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12" r:id="rId2"/>
    <p:sldId id="542" r:id="rId3"/>
    <p:sldId id="543" r:id="rId4"/>
    <p:sldId id="592" r:id="rId5"/>
    <p:sldId id="593" r:id="rId6"/>
    <p:sldId id="611" r:id="rId7"/>
    <p:sldId id="615" r:id="rId8"/>
    <p:sldId id="594" r:id="rId9"/>
    <p:sldId id="584" r:id="rId10"/>
    <p:sldId id="598" r:id="rId11"/>
    <p:sldId id="597" r:id="rId12"/>
    <p:sldId id="545" r:id="rId13"/>
    <p:sldId id="599" r:id="rId14"/>
    <p:sldId id="583" r:id="rId15"/>
    <p:sldId id="546" r:id="rId16"/>
    <p:sldId id="548" r:id="rId17"/>
    <p:sldId id="547" r:id="rId18"/>
    <p:sldId id="600" r:id="rId19"/>
    <p:sldId id="550" r:id="rId20"/>
    <p:sldId id="602" r:id="rId21"/>
    <p:sldId id="601" r:id="rId22"/>
    <p:sldId id="604" r:id="rId23"/>
    <p:sldId id="605" r:id="rId24"/>
    <p:sldId id="603" r:id="rId25"/>
    <p:sldId id="551" r:id="rId26"/>
    <p:sldId id="567" r:id="rId27"/>
    <p:sldId id="552" r:id="rId28"/>
    <p:sldId id="553" r:id="rId29"/>
    <p:sldId id="554" r:id="rId30"/>
    <p:sldId id="589" r:id="rId31"/>
    <p:sldId id="590" r:id="rId32"/>
    <p:sldId id="591" r:id="rId33"/>
    <p:sldId id="613" r:id="rId34"/>
    <p:sldId id="555" r:id="rId35"/>
    <p:sldId id="556" r:id="rId36"/>
    <p:sldId id="557" r:id="rId37"/>
    <p:sldId id="558" r:id="rId38"/>
    <p:sldId id="559" r:id="rId39"/>
    <p:sldId id="569" r:id="rId40"/>
    <p:sldId id="560" r:id="rId41"/>
    <p:sldId id="561" r:id="rId42"/>
    <p:sldId id="562" r:id="rId43"/>
    <p:sldId id="563" r:id="rId44"/>
    <p:sldId id="564" r:id="rId45"/>
    <p:sldId id="565" r:id="rId46"/>
    <p:sldId id="574" r:id="rId47"/>
    <p:sldId id="570" r:id="rId48"/>
    <p:sldId id="572" r:id="rId49"/>
    <p:sldId id="608" r:id="rId50"/>
    <p:sldId id="609" r:id="rId51"/>
    <p:sldId id="610" r:id="rId52"/>
    <p:sldId id="616" r:id="rId53"/>
    <p:sldId id="573" r:id="rId54"/>
    <p:sldId id="579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1754" autoAdjust="0"/>
  </p:normalViewPr>
  <p:slideViewPr>
    <p:cSldViewPr snapToObjects="1">
      <p:cViewPr>
        <p:scale>
          <a:sx n="103" d="100"/>
          <a:sy n="103" d="100"/>
        </p:scale>
        <p:origin x="243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8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36272"/>
        <c:axId val="-123133952"/>
      </c:barChart>
      <c:catAx>
        <c:axId val="-12313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33952"/>
        <c:crosses val="autoZero"/>
        <c:auto val="1"/>
        <c:lblAlgn val="ctr"/>
        <c:lblOffset val="100"/>
        <c:noMultiLvlLbl val="0"/>
      </c:catAx>
      <c:valAx>
        <c:axId val="-123133952"/>
        <c:scaling>
          <c:orientation val="minMax"/>
          <c:max val="2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36272"/>
        <c:crosses val="autoZero"/>
        <c:crossBetween val="between"/>
        <c:majorUnit val="1.0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14464"/>
        <c:axId val="-123112144"/>
      </c:barChart>
      <c:catAx>
        <c:axId val="-1231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144"/>
        <c:crosses val="autoZero"/>
        <c:auto val="1"/>
        <c:lblAlgn val="ctr"/>
        <c:lblOffset val="100"/>
        <c:noMultiLvlLbl val="0"/>
      </c:catAx>
      <c:valAx>
        <c:axId val="-12311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466192"/>
        <c:axId val="-123464144"/>
      </c:barChart>
      <c:catAx>
        <c:axId val="-12346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464144"/>
        <c:crosses val="autoZero"/>
        <c:auto val="1"/>
        <c:lblAlgn val="ctr"/>
        <c:lblOffset val="100"/>
        <c:noMultiLvlLbl val="0"/>
      </c:catAx>
      <c:valAx>
        <c:axId val="-123464144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46619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 How do you handle receiving requests?</a:t>
            </a:r>
            <a:r>
              <a:rPr lang="en-US" baseline="0" dirty="0" smtClean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7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anvas.cmu.edu/courses/122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it can be useful and sometimes necessary!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Reminder: 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</a:t>
            </a:r>
            <a:r>
              <a:rPr lang="en-US" sz="2600" dirty="0" smtClean="0"/>
              <a:t>connection </a:t>
            </a:r>
            <a:r>
              <a:rPr lang="en-US" sz="2600" dirty="0"/>
              <a:t>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from server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echo(connfd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 smtClean="0"/>
              <a:t>Accept a connection request</a:t>
            </a:r>
          </a:p>
          <a:p>
            <a:pPr marL="165100" lvl="1" indent="-165100"/>
            <a:r>
              <a:rPr lang="en-US" sz="2400" b="0" kern="0" dirty="0" smtClean="0"/>
              <a:t>Handle echo requests until client terminates</a:t>
            </a:r>
            <a:endParaRPr lang="en-US" sz="24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Lecture, Nov. 14,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Making a Concurrent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</a:t>
            </a:r>
            <a:r>
              <a:rPr lang="nl-NL" sz="1600" dirty="0" smtClean="0">
                <a:latin typeface="Courier New"/>
                <a:cs typeface="Courier New"/>
              </a:rPr>
              <a:t>/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*/</a:t>
            </a:r>
            <a:endParaRPr lang="en-US" sz="1600" dirty="0" smtClean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</a:t>
            </a:r>
            <a:r>
              <a:rPr lang="en-US" sz="2600" dirty="0" smtClean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(This example too simple to demonstrate)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Anything</a:t>
            </a:r>
          </a:p>
          <a:p>
            <a:r>
              <a:rPr lang="en-US" sz="2800" dirty="0" smtClean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Stack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Shared </a:t>
              </a:r>
              <a:r>
                <a:rPr lang="en-US" sz="1800" dirty="0">
                  <a:latin typeface="+mn-lt"/>
                </a:rPr>
                <a:t>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Run</a:t>
              </a:r>
              <a:r>
                <a:rPr lang="en-US" sz="1800" dirty="0">
                  <a:latin typeface="+mn-lt"/>
                </a:rPr>
                <a:t>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Read</a:t>
              </a:r>
              <a:r>
                <a:rPr lang="en-US" sz="1800" dirty="0">
                  <a:latin typeface="+mn-lt"/>
                </a:rPr>
                <a:t>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</a:t>
              </a:r>
              <a:r>
                <a:rPr lang="en-US" sz="1800" dirty="0" smtClean="0">
                  <a:latin typeface="+mn-lt"/>
                </a:rPr>
                <a:t>ead</a:t>
              </a:r>
              <a:r>
                <a:rPr lang="en-US" sz="1800" dirty="0">
                  <a:latin typeface="+mn-lt"/>
                </a:rPr>
                <a:t>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Process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 </a:t>
            </a:r>
            <a:r>
              <a:rPr lang="en-US" sz="1800" dirty="0">
                <a:latin typeface="+mn-lt"/>
              </a:rPr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un</a:t>
            </a:r>
            <a:r>
              <a:rPr lang="en-US" sz="1800" dirty="0">
                <a:latin typeface="+mn-lt"/>
              </a:rPr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Code, data, and kernel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tack</a:t>
            </a:r>
            <a:endParaRPr lang="en-US" sz="1800" dirty="0">
              <a:latin typeface="+mn-lt"/>
            </a:endParaRP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pointer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</a:t>
            </a:r>
            <a:r>
              <a:rPr lang="en-US" dirty="0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                                  </a:t>
            </a:r>
            <a:endParaRPr lang="it-IT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</a:t>
              </a:r>
              <a:r>
                <a:rPr lang="en-US" sz="2000" i="1" dirty="0" smtClean="0">
                  <a:latin typeface="+mn-lt"/>
                </a:rPr>
                <a:t>eturn </a:t>
              </a:r>
              <a:r>
                <a:rPr lang="en-US" sz="2000" i="1" dirty="0">
                  <a:latin typeface="+mn-lt"/>
                </a:rPr>
                <a:t>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ID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routine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ain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eer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ain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44571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erminates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827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82871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 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Peer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terminates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418382" y="2514600"/>
            <a:ext cx="240101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algn="r"/>
            <a:r>
              <a:rPr lang="en-US" sz="1800" b="0" dirty="0" smtClean="0">
                <a:latin typeface="+mn-lt"/>
              </a:rPr>
              <a:t>returns</a:t>
            </a:r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return 0;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 smtClean="0"/>
              <a:t>Spawn new thread for each client</a:t>
            </a:r>
          </a:p>
          <a:p>
            <a:pPr lvl="1"/>
            <a:r>
              <a:rPr lang="en-US" b="0" kern="0" dirty="0" smtClean="0"/>
              <a:t>Pass it copy of connection file descriptor</a:t>
            </a:r>
          </a:p>
          <a:p>
            <a:pPr lvl="1"/>
            <a:r>
              <a:rPr lang="en-US" b="0" kern="0" dirty="0" smtClean="0"/>
              <a:t>Note use of </a:t>
            </a:r>
            <a:r>
              <a:rPr lang="en-US" kern="0" dirty="0" err="1" smtClean="0">
                <a:latin typeface="Courier New"/>
                <a:cs typeface="Courier New"/>
              </a:rPr>
              <a:t>Malloc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b="0" kern="0" dirty="0" smtClean="0"/>
              <a:t>! </a:t>
            </a:r>
            <a:r>
              <a:rPr lang="en-US" b="0" kern="0" dirty="0"/>
              <a:t>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 smtClean="0">
                <a:latin typeface="+mn-lt"/>
              </a:rPr>
              <a:t>server 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main thread</a:t>
            </a:r>
            <a:endParaRPr lang="en-US" sz="1800" dirty="0">
              <a:latin typeface="+mn-lt"/>
            </a:endParaRP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endParaRPr lang="en-US" sz="2200" b="1" dirty="0" smtClean="0">
              <a:latin typeface="Courier New"/>
              <a:cs typeface="Courier New"/>
            </a:endParaRPr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Correct passing of thread arguments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Main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 smtClean="0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 . . . ); 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Producer-Consumer Model</a:t>
            </a:r>
          </a:p>
          <a:p>
            <a:pPr lvl="1"/>
            <a:r>
              <a:rPr lang="en-US" b="0" kern="0" dirty="0" smtClean="0"/>
              <a:t>Allocate in main</a:t>
            </a:r>
          </a:p>
          <a:p>
            <a:pPr lvl="1"/>
            <a:r>
              <a:rPr lang="en-US" b="0" kern="0" dirty="0" smtClean="0"/>
              <a:t>Free in thread routine</a:t>
            </a:r>
            <a:endParaRPr lang="en-US" b="0" kern="0" dirty="0"/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Free(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. .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1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signal handlers.</a:t>
            </a:r>
          </a:p>
          <a:p>
            <a:r>
              <a:rPr lang="en-US" dirty="0" smtClean="0"/>
              <a:t>Why don’t we use </a:t>
            </a:r>
            <a:r>
              <a:rPr lang="en-US" dirty="0" err="1" smtClean="0"/>
              <a:t>printf</a:t>
            </a:r>
            <a:r>
              <a:rPr lang="en-US" dirty="0" smtClean="0"/>
              <a:t> in handlers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Acquire lock</a:t>
            </a:r>
          </a:p>
          <a:p>
            <a:pPr lvl="1"/>
            <a:r>
              <a:rPr lang="en-US" dirty="0" smtClean="0"/>
              <a:t>Do something</a:t>
            </a:r>
          </a:p>
          <a:p>
            <a:pPr lvl="1"/>
            <a:r>
              <a:rPr lang="en-US" dirty="0" smtClean="0"/>
              <a:t>Release lock</a:t>
            </a:r>
          </a:p>
          <a:p>
            <a:r>
              <a:rPr lang="en-US" dirty="0" smtClean="0"/>
              <a:t>What if signal handler interrupts call to </a:t>
            </a:r>
            <a:r>
              <a:rPr lang="en-US" dirty="0" err="1" smtClean="0"/>
              <a:t>printf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</a:t>
              </a:r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cquire</a:t>
              </a:r>
              <a:endParaRPr lang="en-US" sz="1800" i="1" dirty="0" smtClean="0">
                <a:solidFill>
                  <a:srgbClr val="800000"/>
                </a:solidFill>
                <a:latin typeface="Calibri" pitchFamily="34" charset="0"/>
              </a:endParaRP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 smtClean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 smtClean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9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Printf</a:t>
            </a:r>
            <a:r>
              <a:rPr lang="en-US" dirty="0" smtClean="0"/>
              <a:t> Deadlock</a:t>
            </a:r>
            <a:endParaRPr lang="en-US" dirty="0"/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891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 smtClean="0"/>
              <a:t>Yellow must yield to green</a:t>
            </a:r>
          </a:p>
          <a:p>
            <a:r>
              <a:rPr lang="en-US" dirty="0" smtClean="0"/>
              <a:t>Continuous stream of green cars</a:t>
            </a:r>
          </a:p>
          <a:p>
            <a:r>
              <a:rPr lang="en-US" dirty="0" smtClean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smtClean="0"/>
              <a:t>Starvation </a:t>
            </a:r>
            <a:r>
              <a:rPr lang="en-US" sz="2200" b="1" i="1" dirty="0" smtClean="0"/>
              <a:t>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31525</TotalTime>
  <Words>3498</Words>
  <Application>Microsoft Macintosh PowerPoint</Application>
  <PresentationFormat>On-screen Show (4:3)</PresentationFormat>
  <Paragraphs>889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 Black</vt:lpstr>
      <vt:lpstr>Arial Narrow</vt:lpstr>
      <vt:lpstr>Calibri</vt:lpstr>
      <vt:lpstr>Courier New</vt:lpstr>
      <vt:lpstr>Helvetica</vt:lpstr>
      <vt:lpstr>ＭＳ Ｐゴシック</vt:lpstr>
      <vt:lpstr>Times New Roman</vt:lpstr>
      <vt:lpstr>Wingdings</vt:lpstr>
      <vt:lpstr>Wingdings 2</vt:lpstr>
      <vt:lpstr>Arial</vt:lpstr>
      <vt:lpstr>template2007</vt:lpstr>
      <vt:lpstr>PowerPoint Presentation</vt:lpstr>
      <vt:lpstr>Concurrent Programming  15-213: Introduction to Computer Systems 23rd Lecture, Nov. 14, 2017</vt:lpstr>
      <vt:lpstr>Concurrent Programming is Hard!</vt:lpstr>
      <vt:lpstr>Data Race</vt:lpstr>
      <vt:lpstr>Deadlock</vt:lpstr>
      <vt:lpstr>Deadlock</vt:lpstr>
      <vt:lpstr>Testing Printf Deadlock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Quiz Time!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960</cp:revision>
  <cp:lastPrinted>2012-11-14T01:18:46Z</cp:lastPrinted>
  <dcterms:created xsi:type="dcterms:W3CDTF">2012-11-14T01:16:09Z</dcterms:created>
  <dcterms:modified xsi:type="dcterms:W3CDTF">2017-11-13T19:14:20Z</dcterms:modified>
</cp:coreProperties>
</file>