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42" r:id="rId2"/>
    <p:sldId id="638" r:id="rId3"/>
    <p:sldId id="652" r:id="rId4"/>
    <p:sldId id="654" r:id="rId5"/>
    <p:sldId id="608" r:id="rId6"/>
    <p:sldId id="605" r:id="rId7"/>
    <p:sldId id="606" r:id="rId8"/>
    <p:sldId id="668" r:id="rId9"/>
    <p:sldId id="607" r:id="rId10"/>
    <p:sldId id="669" r:id="rId11"/>
    <p:sldId id="670" r:id="rId12"/>
    <p:sldId id="671" r:id="rId13"/>
    <p:sldId id="672" r:id="rId14"/>
    <p:sldId id="673" r:id="rId15"/>
    <p:sldId id="610" r:id="rId16"/>
    <p:sldId id="609" r:id="rId17"/>
    <p:sldId id="613" r:id="rId18"/>
    <p:sldId id="615" r:id="rId19"/>
    <p:sldId id="616" r:id="rId20"/>
    <p:sldId id="678" r:id="rId21"/>
    <p:sldId id="655" r:id="rId22"/>
    <p:sldId id="617" r:id="rId23"/>
    <p:sldId id="674" r:id="rId24"/>
    <p:sldId id="618" r:id="rId25"/>
    <p:sldId id="619" r:id="rId26"/>
    <p:sldId id="675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81" r:id="rId36"/>
    <p:sldId id="682" r:id="rId37"/>
    <p:sldId id="683" r:id="rId38"/>
    <p:sldId id="657" r:id="rId39"/>
    <p:sldId id="574" r:id="rId40"/>
    <p:sldId id="676" r:id="rId41"/>
    <p:sldId id="575" r:id="rId42"/>
    <p:sldId id="653" r:id="rId43"/>
    <p:sldId id="576" r:id="rId44"/>
    <p:sldId id="577" r:id="rId45"/>
    <p:sldId id="578" r:id="rId46"/>
    <p:sldId id="677" r:id="rId47"/>
    <p:sldId id="579" r:id="rId48"/>
    <p:sldId id="596" r:id="rId49"/>
    <p:sldId id="680" r:id="rId50"/>
    <p:sldId id="656" r:id="rId51"/>
    <p:sldId id="625" r:id="rId52"/>
    <p:sldId id="626" r:id="rId53"/>
    <p:sldId id="627" r:id="rId54"/>
    <p:sldId id="628" r:id="rId55"/>
    <p:sldId id="632" r:id="rId56"/>
    <p:sldId id="630" r:id="rId57"/>
    <p:sldId id="633" r:id="rId58"/>
    <p:sldId id="631" r:id="rId59"/>
    <p:sldId id="593" r:id="rId60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4" autoAdjust="0"/>
    <p:restoredTop sz="96071" autoAdjust="0"/>
  </p:normalViewPr>
  <p:slideViewPr>
    <p:cSldViewPr snapToObjects="1">
      <p:cViewPr>
        <p:scale>
          <a:sx n="90" d="100"/>
          <a:sy n="90" d="100"/>
        </p:scale>
        <p:origin x="4248" y="1360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Resume here 7/28,</a:t>
            </a:r>
            <a:r>
              <a:rPr lang="en-US" baseline="0" dirty="0" smtClean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r>
              <a:rPr lang="en-US" baseline="0" dirty="0" smtClean="0"/>
              <a:t> computers, etc.  Ask students to sketch out the code.</a:t>
            </a:r>
          </a:p>
          <a:p>
            <a:r>
              <a:rPr lang="en-US" baseline="0" dirty="0" smtClean="0"/>
              <a:t>Producer thread() { x =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; … do stuff}</a:t>
            </a:r>
          </a:p>
          <a:p>
            <a:r>
              <a:rPr lang="en-US" baseline="0" dirty="0" smtClean="0"/>
              <a:t>Consumer thread() {do stuff …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 = x; }</a:t>
            </a:r>
          </a:p>
          <a:p>
            <a:endParaRPr lang="en-US" dirty="0" smtClean="0"/>
          </a:p>
          <a:p>
            <a:r>
              <a:rPr lang="en-US" dirty="0" smtClean="0"/>
              <a:t>P -&gt;</a:t>
            </a:r>
            <a:r>
              <a:rPr lang="en-US" baseline="0" dirty="0" smtClean="0"/>
              <a:t> Acquire / decrement</a:t>
            </a:r>
          </a:p>
          <a:p>
            <a:r>
              <a:rPr lang="en-US" baseline="0" dirty="0" smtClean="0"/>
              <a:t>V -&gt; Release / Increment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/ 18-213: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</a:t>
            </a:r>
            <a:r>
              <a:rPr lang="en-US" sz="2000" b="0" smtClean="0"/>
              <a:t>21, 2017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	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Why 2 Semaphores for 1-Entry Buffer?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 smtClean="0"/>
              <a:t>Consider multiple producers &amp; multiple consumers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Producers will contend with each to get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</a:p>
          <a:p>
            <a:r>
              <a:rPr lang="en-US" dirty="0" smtClean="0"/>
              <a:t>Consumers will contend with each other to get </a:t>
            </a:r>
            <a:r>
              <a:rPr lang="en-US" dirty="0" smtClean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</a:rPr>
                <a:t>P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item </a:t>
              </a:r>
              <a:r>
                <a:rPr lang="en-US" sz="1600" dirty="0">
                  <a:latin typeface="Courier New" pitchFamily="49" charset="0"/>
                </a:rPr>
                <a:t>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V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</a:rPr>
                <a:t>P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</a:rPr>
                <a:t>shared.buf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= item;</a:t>
              </a:r>
              <a:endParaRPr lang="en-US" sz="1600" dirty="0" smtClean="0">
                <a:latin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</a:rPr>
                <a:t>V</a:t>
              </a:r>
              <a:r>
                <a:rPr lang="en-US" sz="1600" dirty="0">
                  <a:latin typeface="Courier New" pitchFamily="49" charset="0"/>
                </a:rPr>
                <a:t>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 smtClean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2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Circular Buffer (n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 smtClean="0"/>
              <a:t>Store elements in array of size n</a:t>
            </a:r>
          </a:p>
          <a:p>
            <a:r>
              <a:rPr lang="en-US" dirty="0" smtClean="0"/>
              <a:t>items</a:t>
            </a:r>
            <a:r>
              <a:rPr lang="en-US" dirty="0"/>
              <a:t>: number of elements in </a:t>
            </a:r>
            <a:r>
              <a:rPr lang="en-US" dirty="0" smtClean="0"/>
              <a:t>buffer</a:t>
            </a:r>
          </a:p>
          <a:p>
            <a:r>
              <a:rPr lang="en-US" dirty="0" smtClean="0"/>
              <a:t>Empty buffer:</a:t>
            </a:r>
          </a:p>
          <a:p>
            <a:pPr lvl="1"/>
            <a:r>
              <a:rPr lang="en-US" dirty="0" smtClean="0"/>
              <a:t>front = rear</a:t>
            </a:r>
          </a:p>
          <a:p>
            <a:r>
              <a:rPr lang="en-US" dirty="0" smtClean="0"/>
              <a:t>Nonempty buffer</a:t>
            </a:r>
          </a:p>
          <a:p>
            <a:pPr lvl="1"/>
            <a:r>
              <a:rPr lang="en-US" dirty="0" smtClean="0"/>
              <a:t>rear: index of most recently inserted element</a:t>
            </a:r>
          </a:p>
          <a:p>
            <a:pPr lvl="1"/>
            <a:r>
              <a:rPr lang="en-US" dirty="0" smtClean="0"/>
              <a:t>front: </a:t>
            </a:r>
            <a:r>
              <a:rPr lang="en-US" dirty="0" smtClean="0"/>
              <a:t>(index </a:t>
            </a:r>
            <a:r>
              <a:rPr lang="en-US" dirty="0" smtClean="0"/>
              <a:t>of next element to remove – </a:t>
            </a:r>
            <a:r>
              <a:rPr lang="en-US" dirty="0" smtClean="0"/>
              <a:t>1) mod n</a:t>
            </a:r>
            <a:endParaRPr lang="en-US" dirty="0" smtClean="0"/>
          </a:p>
          <a:p>
            <a:r>
              <a:rPr lang="en-US" dirty="0" smtClean="0"/>
              <a:t>Initially:</a:t>
            </a:r>
            <a:endParaRPr 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0800" y="4800600"/>
            <a:ext cx="4343400" cy="361221"/>
            <a:chOff x="2590800" y="5562599"/>
            <a:chExt cx="4343400" cy="361221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2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Circular Buffer Operation (n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 smtClean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5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6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8 elements</a:t>
            </a:r>
            <a:endParaRPr 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9828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46546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303187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7200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43400" y="4572000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items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rear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front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0800" y="1543779"/>
            <a:ext cx="4343400" cy="361221"/>
            <a:chOff x="2590800" y="5562599"/>
            <a:chExt cx="4343400" cy="361221"/>
          </a:xfrm>
        </p:grpSpPr>
        <p:sp>
          <p:nvSpPr>
            <p:cNvPr id="181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3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4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5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590800" y="2839179"/>
            <a:ext cx="4343400" cy="361221"/>
            <a:chOff x="2590800" y="5562599"/>
            <a:chExt cx="4343400" cy="361221"/>
          </a:xfrm>
        </p:grpSpPr>
        <p:sp>
          <p:nvSpPr>
            <p:cNvPr id="192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3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5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6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7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99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0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0800" y="4134579"/>
            <a:ext cx="4343400" cy="361221"/>
            <a:chOff x="2590800" y="5562599"/>
            <a:chExt cx="4343400" cy="361221"/>
          </a:xfrm>
        </p:grpSpPr>
        <p:sp>
          <p:nvSpPr>
            <p:cNvPr id="203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6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7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8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09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1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2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90800" y="5506179"/>
            <a:ext cx="4343400" cy="361221"/>
            <a:chOff x="2590800" y="5562599"/>
            <a:chExt cx="4343400" cy="361221"/>
          </a:xfrm>
        </p:grpSpPr>
        <p:sp>
          <p:nvSpPr>
            <p:cNvPr id="214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8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5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7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6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7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5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4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1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9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22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0</a:t>
              </a:r>
              <a:endParaRPr lang="en-US" sz="1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Circular Buffer Code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insert(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(items &gt;= n)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error();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(++rear &gt;= n) rear = 0;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[rear] =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items++;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remove()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(items == 0)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error();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if (++front &gt;= n) front = 0;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v =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[front];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items--;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return v;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init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items = front = rear = 0;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buffer and counters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r>
              <a:rPr lang="en-US" dirty="0" smtClean="0"/>
              <a:t>Makes use of general semaphores</a:t>
            </a:r>
          </a:p>
          <a:p>
            <a:pPr lvl="1"/>
            <a:r>
              <a:rPr lang="en-US" dirty="0" smtClean="0"/>
              <a:t>Will range in value from 0 to n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P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 smtClean="0">
                    <a:latin typeface="+mn-lt"/>
                  </a:rPr>
                  <a:t>P</a:t>
                </a:r>
                <a:r>
                  <a:rPr lang="en-US" sz="1800" baseline="-25000" dirty="0" err="1" smtClean="0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1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smtClean="0">
                    <a:latin typeface="+mn-lt"/>
                  </a:rPr>
                  <a:t>C</a:t>
                </a:r>
                <a:r>
                  <a:rPr lang="en-US" sz="1800" baseline="-25000" dirty="0" smtClean="0">
                    <a:latin typeface="+mn-lt"/>
                  </a:rPr>
                  <a:t>m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 smtClean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 smtClean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 smtClean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Between 0 and n elements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8"/>
            <a:ext cx="8610600" cy="4431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csapp.h</a:t>
            </a:r>
            <a:r>
              <a:rPr lang="en-US" sz="1800" dirty="0" smtClean="0">
                <a:latin typeface="Courier New" pitchFamily="49" charset="0"/>
              </a:rPr>
              <a:t>”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>
                <a:latin typeface="Courier New" pitchFamily="49" charset="0"/>
              </a:rPr>
              <a:t>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sbuf_init(sbuf_t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sbuf_deinit(sbuf_t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sbuf_insert(sbuf_t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item);</a:t>
            </a:r>
          </a:p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sbuf_remove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slots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sbuf_init(sbuf_t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Calloc(n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sizeof(int</a:t>
            </a:r>
            <a:r>
              <a:rPr lang="en-US" sz="1600" dirty="0" smtClean="0">
                <a:latin typeface="Courier New" pitchFamily="49" charset="0"/>
              </a:rPr>
              <a:t>)); 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                  /* Buffer holds max of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items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 smtClean="0">
                <a:latin typeface="Courier New" pitchFamily="49" charset="0"/>
              </a:rPr>
              <a:t>iff</a:t>
            </a:r>
            <a:r>
              <a:rPr lang="en-US" sz="1600" dirty="0" smtClean="0">
                <a:latin typeface="Courier New" pitchFamily="49" charset="0"/>
              </a:rPr>
              <a:t> front == rear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-&gt;slots, 0,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empty slots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-&gt;items, 0, 0);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zero items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sbuf_deinit(sbuf_t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</a:t>
            </a:r>
            <a:r>
              <a:rPr lang="en-US" sz="1600" dirty="0" smtClean="0">
                <a:latin typeface="Courier New" pitchFamily="49" charset="0"/>
              </a:rPr>
              <a:t>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Reminder: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Manipulated by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</a:t>
            </a:r>
            <a:r>
              <a:rPr lang="en-US" i="1" dirty="0" smtClean="0"/>
              <a:t>):</a:t>
            </a:r>
            <a:r>
              <a:rPr lang="en-US" dirty="0" smtClean="0"/>
              <a:t>  </a:t>
            </a:r>
            <a:r>
              <a:rPr lang="en-US" dirty="0"/>
              <a:t>[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</a:rPr>
              <a:t>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</a:t>
            </a:r>
            <a:r>
              <a:rPr lang="en-US" dirty="0" smtClean="0"/>
              <a:t>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</a:t>
            </a:r>
            <a:r>
              <a:rPr lang="en-US" dirty="0" smtClean="0"/>
              <a:t> [ 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dirty="0" smtClean="0"/>
              <a:t>]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OS kernel guarantees </a:t>
            </a:r>
            <a:r>
              <a:rPr lang="en-US" dirty="0">
                <a:solidFill>
                  <a:schemeClr val="tx2"/>
                </a:solidFill>
              </a:rPr>
              <a:t>that operations between brackets [ ] are </a:t>
            </a:r>
            <a:r>
              <a:rPr lang="en-US" dirty="0" smtClean="0">
                <a:solidFill>
                  <a:schemeClr val="tx2"/>
                </a:solidFill>
              </a:rPr>
              <a:t>executed atomically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</a:t>
            </a:r>
            <a:r>
              <a:rPr lang="en-US" dirty="0" smtClean="0"/>
              <a:t>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program produce-</a:t>
            </a:r>
            <a:r>
              <a:rPr lang="en-US" dirty="0" err="1" smtClean="0"/>
              <a:t>consume.c</a:t>
            </a:r>
            <a:r>
              <a:rPr lang="en-US" dirty="0" smtClean="0"/>
              <a:t> in code directory</a:t>
            </a:r>
          </a:p>
          <a:p>
            <a:r>
              <a:rPr lang="en-US" dirty="0" smtClean="0"/>
              <a:t>10-entry shared circular buffer</a:t>
            </a:r>
          </a:p>
          <a:p>
            <a:r>
              <a:rPr lang="en-US" dirty="0" smtClean="0"/>
              <a:t>5 producers</a:t>
            </a:r>
          </a:p>
          <a:p>
            <a:pPr lvl="1"/>
            <a:r>
              <a:rPr lang="en-US" dirty="0" smtClean="0"/>
              <a:t>Agent </a:t>
            </a:r>
            <a:r>
              <a:rPr lang="en-US" dirty="0" err="1" smtClean="0"/>
              <a:t>i</a:t>
            </a:r>
            <a:r>
              <a:rPr lang="en-US" dirty="0" smtClean="0"/>
              <a:t> generates numbers from 20*</a:t>
            </a:r>
            <a:r>
              <a:rPr lang="en-US" dirty="0" err="1" smtClean="0"/>
              <a:t>i</a:t>
            </a:r>
            <a:r>
              <a:rPr lang="en-US" dirty="0" smtClean="0"/>
              <a:t> to 20*</a:t>
            </a:r>
            <a:r>
              <a:rPr lang="en-US" dirty="0" err="1" smtClean="0"/>
              <a:t>i</a:t>
            </a:r>
            <a:r>
              <a:rPr lang="en-US" dirty="0" smtClean="0"/>
              <a:t> – 1.</a:t>
            </a:r>
          </a:p>
          <a:p>
            <a:pPr lvl="1"/>
            <a:r>
              <a:rPr lang="en-US" dirty="0" smtClean="0"/>
              <a:t>Puts them in buffer</a:t>
            </a:r>
          </a:p>
          <a:p>
            <a:r>
              <a:rPr lang="en-US" dirty="0" smtClean="0"/>
              <a:t>5 consumers</a:t>
            </a:r>
          </a:p>
          <a:p>
            <a:pPr lvl="1"/>
            <a:r>
              <a:rPr lang="en-US" dirty="0" smtClean="0"/>
              <a:t>Each retrieves 20 elements from buffer</a:t>
            </a:r>
          </a:p>
          <a:p>
            <a:r>
              <a:rPr lang="en-US" dirty="0" smtClean="0"/>
              <a:t>Main program</a:t>
            </a:r>
          </a:p>
          <a:p>
            <a:pPr lvl="1"/>
            <a:r>
              <a:rPr lang="en-US" dirty="0" smtClean="0"/>
              <a:t>Makes sure each value between 0 and 99 retrieved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/>
              <a:t>Producer-consumer problem</a:t>
            </a:r>
          </a:p>
          <a:p>
            <a:pPr lvl="1"/>
            <a:r>
              <a:rPr lang="en-US" b="1" dirty="0" smtClean="0"/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 (read/write access)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Read/</a:t>
            </a:r>
          </a:p>
          <a:p>
            <a:r>
              <a:rPr lang="en-US" sz="1800" dirty="0" smtClean="0">
                <a:latin typeface="Calibri" pitchFamily="34" charset="0"/>
              </a:rPr>
              <a:t>Write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Read-only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object. </a:t>
            </a:r>
          </a:p>
          <a:p>
            <a:pPr lvl="1"/>
            <a:r>
              <a:rPr lang="en-US" dirty="0" smtClean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waiting.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0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1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 = 0</a:t>
            </a:r>
          </a:p>
          <a:p>
            <a:r>
              <a:rPr lang="en-US" sz="1800" dirty="0" err="1" smtClean="0">
                <a:latin typeface="Calibri" pitchFamily="34" charset="0"/>
              </a:rPr>
              <a:t>readcnt</a:t>
            </a:r>
            <a:r>
              <a:rPr lang="en-US" sz="1800" dirty="0" smtClean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This case is so common, that </a:t>
            </a:r>
            <a:r>
              <a:rPr lang="en-US" dirty="0" err="1" smtClean="0"/>
              <a:t>pthreads</a:t>
            </a:r>
            <a:r>
              <a:rPr lang="en-US" dirty="0" smtClean="0"/>
              <a:t> provides </a:t>
            </a:r>
            <a:r>
              <a:rPr lang="en-US" dirty="0" err="1" smtClean="0"/>
              <a:t>mutex</a:t>
            </a:r>
            <a:r>
              <a:rPr lang="en-US" dirty="0" smtClean="0"/>
              <a:t> as primitive.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2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1</a:t>
            </a:r>
          </a:p>
          <a:p>
            <a:r>
              <a:rPr lang="en-US" sz="2000" dirty="0" smtClean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Readcnt</a:t>
            </a:r>
            <a:r>
              <a:rPr lang="en-US" sz="2000" dirty="0" smtClean="0">
                <a:latin typeface="Calibri" pitchFamily="34" charset="0"/>
              </a:rPr>
              <a:t> == 0</a:t>
            </a:r>
          </a:p>
          <a:p>
            <a:r>
              <a:rPr lang="en-US" sz="2000" dirty="0" smtClean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Versions of Readers-Writers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Shortcoming of first solution</a:t>
            </a:r>
          </a:p>
          <a:p>
            <a:pPr lvl="1"/>
            <a:r>
              <a:rPr lang="en-US" dirty="0" smtClean="0"/>
              <a:t>Continuous stream of readers will block writers indefinitely</a:t>
            </a:r>
          </a:p>
          <a:p>
            <a:r>
              <a:rPr lang="en-US" dirty="0" smtClean="0"/>
              <a:t>Second version</a:t>
            </a:r>
          </a:p>
          <a:p>
            <a:pPr lvl="1"/>
            <a:r>
              <a:rPr lang="en-US" dirty="0" smtClean="0"/>
              <a:t>Once writer comes along, blocks access to later readers</a:t>
            </a:r>
          </a:p>
          <a:p>
            <a:pPr lvl="1"/>
            <a:r>
              <a:rPr lang="en-US" dirty="0" smtClean="0"/>
              <a:t>Series of writes could block all reads</a:t>
            </a:r>
          </a:p>
          <a:p>
            <a:r>
              <a:rPr lang="en-US" dirty="0" smtClean="0"/>
              <a:t>FIFO implementation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rwqueue</a:t>
            </a:r>
            <a:r>
              <a:rPr lang="en-US" dirty="0" smtClean="0"/>
              <a:t> code in code directory</a:t>
            </a:r>
          </a:p>
          <a:p>
            <a:pPr lvl="1"/>
            <a:r>
              <a:rPr lang="en-US" dirty="0" smtClean="0"/>
              <a:t>Service requests in order received</a:t>
            </a:r>
            <a:endParaRPr lang="en-US" dirty="0"/>
          </a:p>
          <a:p>
            <a:pPr lvl="1"/>
            <a:r>
              <a:rPr lang="en-US" dirty="0" smtClean="0"/>
              <a:t>Threads kept in FIFO</a:t>
            </a:r>
          </a:p>
          <a:p>
            <a:pPr lvl="1"/>
            <a:r>
              <a:rPr lang="en-US" dirty="0" smtClean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</a:t>
            </a:r>
            <a:r>
              <a:rPr lang="en-US" dirty="0" smtClean="0"/>
              <a:t>Second </a:t>
            </a:r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writecnt</a:t>
            </a:r>
            <a:r>
              <a:rPr lang="en-US" sz="1600" dirty="0" smtClean="0">
                <a:latin typeface="Courier New" pitchFamily="49" charset="0"/>
              </a:rPr>
              <a:t>;      // </a:t>
            </a:r>
            <a:r>
              <a:rPr lang="en-US" sz="1600" dirty="0" smtClean="0">
                <a:latin typeface="Courier New" pitchFamily="49" charset="0"/>
              </a:rPr>
              <a:t>Initially </a:t>
            </a: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wmutex</a:t>
            </a:r>
            <a:r>
              <a:rPr lang="en-US" sz="1600" dirty="0" smtClean="0">
                <a:latin typeface="Courier New" pitchFamily="49" charset="0"/>
              </a:rPr>
              <a:t>, r, w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</a:rPr>
              <a:t>// Initially 1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P(&amp;r);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V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V(&amp;r)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V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rmutex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</a:t>
            </a:r>
            <a:r>
              <a:rPr lang="en-US" dirty="0" smtClean="0"/>
              <a:t>Second </a:t>
            </a:r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P(&amp;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if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V(&amp;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P(&amp;w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 smtClean="0">
                <a:latin typeface="Courier New" pitchFamily="49" charset="0"/>
              </a:rPr>
              <a:t>    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P(&amp;</a:t>
            </a:r>
            <a:r>
              <a:rPr lang="en-US" sz="1600" dirty="0" err="1" smtClean="0">
                <a:latin typeface="Courier New" pitchFamily="49" charset="0"/>
              </a:rPr>
              <a:t>wmutex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writecnt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if 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V(&amp;r);</a:t>
            </a:r>
          </a:p>
          <a:p>
            <a:pPr algn="just"/>
            <a:r>
              <a:rPr lang="en-US" sz="1600" dirty="0" smtClean="0">
                <a:latin typeface="Courier New" pitchFamily="49" charset="0"/>
              </a:rPr>
              <a:t>    V(&amp;</a:t>
            </a:r>
            <a:r>
              <a:rPr lang="en-US" sz="1600" dirty="0" err="1" smtClean="0">
                <a:latin typeface="Courier New" pitchFamily="49" charset="0"/>
              </a:rPr>
              <a:t>wmutex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/>
              <a:t>Races</a:t>
            </a:r>
            <a:endParaRPr lang="en-US" b="1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</a:t>
            </a:r>
            <a:r>
              <a:rPr lang="en-US" dirty="0" smtClean="0"/>
              <a:t> Worry</a:t>
            </a:r>
            <a:r>
              <a:rPr lang="en-US" dirty="0"/>
              <a:t>:</a:t>
            </a:r>
            <a:r>
              <a:rPr lang="en-US" dirty="0" smtClean="0"/>
              <a:t>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</a:t>
            </a:r>
            <a:r>
              <a:rPr lang="en-US" sz="1600" dirty="0" smtClean="0">
                <a:latin typeface="Courier New" pitchFamily="49" charset="0"/>
              </a:rPr>
              <a:t>%d</a:t>
            </a:r>
            <a:r>
              <a:rPr lang="en-US" sz="1600" dirty="0">
                <a:latin typeface="Courier New" pitchFamily="49" charset="0"/>
              </a:rPr>
              <a:t>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/>
              <a:t>Producer-consumer problem</a:t>
            </a:r>
          </a:p>
          <a:p>
            <a:pPr lvl="1"/>
            <a:r>
              <a:rPr lang="en-US" dirty="0" smtClean="0"/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0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Make sure don’t have unintended sharing 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1629489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tid[N];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*valp =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(sizeof(int));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*</a:t>
            </a:r>
            <a:r>
              <a:rPr lang="en-US" sz="1600" dirty="0">
                <a:latin typeface="Courier New" pitchFamily="49" charset="0"/>
              </a:rPr>
              <a:t>valp = 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valp);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}  </a:t>
            </a: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myid = *((int *)vargp);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F</a:t>
            </a:r>
            <a:r>
              <a:rPr lang="en-US" sz="1600" dirty="0" smtClean="0">
                <a:latin typeface="Courier New" pitchFamily="49" charset="0"/>
              </a:rPr>
              <a:t>ree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 smtClean="0"/>
              <a:t>Deadlocks</a:t>
            </a:r>
            <a:endParaRPr lang="en-US" b="1" dirty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 Worry</a:t>
            </a:r>
            <a:r>
              <a:rPr lang="en-US" dirty="0"/>
              <a:t>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true. 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0;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</a:t>
            </a:r>
            <a:r>
              <a:rPr lang="en-US" sz="1800" dirty="0" smtClean="0">
                <a:latin typeface="Courier New"/>
                <a:cs typeface="Courier New"/>
              </a:rPr>
              <a:t>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</a:t>
            </a:r>
            <a:r>
              <a:rPr lang="en-US" sz="1800" dirty="0" smtClean="0">
                <a:latin typeface="Courier New"/>
                <a:cs typeface="Courier New"/>
              </a:rPr>
              <a:t>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program </a:t>
            </a:r>
            <a:r>
              <a:rPr lang="en-US" dirty="0" err="1" smtClean="0"/>
              <a:t>deadlock.c</a:t>
            </a:r>
            <a:endParaRPr lang="en-US" dirty="0" smtClean="0"/>
          </a:p>
          <a:p>
            <a:r>
              <a:rPr lang="en-US" dirty="0" smtClean="0"/>
              <a:t>100 threads, each acquiring same two locks</a:t>
            </a:r>
          </a:p>
          <a:p>
            <a:r>
              <a:rPr lang="en-US" dirty="0" smtClean="0"/>
              <a:t>Risky mode</a:t>
            </a:r>
          </a:p>
          <a:p>
            <a:pPr lvl="1"/>
            <a:r>
              <a:rPr lang="en-US" dirty="0" smtClean="0"/>
              <a:t>Even numbered threads request locks in opposite order of odd-numbered ones</a:t>
            </a:r>
          </a:p>
          <a:p>
            <a:endParaRPr lang="en-US" dirty="0" smtClean="0"/>
          </a:p>
          <a:p>
            <a:r>
              <a:rPr lang="en-US" dirty="0" smtClean="0"/>
              <a:t>Safe mode</a:t>
            </a:r>
          </a:p>
          <a:p>
            <a:pPr lvl="1"/>
            <a:r>
              <a:rPr lang="en-US" dirty="0" smtClean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state.</a:t>
            </a:r>
          </a:p>
          <a:p>
            <a:pPr lvl="1"/>
            <a:r>
              <a:rPr lang="en-US" dirty="0" smtClean="0"/>
              <a:t>Use binary semaphores to notify other threads.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/>
              <a:t>Other concurrency issues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 smtClean="0"/>
              <a:t>Thread safety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 </a:t>
            </a:r>
            <a:r>
              <a:rPr lang="en-US" dirty="0"/>
              <a:t>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threads. 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next </a:t>
            </a:r>
            <a:r>
              <a:rPr lang="en-US" sz="1600" dirty="0">
                <a:latin typeface="Courier New" pitchFamily="49" charset="0"/>
              </a:rPr>
              <a:t>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: set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*</a:t>
            </a:r>
            <a:r>
              <a:rPr lang="en-US" sz="1600" dirty="0">
                <a:latin typeface="Courier New" pitchFamily="49" charset="0"/>
              </a:rPr>
              <a:t>nextp = *nextp*1103515245 + 12345;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lc_itoa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x, char *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P(&amp;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strcpy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itoa</a:t>
            </a:r>
            <a:r>
              <a:rPr lang="en-US" sz="1600" dirty="0" smtClean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V(&amp;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57060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latin typeface="+mn-lt"/>
              </a:rPr>
              <a:t>Warning: Some functions like </a:t>
            </a:r>
            <a:r>
              <a:rPr lang="en-US" sz="1800" dirty="0" err="1" smtClean="0">
                <a:latin typeface="Courier New"/>
                <a:cs typeface="Courier New"/>
              </a:rPr>
              <a:t>gethostbyname</a:t>
            </a:r>
            <a:r>
              <a:rPr lang="en-US" sz="1800" dirty="0" smtClean="0">
                <a:latin typeface="+mn-lt"/>
              </a:rPr>
              <a:t> require a </a:t>
            </a:r>
            <a:r>
              <a:rPr lang="en-US" sz="1800" i="1" dirty="0" smtClean="0">
                <a:latin typeface="+mn-lt"/>
              </a:rPr>
              <a:t>deep copy. </a:t>
            </a:r>
            <a:r>
              <a:rPr lang="en-US" sz="1800" dirty="0" smtClean="0">
                <a:latin typeface="+mn-lt"/>
              </a:rPr>
              <a:t>Use reentrant </a:t>
            </a:r>
            <a:r>
              <a:rPr lang="en-US" sz="1800" i="1" dirty="0" err="1" smtClean="0">
                <a:latin typeface="Courier New"/>
                <a:cs typeface="Courier New"/>
              </a:rPr>
              <a:t>gethostbyname_r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version instead.</a:t>
            </a: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itoa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x)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static char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sprintf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</a:rPr>
              <a:t>%d</a:t>
            </a:r>
            <a:r>
              <a:rPr lang="en-US" sz="1600" dirty="0">
                <a:latin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</a:rPr>
              <a:t>, x);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</a:t>
            </a:r>
            <a:r>
              <a:rPr lang="en-US" dirty="0" smtClean="0"/>
              <a:t>1997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</a:t>
            </a:r>
            <a:r>
              <a:rPr lang="en-US" dirty="0" smtClean="0"/>
              <a:t>creates </a:t>
            </a:r>
            <a:r>
              <a:rPr lang="en-US" dirty="0"/>
              <a:t>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two semaphores: </a:t>
            </a:r>
            <a:r>
              <a:rPr lang="en-US" dirty="0" smtClean="0">
                <a:latin typeface="Courier New"/>
                <a:cs typeface="Courier New"/>
              </a:rPr>
              <a:t>full</a:t>
            </a:r>
            <a:r>
              <a:rPr lang="en-US" dirty="0" smtClean="0"/>
              <a:t> +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empty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  <a:r>
                <a:rPr lang="en-US" sz="1800" dirty="0">
                  <a:latin typeface="Courier New"/>
                  <a:cs typeface="Courier New"/>
                </a:rPr>
                <a:t>0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</a:t>
              </a:r>
              <a:r>
                <a:rPr lang="en-US" sz="1800" dirty="0" smtClean="0">
                  <a:latin typeface="Courier New"/>
                  <a:cs typeface="Courier New"/>
                </a:rPr>
                <a:t>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</a:t>
              </a:r>
              <a:r>
                <a:rPr lang="en-US" sz="1800" dirty="0">
                  <a:latin typeface="Courier New"/>
                  <a:cs typeface="Courier New"/>
                </a:rPr>
                <a:t>1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 smtClean="0">
                  <a:latin typeface="+mn-lt"/>
                </a:rPr>
                <a:t>full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</a:rPr>
              <a:t>include "</a:t>
            </a:r>
            <a:r>
              <a:rPr lang="en-US" sz="1600" dirty="0" err="1" smtClean="0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char** 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Initialize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Create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return 0;</a:t>
            </a:r>
          </a:p>
          <a:p>
            <a:pPr algn="l"/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Produce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item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Write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shared.buf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item;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Read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Consume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("consumed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smtClean="0">
                <a:latin typeface="Courier New" pitchFamily="49" charset="0"/>
              </a:rPr>
              <a:t>d\n“, item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 smtClean="0">
                <a:latin typeface="Courier New"/>
                <a:cs typeface="Courier New"/>
              </a:rPr>
              <a:t>empty==1</a:t>
            </a:r>
            <a:r>
              <a:rPr lang="en-US" b="0" dirty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full==0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Consumer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28801</TotalTime>
  <Words>4965</Words>
  <Application>Microsoft Macintosh PowerPoint</Application>
  <PresentationFormat>On-screen Show (4:3)</PresentationFormat>
  <Paragraphs>1248</Paragraphs>
  <Slides>59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Narrow</vt:lpstr>
      <vt:lpstr>Calibri</vt:lpstr>
      <vt:lpstr>Courier New</vt:lpstr>
      <vt:lpstr>ＭＳ Ｐゴシック</vt:lpstr>
      <vt:lpstr>Times New Roman</vt:lpstr>
      <vt:lpstr>Wingdings</vt:lpstr>
      <vt:lpstr>Wingdings 2</vt:lpstr>
      <vt:lpstr>Arial</vt:lpstr>
      <vt:lpstr>template2007</vt:lpstr>
      <vt:lpstr>Synchronization: Advanced  15-213 / 18-213: Introduction to Computer Systems 25th Lecture, Nov. 21, 2017</vt:lpstr>
      <vt:lpstr>Reminder: Semaphores</vt:lpstr>
      <vt:lpstr>Review: Using semaphores to protect shared resources via mutual exclusion</vt:lpstr>
      <vt:lpstr>Today</vt:lpstr>
      <vt:lpstr>Using Semaphores to Coordinate Access to Shared Resources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Demonstration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Today</vt:lpstr>
      <vt:lpstr>One Worry: Races</vt:lpstr>
      <vt:lpstr>Data Race</vt:lpstr>
      <vt:lpstr>Race Elimination</vt:lpstr>
      <vt:lpstr>Today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Threads Summary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894</cp:revision>
  <cp:lastPrinted>2017-11-21T15:51:21Z</cp:lastPrinted>
  <dcterms:created xsi:type="dcterms:W3CDTF">2012-11-26T22:46:36Z</dcterms:created>
  <dcterms:modified xsi:type="dcterms:W3CDTF">2017-11-21T19:50:49Z</dcterms:modified>
</cp:coreProperties>
</file>