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42" r:id="rId2"/>
    <p:sldId id="569" r:id="rId3"/>
    <p:sldId id="693" r:id="rId4"/>
    <p:sldId id="694" r:id="rId5"/>
    <p:sldId id="695" r:id="rId6"/>
    <p:sldId id="696" r:id="rId7"/>
    <p:sldId id="662" r:id="rId8"/>
    <p:sldId id="672" r:id="rId9"/>
    <p:sldId id="674" r:id="rId10"/>
    <p:sldId id="686" r:id="rId11"/>
    <p:sldId id="687" r:id="rId12"/>
    <p:sldId id="673" r:id="rId13"/>
    <p:sldId id="688" r:id="rId14"/>
    <p:sldId id="697" r:id="rId15"/>
    <p:sldId id="675" r:id="rId16"/>
    <p:sldId id="676" r:id="rId17"/>
    <p:sldId id="698" r:id="rId18"/>
    <p:sldId id="699" r:id="rId19"/>
    <p:sldId id="620" r:id="rId20"/>
    <p:sldId id="628" r:id="rId21"/>
    <p:sldId id="689" r:id="rId22"/>
    <p:sldId id="690" r:id="rId23"/>
    <p:sldId id="629" r:id="rId24"/>
    <p:sldId id="632" r:id="rId25"/>
    <p:sldId id="631" r:id="rId26"/>
    <p:sldId id="630" r:id="rId27"/>
    <p:sldId id="633" r:id="rId28"/>
    <p:sldId id="621" r:id="rId29"/>
    <p:sldId id="635" r:id="rId30"/>
    <p:sldId id="636" r:id="rId31"/>
    <p:sldId id="637" r:id="rId32"/>
    <p:sldId id="623" r:id="rId33"/>
    <p:sldId id="638" r:id="rId34"/>
    <p:sldId id="639" r:id="rId35"/>
    <p:sldId id="640" r:id="rId36"/>
    <p:sldId id="691" r:id="rId37"/>
    <p:sldId id="700" r:id="rId38"/>
    <p:sldId id="624" r:id="rId39"/>
    <p:sldId id="626" r:id="rId40"/>
    <p:sldId id="627" r:id="rId41"/>
    <p:sldId id="643" r:id="rId42"/>
    <p:sldId id="641" r:id="rId43"/>
    <p:sldId id="642" r:id="rId44"/>
    <p:sldId id="679" r:id="rId45"/>
    <p:sldId id="680" r:id="rId46"/>
    <p:sldId id="681" r:id="rId47"/>
    <p:sldId id="682" r:id="rId48"/>
    <p:sldId id="645" r:id="rId49"/>
    <p:sldId id="683" r:id="rId50"/>
    <p:sldId id="652" r:id="rId51"/>
    <p:sldId id="651" r:id="rId52"/>
    <p:sldId id="653" r:id="rId53"/>
    <p:sldId id="657" r:id="rId54"/>
    <p:sldId id="658" r:id="rId55"/>
    <p:sldId id="684" r:id="rId56"/>
    <p:sldId id="685" r:id="rId57"/>
    <p:sldId id="659" r:id="rId58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651C"/>
    <a:srgbClr val="C1655D"/>
    <a:srgbClr val="FFCC00"/>
    <a:srgbClr val="0046E2"/>
    <a:srgbClr val="EA00EA"/>
    <a:srgbClr val="F6F5BD"/>
    <a:srgbClr val="FFFF99"/>
    <a:srgbClr val="F0C8D3"/>
    <a:srgbClr val="9EF18B"/>
    <a:srgbClr val="E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4626" autoAdjust="0"/>
  </p:normalViewPr>
  <p:slideViewPr>
    <p:cSldViewPr snapToObjects="1">
      <p:cViewPr varScale="1">
        <p:scale>
          <a:sx n="86" d="100"/>
          <a:sy n="86" d="100"/>
        </p:scale>
        <p:origin x="450" y="45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3261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/>
              <a:t>Thread-Level Parallelism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 / 18-213 / 15-513: Introduction to Computer Systems</a:t>
            </a:r>
            <a:br>
              <a:rPr lang="en-US" b="0" dirty="0"/>
            </a:br>
            <a:r>
              <a:rPr lang="en-US" sz="2000" b="0" dirty="0"/>
              <a:t>26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28,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9103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  <a:p>
            <a:r>
              <a:rPr lang="en-US" dirty="0"/>
              <a:t>Sequential consistency</a:t>
            </a:r>
          </a:p>
          <a:p>
            <a:pPr lvl="1"/>
            <a:r>
              <a:rPr lang="en-US" dirty="0"/>
              <a:t>As if only one operation at a time, in an order consistent with the order of operations within each thread</a:t>
            </a:r>
          </a:p>
          <a:p>
            <a:pPr lvl="1"/>
            <a:r>
              <a:rPr lang="en-US" dirty="0"/>
              <a:t>Thus, overall effect consistent with each individual thread but otherwise allows an arbitrary interleaving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3793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/>
              <a:t>Impossible outputs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>
                <a:solidFill>
                  <a:srgbClr val="FF0000"/>
                </a:solidFill>
              </a:rPr>
              <a:t>, 1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dirty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/>
              <a:t>Would require reaching both Ra and </a:t>
            </a:r>
            <a:r>
              <a:rPr lang="en-US" dirty="0" err="1"/>
              <a:t>Rb</a:t>
            </a:r>
            <a:r>
              <a:rPr lang="en-US" dirty="0"/>
              <a:t> before </a:t>
            </a:r>
            <a:r>
              <a:rPr lang="en-US" dirty="0" err="1"/>
              <a:t>Wa</a:t>
            </a:r>
            <a:r>
              <a:rPr lang="en-US" dirty="0"/>
              <a:t> and </a:t>
            </a:r>
            <a:r>
              <a:rPr lang="en-US" dirty="0" err="1"/>
              <a:t>Wb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49244" y="343483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 flipV="1">
            <a:off x="3949381" y="3238500"/>
            <a:ext cx="876855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26236" y="30215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5964" y="30289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5595" y="30364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627923" y="323691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3"/>
          </p:cNvCxnSpPr>
          <p:nvPr/>
        </p:nvCxnSpPr>
        <p:spPr bwMode="auto">
          <a:xfrm>
            <a:off x="3949381" y="3619500"/>
            <a:ext cx="876855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26236" y="36311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 bwMode="auto">
          <a:xfrm flipV="1">
            <a:off x="5344327" y="3651766"/>
            <a:ext cx="751637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95964" y="34422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5595" y="3449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627923" y="365017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3" idx="3"/>
          </p:cNvCxnSpPr>
          <p:nvPr/>
        </p:nvCxnSpPr>
        <p:spPr bwMode="auto">
          <a:xfrm>
            <a:off x="5344327" y="3815834"/>
            <a:ext cx="751637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095964" y="3855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5595" y="38629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27923" y="4063444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27523" y="45746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3" name="Straight Connector 42"/>
          <p:cNvCxnSpPr>
            <a:stCxn id="42" idx="3"/>
          </p:cNvCxnSpPr>
          <p:nvPr/>
        </p:nvCxnSpPr>
        <p:spPr bwMode="auto">
          <a:xfrm flipV="1">
            <a:off x="3945614" y="4378324"/>
            <a:ext cx="858901" cy="3810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04515" y="41613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36043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74243" y="4168814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3874" y="4176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606202" y="4376736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2" idx="3"/>
          </p:cNvCxnSpPr>
          <p:nvPr/>
        </p:nvCxnSpPr>
        <p:spPr bwMode="auto">
          <a:xfrm>
            <a:off x="3945614" y="4759324"/>
            <a:ext cx="858901" cy="184666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804515" y="4770992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 bwMode="auto">
          <a:xfrm flipV="1">
            <a:off x="5304652" y="4791590"/>
            <a:ext cx="769591" cy="16406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074243" y="45820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93874" y="45895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6606202" y="479000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0" idx="3"/>
          </p:cNvCxnSpPr>
          <p:nvPr/>
        </p:nvCxnSpPr>
        <p:spPr bwMode="auto">
          <a:xfrm>
            <a:off x="5304652" y="4955658"/>
            <a:ext cx="769591" cy="24919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074243" y="49953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93874" y="5002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606202" y="520326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847123" y="3009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100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47123" y="3478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7123" y="38481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47123" y="4152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47123" y="45339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2,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47123" y="50027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200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, 2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256323" y="3238500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67C96E-CFBE-4501-84DB-6EEF4028A256}"/>
              </a:ext>
            </a:extLst>
          </p:cNvPr>
          <p:cNvSpPr txBox="1"/>
          <p:nvPr/>
        </p:nvSpPr>
        <p:spPr>
          <a:xfrm>
            <a:off x="5288280" y="5203123"/>
            <a:ext cx="24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Sequentially consistent?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8813F-25C9-484D-BD82-2593D7F26050}"/>
              </a:ext>
            </a:extLst>
          </p:cNvPr>
          <p:cNvSpPr txBox="1"/>
          <p:nvPr/>
        </p:nvSpPr>
        <p:spPr>
          <a:xfrm>
            <a:off x="7784926" y="52031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909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Non-Sequentially Consistent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5394"/>
            <a:ext cx="4572000" cy="923925"/>
          </a:xfrm>
        </p:spPr>
        <p:txBody>
          <a:bodyPr/>
          <a:lstStyle/>
          <a:p>
            <a:r>
              <a:rPr lang="en-US" dirty="0"/>
              <a:t>Coherent caches, but thread consistency constraints violated due to out-of-order execution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8006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2578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2578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338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6482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6474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84140" y="3962400"/>
            <a:ext cx="4572000" cy="1295401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295400"/>
            <a:chOff x="1600994" y="2895601"/>
            <a:chExt cx="5338644" cy="12954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2018506" cy="1295400"/>
              <a:chOff x="1600994" y="2895601"/>
              <a:chExt cx="2018506" cy="12954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flipH="1" flipV="1">
                <a:off x="1943894" y="3200401"/>
                <a:ext cx="1675606" cy="9906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04951" y="6167437"/>
            <a:ext cx="8405649" cy="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Fix: Add </a:t>
            </a:r>
            <a:r>
              <a:rPr 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SFENCE</a:t>
            </a:r>
            <a:r>
              <a:rPr lang="en-US" kern="0" dirty="0"/>
              <a:t> instructions between </a:t>
            </a:r>
            <a:r>
              <a:rPr lang="en-US" kern="0" dirty="0" err="1"/>
              <a:t>Wa</a:t>
            </a:r>
            <a:r>
              <a:rPr lang="en-US" kern="0" dirty="0"/>
              <a:t> &amp; </a:t>
            </a:r>
            <a:r>
              <a:rPr lang="en-US" kern="0" dirty="0" err="1"/>
              <a:t>Rb</a:t>
            </a:r>
            <a:r>
              <a:rPr lang="en-US" kern="0" dirty="0"/>
              <a:t> and </a:t>
            </a:r>
            <a:r>
              <a:rPr lang="en-US" kern="0" dirty="0" err="1"/>
              <a:t>Wb</a:t>
            </a:r>
            <a:r>
              <a:rPr lang="en-US" kern="0" dirty="0"/>
              <a:t> &amp; 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FEA-9198-4628-A94A-782BDEC76C9D}"/>
              </a:ext>
            </a:extLst>
          </p:cNvPr>
          <p:cNvSpPr txBox="1"/>
          <p:nvPr/>
        </p:nvSpPr>
        <p:spPr>
          <a:xfrm>
            <a:off x="847793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347EA4-2B09-485A-B8C6-DC9A4A282788}"/>
              </a:ext>
            </a:extLst>
          </p:cNvPr>
          <p:cNvSpPr txBox="1"/>
          <p:nvPr/>
        </p:nvSpPr>
        <p:spPr>
          <a:xfrm>
            <a:off x="4950229" y="2907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4548A-061B-4E1E-8B08-DA274D8DE061}"/>
              </a:ext>
            </a:extLst>
          </p:cNvPr>
          <p:cNvSpPr txBox="1"/>
          <p:nvPr/>
        </p:nvSpPr>
        <p:spPr>
          <a:xfrm>
            <a:off x="49516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F9347-3B96-4B0A-8D38-003F3BFD39BA}"/>
              </a:ext>
            </a:extLst>
          </p:cNvPr>
          <p:cNvSpPr txBox="1"/>
          <p:nvPr/>
        </p:nvSpPr>
        <p:spPr>
          <a:xfrm>
            <a:off x="8477939" y="261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9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  <p:bldP spid="33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 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>
                <a:latin typeface="Calibri" pitchFamily="34" charset="0"/>
              </a:rPr>
              <a:t>Supply</a:t>
            </a:r>
            <a:r>
              <a:rPr lang="en-US" sz="2000" b="0" kern="0" dirty="0">
                <a:latin typeface="Calibri" pitchFamily="34" charset="0"/>
              </a:rPr>
              <a:t> value from cache</a:t>
            </a:r>
            <a:br>
              <a:rPr lang="en-US" sz="2000" b="0" kern="0" dirty="0">
                <a:latin typeface="Calibri" pitchFamily="34" charset="0"/>
              </a:rPr>
            </a:br>
            <a:r>
              <a:rPr lang="en-US" sz="2000" b="0" kern="0" dirty="0">
                <a:latin typeface="Calibri" pitchFamily="34" charset="0"/>
              </a:rPr>
              <a:t>(Note: value in memory may be stale)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Sequentially Consistent:</a:t>
            </a:r>
          </a:p>
          <a:p>
            <a:pPr lvl="1"/>
            <a:r>
              <a:rPr lang="en-US" dirty="0"/>
              <a:t>Each thread executes in proper order, any interleaving</a:t>
            </a:r>
          </a:p>
          <a:p>
            <a:r>
              <a:rPr lang="en-US" dirty="0"/>
              <a:t>To ensure, requires</a:t>
            </a:r>
          </a:p>
          <a:p>
            <a:pPr lvl="1"/>
            <a:r>
              <a:rPr lang="en-US" dirty="0"/>
              <a:t>Proper cache/memory behavior</a:t>
            </a:r>
          </a:p>
          <a:p>
            <a:pPr lvl="1"/>
            <a:r>
              <a:rPr lang="en-US" dirty="0"/>
              <a:t>Proper intra-thread ordering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7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Parallel  Computing Hardware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Multicore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separate processors on single chip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Hyperthreading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Efficient execution of multiple threads on single core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Consistency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happens when multiple threads are reading &amp; writing shared state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4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/>
              <a:t>Sum numbers 0, …, N-1</a:t>
            </a:r>
          </a:p>
          <a:p>
            <a:pPr lvl="1"/>
            <a:r>
              <a:rPr lang="en-US" dirty="0"/>
              <a:t>Should add up to (N-1)*N/2</a:t>
            </a:r>
          </a:p>
          <a:p>
            <a:r>
              <a:rPr lang="en-US" dirty="0"/>
              <a:t>Partition into K ranges</a:t>
            </a:r>
          </a:p>
          <a:p>
            <a:pPr lvl="1"/>
            <a:r>
              <a:rPr lang="en-US" dirty="0">
                <a:sym typeface="Symbol"/>
              </a:rPr>
              <a:t>N</a:t>
            </a:r>
            <a:r>
              <a:rPr lang="en-US" dirty="0"/>
              <a:t>/K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values each</a:t>
            </a:r>
          </a:p>
          <a:p>
            <a:pPr lvl="1"/>
            <a:r>
              <a:rPr lang="en-US" dirty="0"/>
              <a:t>Each of the </a:t>
            </a:r>
            <a:r>
              <a:rPr lang="en-US" i="1" dirty="0"/>
              <a:t>t</a:t>
            </a:r>
            <a:r>
              <a:rPr lang="en-US" dirty="0"/>
              <a:t> threads processes 1 range </a:t>
            </a:r>
          </a:p>
          <a:p>
            <a:pPr lvl="1"/>
            <a:r>
              <a:rPr lang="en-US" dirty="0"/>
              <a:t>Accumulate leftover values serially</a:t>
            </a:r>
          </a:p>
          <a:p>
            <a:r>
              <a:rPr lang="en-US" dirty="0"/>
              <a:t>Method #1: All threads update single global variable</a:t>
            </a:r>
          </a:p>
          <a:p>
            <a:pPr lvl="1"/>
            <a:r>
              <a:rPr lang="en-US" dirty="0"/>
              <a:t>1A: No synchronization</a:t>
            </a:r>
          </a:p>
          <a:p>
            <a:pPr lvl="1"/>
            <a:r>
              <a:rPr lang="en-US" dirty="0"/>
              <a:t>1B: Synchronize with </a:t>
            </a:r>
            <a:r>
              <a:rPr lang="en-US" dirty="0" err="1"/>
              <a:t>pthread</a:t>
            </a:r>
            <a:r>
              <a:rPr lang="en-US" dirty="0"/>
              <a:t> semaphore</a:t>
            </a:r>
          </a:p>
          <a:p>
            <a:pPr lvl="1"/>
            <a:r>
              <a:rPr lang="en-US" dirty="0"/>
              <a:t>1C: Synchronize with </a:t>
            </a:r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mutex</a:t>
            </a:r>
            <a:endParaRPr lang="en-US" dirty="0"/>
          </a:p>
          <a:p>
            <a:pPr lvl="2"/>
            <a:r>
              <a:rPr lang="en-US" dirty="0"/>
              <a:t>“Binary” semaphore.  Only values 0 &amp;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5"/>
            <a:ext cx="8534400" cy="4972050"/>
          </a:xfrm>
        </p:spPr>
        <p:txBody>
          <a:bodyPr/>
          <a:lstStyle/>
          <a:p>
            <a:r>
              <a:rPr lang="en-US" dirty="0"/>
              <a:t>Parallel  Computing Hardware</a:t>
            </a:r>
          </a:p>
          <a:p>
            <a:pPr lvl="1"/>
            <a:r>
              <a:rPr lang="en-US" dirty="0" err="1"/>
              <a:t>Multicore</a:t>
            </a:r>
            <a:endParaRPr lang="en-US" dirty="0"/>
          </a:p>
          <a:p>
            <a:pPr lvl="2"/>
            <a:r>
              <a:rPr lang="en-US" dirty="0"/>
              <a:t>Multiple separate processors on single chip</a:t>
            </a:r>
          </a:p>
          <a:p>
            <a:pPr lvl="1"/>
            <a:r>
              <a:rPr lang="en-US" dirty="0" err="1"/>
              <a:t>Hyperthreading</a:t>
            </a:r>
            <a:endParaRPr lang="en-US" dirty="0"/>
          </a:p>
          <a:p>
            <a:pPr lvl="2"/>
            <a:r>
              <a:rPr lang="en-US" dirty="0"/>
              <a:t>Efficient execution of multiple threads on single core</a:t>
            </a:r>
          </a:p>
          <a:p>
            <a:r>
              <a:rPr lang="en-US" dirty="0"/>
              <a:t>Consistency Models</a:t>
            </a:r>
          </a:p>
          <a:p>
            <a:pPr lvl="1"/>
            <a:r>
              <a:rPr lang="en-US" dirty="0"/>
              <a:t>What happens when multiple threads are reading &amp; writing shared state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Example: Parallel summation</a:t>
            </a:r>
          </a:p>
          <a:p>
            <a:pPr lvl="2"/>
            <a:r>
              <a:rPr lang="en-US" dirty="0"/>
              <a:t>Examine some performance artifacts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Example: Parallel </a:t>
            </a:r>
            <a:r>
              <a:rPr lang="en-US" dirty="0" err="1"/>
              <a:t>quicksort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sem_t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semaphore;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pthread_mutex_t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pthread_t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tid[MAXTHREADS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F6F5BD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6F5BD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F6F5BD"/>
                </a:solidFill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239301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Declarations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unsigned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volatile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Mutex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semaphore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size_t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nelems_per_thread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tid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[MAXTHREADS];</a:t>
            </a:r>
          </a:p>
        </p:txBody>
      </p:sp>
    </p:spTree>
    <p:extLst>
      <p:ext uri="{BB962C8B-B14F-4D97-AF65-F5344CB8AC3E}">
        <p14:creationId xmlns:p14="http://schemas.microsoft.com/office/powerpoint/2010/main" val="34044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Accumulating in Single Global Variable: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828800"/>
            <a:ext cx="7508866" cy="452175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Set global value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i="1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06511" y="2534909"/>
            <a:ext cx="5277878" cy="2537856"/>
            <a:chOff x="3906511" y="2534909"/>
            <a:chExt cx="5277878" cy="25378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521281" y="2603967"/>
              <a:ext cx="1283600" cy="30677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906511" y="2778100"/>
              <a:ext cx="1598145" cy="10516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7259311" y="2534909"/>
              <a:ext cx="182880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5833364" y="2946924"/>
              <a:ext cx="2288457" cy="8407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6977184" y="4364879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*p) </a:t>
              </a: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7106911" y="4052691"/>
              <a:ext cx="1014910" cy="312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No Synchronization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04442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sum_race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Unsynchronized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019675"/>
            <a:ext cx="7896225" cy="1000125"/>
          </a:xfrm>
        </p:spPr>
        <p:txBody>
          <a:bodyPr/>
          <a:lstStyle/>
          <a:p>
            <a:r>
              <a:rPr lang="en-US" dirty="0"/>
              <a:t>N = 2</a:t>
            </a:r>
            <a:r>
              <a:rPr lang="en-US" baseline="30000" dirty="0"/>
              <a:t>30</a:t>
            </a:r>
          </a:p>
          <a:p>
            <a:r>
              <a:rPr lang="en-US" dirty="0"/>
              <a:t>Best speedup = 2.86X</a:t>
            </a:r>
          </a:p>
          <a:p>
            <a:r>
              <a:rPr lang="en-US" dirty="0"/>
              <a:t>Gets </a:t>
            </a:r>
            <a:r>
              <a:rPr lang="en-US" dirty="0">
                <a:solidFill>
                  <a:srgbClr val="FF0000"/>
                </a:solidFill>
              </a:rPr>
              <a:t>wrong answer </a:t>
            </a:r>
            <a:r>
              <a:rPr lang="en-US" dirty="0"/>
              <a:t>when &gt; 1 thread!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2999"/>
            <a:ext cx="5334000" cy="401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32323-CB19-48CA-AEC1-03C270BEE56C}"/>
              </a:ext>
            </a:extLst>
          </p:cNvPr>
          <p:cNvSpPr txBox="1"/>
          <p:nvPr/>
        </p:nvSpPr>
        <p:spPr>
          <a:xfrm>
            <a:off x="5715000" y="5889774"/>
            <a:ext cx="91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Why?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Function: Semaphore / </a:t>
            </a:r>
            <a:r>
              <a:rPr lang="en-US" dirty="0" err="1"/>
              <a:t>Mutex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512332"/>
            <a:ext cx="5737147" cy="3536866"/>
            <a:chOff x="357018" y="1362075"/>
            <a:chExt cx="5737147" cy="353686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57018" y="1362075"/>
              <a:ext cx="5737147" cy="3536866"/>
            </a:xfrm>
            <a:prstGeom prst="rect">
              <a:avLst/>
            </a:prstGeom>
            <a:solidFill>
              <a:srgbClr val="F6F5BD"/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0046E2"/>
                  </a:solidFill>
                  <a:latin typeface="Courier New" pitchFamily="49" charset="0"/>
                </a:rPr>
                <a:t>sum_sem</a:t>
              </a:r>
              <a:r>
                <a:rPr lang="en-US" sz="1600" dirty="0">
                  <a:latin typeface="Courier New" pitchFamily="49" charset="0"/>
                </a:rPr>
                <a:t>(</a:t>
              </a: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</a:rPr>
                <a:t>void</a:t>
              </a:r>
              <a:r>
                <a:rPr lang="en-US" sz="1600" dirty="0">
                  <a:latin typeface="Courier New" pitchFamily="49" charset="0"/>
                </a:rPr>
                <a:t> *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solidFill>
                    <a:srgbClr val="00B050"/>
                  </a:solidFill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= *((</a:t>
              </a:r>
              <a:r>
                <a:rPr lang="en-US" sz="1600" dirty="0" err="1">
                  <a:latin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</a:rPr>
                <a:t> *)</a:t>
              </a:r>
              <a:r>
                <a:rPr lang="en-US" sz="1600" dirty="0" err="1">
                  <a:latin typeface="Courier New" pitchFamily="49" charset="0"/>
                </a:rPr>
                <a:t>vargp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start</a:t>
              </a:r>
              <a:r>
                <a:rPr lang="en-US" sz="1600" dirty="0">
                  <a:latin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</a:rPr>
                <a:t>myid</a:t>
              </a:r>
              <a:r>
                <a:rPr lang="en-US" sz="1600" dirty="0">
                  <a:latin typeface="Courier New" pitchFamily="49" charset="0"/>
                </a:rPr>
                <a:t> *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>
                  <a:solidFill>
                    <a:srgbClr val="C1651C"/>
                  </a:solidFill>
                  <a:latin typeface="Courier New" pitchFamily="49" charset="0"/>
                </a:rPr>
                <a:t>end</a:t>
              </a:r>
              <a:r>
                <a:rPr lang="en-US" sz="1600" dirty="0">
                  <a:latin typeface="Courier New" pitchFamily="49" charset="0"/>
                </a:rPr>
                <a:t> = start + </a:t>
              </a:r>
              <a:r>
                <a:rPr lang="en-US" sz="1600" dirty="0" err="1">
                  <a:latin typeface="Courier New" pitchFamily="49" charset="0"/>
                </a:rPr>
                <a:t>nelems_per_thread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</a:rPr>
                <a:t>size_t</a:t>
              </a:r>
              <a:r>
                <a:rPr lang="en-US" sz="1600" dirty="0"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rgbClr val="C1651C"/>
                  </a:solidFill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endParaRPr lang="en-US" sz="1600" dirty="0"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= start;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&lt; end;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	</a:t>
              </a: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}	                          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    </a:t>
              </a:r>
              <a:r>
                <a:rPr lang="en-US" sz="1600" dirty="0">
                  <a:solidFill>
                    <a:srgbClr val="EA00EA"/>
                  </a:solidFill>
                  <a:latin typeface="Courier New" pitchFamily="49" charset="0"/>
                </a:rPr>
                <a:t>return</a:t>
              </a:r>
              <a:r>
                <a:rPr lang="en-US" sz="1600" dirty="0">
                  <a:latin typeface="Courier New" pitchFamily="49" charset="0"/>
                </a:rPr>
                <a:t> NULL;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19200" y="3352800"/>
              <a:ext cx="2898228" cy="828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sem_wait</a:t>
              </a:r>
              <a:r>
                <a:rPr lang="en-US" sz="1600" dirty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global_sum</a:t>
              </a:r>
              <a:r>
                <a:rPr lang="en-US" sz="1600" dirty="0">
                  <a:latin typeface="Courier New" pitchFamily="49" charset="0"/>
                </a:rPr>
                <a:t> +=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>
                  <a:latin typeface="Courier New" pitchFamily="49" charset="0"/>
                </a:rPr>
                <a:t>sem_post</a:t>
              </a:r>
              <a:r>
                <a:rPr lang="en-US" sz="1600" dirty="0">
                  <a:latin typeface="Courier New" pitchFamily="49" charset="0"/>
                </a:rPr>
                <a:t>(&amp;semaphore); </a:t>
              </a: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24153" y="5724768"/>
            <a:ext cx="3762247" cy="82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global_sum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pthread_mutex_unlock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325" y="114300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Semaphore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4153" y="53554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Mutex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/ </a:t>
            </a:r>
            <a:r>
              <a:rPr lang="en-US" dirty="0" err="1"/>
              <a:t>Mutex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000125"/>
          </a:xfrm>
        </p:spPr>
        <p:txBody>
          <a:bodyPr/>
          <a:lstStyle/>
          <a:p>
            <a:r>
              <a:rPr lang="en-US" dirty="0"/>
              <a:t>Terrible Performance</a:t>
            </a:r>
          </a:p>
          <a:p>
            <a:pPr lvl="1"/>
            <a:r>
              <a:rPr lang="en-US" dirty="0"/>
              <a:t>2.5 seconds </a:t>
            </a:r>
            <a:r>
              <a:rPr lang="en-US" dirty="0">
                <a:sym typeface="Wingdings" pitchFamily="2" charset="2"/>
              </a:rPr>
              <a:t> ~10 minutes</a:t>
            </a:r>
            <a:endParaRPr lang="en-US" dirty="0"/>
          </a:p>
          <a:p>
            <a:r>
              <a:rPr lang="en-US" dirty="0" err="1"/>
              <a:t>Mutex</a:t>
            </a:r>
            <a:r>
              <a:rPr lang="en-US" dirty="0"/>
              <a:t> 3X faster than semaphore</a:t>
            </a:r>
          </a:p>
          <a:p>
            <a:r>
              <a:rPr lang="en-US" dirty="0"/>
              <a:t>Clearly, neither is successful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89916"/>
            <a:ext cx="5934075" cy="401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52460" y="4876800"/>
            <a:ext cx="389154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What is main reason for poor performance?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Accumulation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1838325"/>
          </a:xfrm>
        </p:spPr>
        <p:txBody>
          <a:bodyPr/>
          <a:lstStyle/>
          <a:p>
            <a:r>
              <a:rPr lang="en-US" dirty="0"/>
              <a:t>Method #2: Each thread accumulates into separate variable</a:t>
            </a:r>
          </a:p>
          <a:p>
            <a:pPr lvl="1"/>
            <a:r>
              <a:rPr lang="en-US" dirty="0"/>
              <a:t>2A: Accumulate in contiguous array elements</a:t>
            </a:r>
          </a:p>
          <a:p>
            <a:pPr lvl="1"/>
            <a:r>
              <a:rPr lang="en-US" dirty="0"/>
              <a:t>2B: Accumulate in spaced-apart array elements</a:t>
            </a:r>
          </a:p>
          <a:p>
            <a:pPr lvl="1"/>
            <a:r>
              <a:rPr lang="en-US" dirty="0"/>
              <a:t>2C: Accumulate in registers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733800"/>
            <a:ext cx="5366853" cy="132087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Partial sum computed by each thread */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psum</a:t>
            </a:r>
            <a:r>
              <a:rPr lang="en-US" sz="1600" dirty="0" err="1">
                <a:latin typeface="Courier New" pitchFamily="49" charset="0"/>
              </a:rPr>
              <a:t>[MAXTHREADS</a:t>
            </a:r>
            <a:r>
              <a:rPr lang="en-US" sz="1600" dirty="0">
                <a:latin typeface="Courier New" pitchFamily="49" charset="0"/>
              </a:rPr>
              <a:t>*MAXSPACING];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Spacing between accumulators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spacing</a:t>
            </a:r>
            <a:r>
              <a:rPr lang="en-US" sz="1600" dirty="0">
                <a:latin typeface="Courier New" pitchFamily="49" charset="0"/>
              </a:rPr>
              <a:t> = 1;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/>
              <a:t>Separate Accumulation: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371600"/>
            <a:ext cx="7508866" cy="501419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 /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*spacing]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</a:t>
            </a:r>
            <a:r>
              <a:rPr lang="en-US" sz="1600" dirty="0" err="1">
                <a:latin typeface="Courier New" pitchFamily="49" charset="0"/>
              </a:rPr>
              <a:t>thread_fun</a:t>
            </a:r>
            <a:r>
              <a:rPr lang="en-US" sz="1600" dirty="0">
                <a:latin typeface="Courier New" pitchFamily="49" charset="0"/>
              </a:rPr>
              <a:t>, &amp;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result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up the partial sums computed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result += </a:t>
            </a:r>
            <a:r>
              <a:rPr lang="en-US" sz="1600" dirty="0" err="1">
                <a:latin typeface="Courier New" pitchFamily="49" charset="0"/>
              </a:rPr>
              <a:t>psum[i</a:t>
            </a:r>
            <a:r>
              <a:rPr lang="en-US" sz="1600" dirty="0">
                <a:latin typeface="Courier New" pitchFamily="49" charset="0"/>
              </a:rPr>
              <a:t>*spacing];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(e = </a:t>
            </a:r>
            <a:r>
              <a:rPr lang="en-US" sz="1600" dirty="0" err="1">
                <a:latin typeface="Courier New" pitchFamily="49" charset="0"/>
              </a:rPr>
              <a:t>nthreads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e &lt; </a:t>
            </a:r>
            <a:r>
              <a:rPr lang="en-US" sz="1600" dirty="0" err="1">
                <a:latin typeface="Courier New" pitchFamily="49" charset="0"/>
              </a:rPr>
              <a:t>nelems</a:t>
            </a:r>
            <a:r>
              <a:rPr lang="en-US" sz="1600" dirty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result += e;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600" y="4495800"/>
            <a:ext cx="8610600" cy="990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812882"/>
            <a:ext cx="8366125" cy="923924"/>
          </a:xfrm>
        </p:spPr>
        <p:txBody>
          <a:bodyPr/>
          <a:lstStyle/>
          <a:p>
            <a:r>
              <a:rPr lang="en-US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14400" y="12954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787" y="391665"/>
            <a:ext cx="2564485" cy="17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0598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481438" cy="762000"/>
          </a:xfrm>
        </p:spPr>
        <p:txBody>
          <a:bodyPr/>
          <a:lstStyle/>
          <a:p>
            <a:r>
              <a:rPr lang="en-US" dirty="0"/>
              <a:t>Thread Function: Memory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5368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sum_global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start;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end;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psum</a:t>
            </a:r>
            <a:r>
              <a:rPr lang="en-US" sz="1600" dirty="0">
                <a:latin typeface="Courier New" pitchFamily="49" charset="0"/>
              </a:rPr>
              <a:t>[index] +=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	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8457" y="1524000"/>
            <a:ext cx="371447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Where is the </a:t>
            </a:r>
            <a:r>
              <a:rPr lang="en-US" sz="3200" dirty="0" err="1">
                <a:latin typeface="Calibri" pitchFamily="34" charset="0"/>
              </a:rPr>
              <a:t>mutex</a:t>
            </a:r>
            <a:r>
              <a:rPr lang="en-US" sz="3200" dirty="0">
                <a:latin typeface="Calibri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Adjacent speedup: 5 X</a:t>
            </a:r>
          </a:p>
          <a:p>
            <a:pPr lvl="1"/>
            <a:r>
              <a:rPr lang="en-US" dirty="0"/>
              <a:t>Spaced-apart speedup: 13.3 X (Only observed speedup &gt; 8)</a:t>
            </a:r>
          </a:p>
          <a:p>
            <a:r>
              <a:rPr lang="en-US" dirty="0"/>
              <a:t>Why does spacing the accumulators apart matter?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226" y="1096962"/>
            <a:ext cx="6580962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886199"/>
            <a:ext cx="7896225" cy="2447925"/>
          </a:xfrm>
        </p:spPr>
        <p:txBody>
          <a:bodyPr/>
          <a:lstStyle/>
          <a:p>
            <a:r>
              <a:rPr lang="en-US" dirty="0"/>
              <a:t>Coherency maintained on cache blocks</a:t>
            </a:r>
          </a:p>
          <a:p>
            <a:r>
              <a:rPr lang="en-US" dirty="0"/>
              <a:t>To update </a:t>
            </a:r>
            <a:r>
              <a:rPr lang="en-US" dirty="0" err="1"/>
              <a:t>psum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thread </a:t>
            </a:r>
            <a:r>
              <a:rPr lang="en-US" dirty="0" err="1"/>
              <a:t>i</a:t>
            </a:r>
            <a:r>
              <a:rPr lang="en-US" dirty="0"/>
              <a:t> must have exclusive access</a:t>
            </a:r>
          </a:p>
          <a:p>
            <a:pPr lvl="1"/>
            <a:r>
              <a:rPr lang="en-US" dirty="0"/>
              <a:t>Threads sharing common cache block will keep fighting each other for access to block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812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196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2057400"/>
            <a:ext cx="12192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20574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200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100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96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0292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6388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248400" y="16002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0" name="Right Brace 19"/>
          <p:cNvSpPr/>
          <p:nvPr/>
        </p:nvSpPr>
        <p:spPr bwMode="auto">
          <a:xfrm rot="5400000" flipV="1">
            <a:off x="2990850" y="15430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 bwMode="auto">
          <a:xfrm rot="5400000" flipV="1">
            <a:off x="5429250" y="15811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17974" y="30596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3059668"/>
            <a:ext cx="17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Cache Block m+1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2145268"/>
            <a:ext cx="7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>
                <a:latin typeface="Calibri" pitchFamily="34" charset="0"/>
              </a:rPr>
              <a:t>psum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800"/>
            <a:ext cx="7896225" cy="1447800"/>
          </a:xfrm>
        </p:spPr>
        <p:txBody>
          <a:bodyPr/>
          <a:lstStyle/>
          <a:p>
            <a:pPr lvl="1"/>
            <a:r>
              <a:rPr lang="en-US" dirty="0"/>
              <a:t>Best spaced-apart performance 2.8 X better than best adjacent</a:t>
            </a:r>
          </a:p>
          <a:p>
            <a:r>
              <a:rPr lang="en-US" dirty="0"/>
              <a:t>Demonstrates cache block size = 64</a:t>
            </a:r>
          </a:p>
          <a:p>
            <a:pPr lvl="1"/>
            <a:r>
              <a:rPr lang="en-US" dirty="0"/>
              <a:t>8-byte values</a:t>
            </a:r>
          </a:p>
          <a:p>
            <a:pPr lvl="1"/>
            <a:r>
              <a:rPr lang="en-US" dirty="0"/>
              <a:t>No benefit increasing spacing beyond 8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632575" cy="370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76638" cy="762000"/>
          </a:xfrm>
        </p:spPr>
        <p:txBody>
          <a:bodyPr/>
          <a:lstStyle/>
          <a:p>
            <a:r>
              <a:rPr lang="en-US" dirty="0"/>
              <a:t>Thread Function: Register Accumulation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00490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sum_local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start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end</a:t>
            </a:r>
            <a:r>
              <a:rPr lang="en-US" sz="1600" dirty="0">
                <a:latin typeface="Courier New" pitchFamily="49" charset="0"/>
              </a:rPr>
              <a:t> = start + </a:t>
            </a:r>
            <a:r>
              <a:rPr lang="en-US" sz="1600" dirty="0" err="1">
                <a:latin typeface="Courier New" pitchFamily="49" charset="0"/>
              </a:rPr>
              <a:t>nelems_per_thread</a:t>
            </a:r>
            <a:r>
              <a:rPr lang="en-U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data_t </a:t>
            </a:r>
            <a:r>
              <a:rPr lang="nn-NO" sz="1600" dirty="0">
                <a:solidFill>
                  <a:srgbClr val="C1651C"/>
                </a:solidFill>
                <a:latin typeface="Courier New" pitchFamily="49" charset="0"/>
              </a:rPr>
              <a:t>sum</a:t>
            </a:r>
            <a:r>
              <a:rPr lang="nn-NO" sz="16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</a:t>
            </a:r>
            <a:r>
              <a:rPr lang="nn-NO" sz="1600" dirty="0">
                <a:solidFill>
                  <a:srgbClr val="EA00EA"/>
                </a:solidFill>
                <a:latin typeface="Courier New" pitchFamily="49" charset="0"/>
              </a:rPr>
              <a:t>for</a:t>
            </a:r>
            <a:r>
              <a:rPr lang="nn-NO" sz="1600" dirty="0">
                <a:latin typeface="Courier New" pitchFamily="49" charset="0"/>
              </a:rPr>
              <a:t> (i = start; i &lt; end; i++)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	sum += i;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>
                <a:latin typeface="Courier New" pitchFamily="49" charset="0"/>
              </a:rPr>
              <a:t>    psum[index] = sum;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Accumulation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Clear threading advantage</a:t>
            </a:r>
          </a:p>
          <a:p>
            <a:pPr lvl="1"/>
            <a:r>
              <a:rPr lang="en-US" dirty="0"/>
              <a:t>Speedup = 7.5 X</a:t>
            </a:r>
          </a:p>
          <a:p>
            <a:r>
              <a:rPr lang="en-US" dirty="0"/>
              <a:t>2X better than fastest memory accumulation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06" y="1219200"/>
            <a:ext cx="6700869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0" y="5326390"/>
            <a:ext cx="441095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Beware the speedup metric!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memory can be expensive</a:t>
            </a:r>
          </a:p>
          <a:p>
            <a:pPr lvl="1"/>
            <a:r>
              <a:rPr lang="en-US" dirty="0"/>
              <a:t>Pay attention to true sharing</a:t>
            </a:r>
          </a:p>
          <a:p>
            <a:pPr lvl="1"/>
            <a:r>
              <a:rPr lang="en-US" dirty="0"/>
              <a:t>Pay attention to false sharing</a:t>
            </a:r>
          </a:p>
          <a:p>
            <a:r>
              <a:rPr lang="en-US" dirty="0"/>
              <a:t>Use registers whenever possible</a:t>
            </a:r>
          </a:p>
          <a:p>
            <a:pPr lvl="1"/>
            <a:r>
              <a:rPr lang="en-US" dirty="0"/>
              <a:t>(Remember </a:t>
            </a:r>
            <a:r>
              <a:rPr lang="en-US" dirty="0" err="1"/>
              <a:t>cachelab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local cache whenever possible</a:t>
            </a:r>
          </a:p>
          <a:p>
            <a:r>
              <a:rPr lang="en-US" dirty="0"/>
              <a:t>Deal with leftovers</a:t>
            </a:r>
          </a:p>
          <a:p>
            <a:r>
              <a:rPr lang="en-US" dirty="0"/>
              <a:t>When examining performance, compare to best possible sequential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Substantial Example: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set of N random numbers</a:t>
            </a:r>
          </a:p>
          <a:p>
            <a:r>
              <a:rPr lang="en-US" dirty="0"/>
              <a:t>Multiple possible algorithms</a:t>
            </a:r>
          </a:p>
          <a:p>
            <a:pPr lvl="1"/>
            <a:r>
              <a:rPr lang="en-US" dirty="0"/>
              <a:t>Use parallel version of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Choose “pivot” p from X</a:t>
            </a:r>
          </a:p>
          <a:p>
            <a:pPr lvl="1"/>
            <a:r>
              <a:rPr lang="en-US" dirty="0"/>
              <a:t>Rearrange X into</a:t>
            </a:r>
          </a:p>
          <a:p>
            <a:pPr lvl="2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Recursively sort L to get 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Recursively sort 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R2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678"/>
            <a:ext cx="8839200" cy="762000"/>
          </a:xfrm>
        </p:spPr>
        <p:txBody>
          <a:bodyPr/>
          <a:lstStyle/>
          <a:p>
            <a:r>
              <a:rPr lang="en-US" sz="3200" dirty="0"/>
              <a:t>Out-of-Order Processor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86378"/>
            <a:ext cx="8518525" cy="1228724"/>
          </a:xfrm>
        </p:spPr>
        <p:txBody>
          <a:bodyPr/>
          <a:lstStyle/>
          <a:p>
            <a:r>
              <a:rPr lang="en-US" dirty="0"/>
              <a:t>Instruction control dynamically converts program into stream of operations</a:t>
            </a:r>
          </a:p>
          <a:p>
            <a:r>
              <a:rPr lang="en-US" dirty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86176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85876"/>
            <a:ext cx="51816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81276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Registers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66876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619377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4029076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524378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438276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2009776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809876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323433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85977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809877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619376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7165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nele</a:t>
            </a:r>
            <a:r>
              <a:rPr lang="en-US" dirty="0"/>
              <a:t> elements starting at base</a:t>
            </a:r>
          </a:p>
          <a:p>
            <a:pPr lvl="1"/>
            <a:r>
              <a:rPr lang="en-US" dirty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If N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Nthresh</a:t>
            </a:r>
            <a:r>
              <a:rPr lang="en-US" dirty="0"/>
              <a:t>, do sequential </a:t>
            </a:r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Choose “pivot” p from X</a:t>
            </a:r>
          </a:p>
          <a:p>
            <a:pPr lvl="2"/>
            <a:r>
              <a:rPr lang="en-US" dirty="0"/>
              <a:t>Rearrange X into</a:t>
            </a:r>
          </a:p>
          <a:p>
            <a:pPr lvl="3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3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Recursively spawn separate threads</a:t>
            </a:r>
          </a:p>
          <a:p>
            <a:pPr lvl="3"/>
            <a:r>
              <a:rPr lang="en-US" dirty="0"/>
              <a:t>Sort L to get L</a:t>
            </a:r>
            <a:r>
              <a:rPr lang="en-US" dirty="0">
                <a:sym typeface="Symbol"/>
              </a:rPr>
              <a:t></a:t>
            </a:r>
          </a:p>
          <a:p>
            <a:pPr lvl="3"/>
            <a:r>
              <a:rPr lang="en-US" dirty="0">
                <a:sym typeface="Symbol"/>
              </a:rPr>
              <a:t>Sort </a:t>
            </a:r>
            <a:r>
              <a:rPr lang="en-US" dirty="0"/>
              <a:t>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2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Structure: Sorting Tasks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/>
              <a:t>Task: Sort </a:t>
            </a:r>
            <a:r>
              <a:rPr lang="en-US" dirty="0" err="1"/>
              <a:t>subrange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Specify as: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base</a:t>
            </a:r>
            <a:r>
              <a:rPr lang="en-US" dirty="0"/>
              <a:t>: Starting address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nele</a:t>
            </a:r>
            <a:r>
              <a:rPr lang="en-US" dirty="0"/>
              <a:t>: Number of elements in </a:t>
            </a:r>
            <a:r>
              <a:rPr lang="en-US" dirty="0" err="1"/>
              <a:t>subrange</a:t>
            </a:r>
            <a:endParaRPr lang="en-US" dirty="0"/>
          </a:p>
          <a:p>
            <a:r>
              <a:rPr lang="en-US" dirty="0"/>
              <a:t>Run as separate thread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Sort Task Operation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subrange</a:t>
            </a:r>
            <a:r>
              <a:rPr lang="en-US" dirty="0"/>
              <a:t> using serial quicksort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Sort Task Operation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Partition </a:t>
            </a:r>
            <a:r>
              <a:rPr lang="en-US" sz="1800" dirty="0" err="1">
                <a:latin typeface="Calibri" pitchFamily="34" charset="0"/>
              </a:rPr>
              <a:t>Subrange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Function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Sets up data structures</a:t>
            </a:r>
          </a:p>
          <a:p>
            <a:r>
              <a:rPr lang="en-US" dirty="0"/>
              <a:t>Calls recursive sort routine</a:t>
            </a:r>
          </a:p>
          <a:p>
            <a:r>
              <a:rPr lang="en-US" dirty="0"/>
              <a:t>Keeps joining threads until none left</a:t>
            </a:r>
          </a:p>
          <a:p>
            <a:r>
              <a:rPr lang="en-US" dirty="0"/>
              <a:t>Frees data structures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sort routine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Small partition: Sort serially</a:t>
            </a:r>
          </a:p>
          <a:p>
            <a:r>
              <a:rPr lang="en-US" dirty="0"/>
              <a:t>Large partition: Spawn new sort task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601165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task thread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7896225" cy="1353359"/>
          </a:xfrm>
        </p:spPr>
        <p:txBody>
          <a:bodyPr/>
          <a:lstStyle/>
          <a:p>
            <a:r>
              <a:rPr lang="en-US" dirty="0"/>
              <a:t>Get task parameters</a:t>
            </a:r>
          </a:p>
          <a:p>
            <a:r>
              <a:rPr lang="en-US" dirty="0"/>
              <a:t>Perform partitioning step</a:t>
            </a:r>
          </a:p>
          <a:p>
            <a:r>
              <a:rPr lang="en-US" dirty="0"/>
              <a:t>Call recursive sort routine on each partition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0046E2"/>
                </a:solidFill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t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itchFamily="49" charset="0"/>
              </a:rPr>
              <a:t>base</a:t>
            </a:r>
            <a:r>
              <a:rPr lang="en-US" sz="1600" dirty="0">
                <a:latin typeface="Courier New" pitchFamily="49" charset="0"/>
              </a:rPr>
              <a:t>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sz="1600" dirty="0">
                <a:latin typeface="Courier New" pitchFamily="49" charset="0"/>
              </a:rPr>
              <a:t>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EA00EA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/>
              <a:t>Hyperthreading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18112"/>
            <a:ext cx="8366125" cy="1228724"/>
          </a:xfrm>
        </p:spPr>
        <p:txBody>
          <a:bodyPr/>
          <a:lstStyle/>
          <a:p>
            <a:r>
              <a:rPr lang="en-US" dirty="0"/>
              <a:t>Replicate instruction control to process K instruction streams</a:t>
            </a:r>
          </a:p>
          <a:p>
            <a:r>
              <a:rPr lang="en-US" dirty="0"/>
              <a:t>K copies of all registers</a:t>
            </a:r>
          </a:p>
          <a:p>
            <a:r>
              <a:rPr lang="en-US" dirty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219200" y="1219200"/>
            <a:ext cx="5638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52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29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410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010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6629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200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001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4800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524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200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A</a:t>
            </a: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2971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048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4419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181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A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5324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924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B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011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407841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Serial fraction: Fraction of input at which do serial sort</a:t>
            </a:r>
          </a:p>
          <a:p>
            <a:r>
              <a:rPr lang="en-US" dirty="0"/>
              <a:t>Sort 2</a:t>
            </a:r>
            <a:r>
              <a:rPr lang="en-US" baseline="30000" dirty="0"/>
              <a:t>37</a:t>
            </a:r>
            <a:r>
              <a:rPr lang="en-US" dirty="0"/>
              <a:t> (134,217,728) random values</a:t>
            </a:r>
          </a:p>
          <a:p>
            <a:r>
              <a:rPr lang="en-US" dirty="0"/>
              <a:t>Best speedup = 6.84X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Good performance over wide range of fraction values</a:t>
            </a:r>
          </a:p>
          <a:p>
            <a:pPr lvl="1"/>
            <a:r>
              <a:rPr lang="en-US" dirty="0"/>
              <a:t>F too small: Not enough parallelism</a:t>
            </a:r>
          </a:p>
          <a:p>
            <a:pPr lvl="1"/>
            <a:r>
              <a:rPr lang="en-US" dirty="0"/>
              <a:t>F too large: Thread overhead + run out of thread memory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p 	Fraction of total that can be sped up (0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pT</a:t>
            </a:r>
            <a:r>
              <a:rPr lang="en-US" dirty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Maximum possible speedup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k = </a:t>
            </a:r>
            <a:r>
              <a:rPr lang="en-US" dirty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(1-p)T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</a:t>
            </a:r>
            <a:r>
              <a:rPr lang="en-US" baseline="-25000" dirty="0"/>
              <a:t>9</a:t>
            </a:r>
            <a:r>
              <a:rPr lang="en-US" dirty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Maximum possible speedup</a:t>
            </a:r>
          </a:p>
          <a:p>
            <a:pPr lvl="2">
              <a:tabLst>
                <a:tab pos="1662113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0.1 * 10.0 = 1.0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&amp; 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bottleneck</a:t>
            </a:r>
          </a:p>
          <a:p>
            <a:pPr lvl="1"/>
            <a:r>
              <a:rPr lang="en-US" dirty="0"/>
              <a:t>Top-level partition: No speedup</a:t>
            </a:r>
          </a:p>
          <a:p>
            <a:pPr lvl="1"/>
            <a:r>
              <a:rPr lang="en-US" dirty="0"/>
              <a:t>Second level: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2X speedup</a:t>
            </a:r>
          </a:p>
          <a:p>
            <a:pPr lvl="1"/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level: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</a:t>
            </a:r>
            <a:r>
              <a:rPr lang="en-US" baseline="30000" dirty="0"/>
              <a:t>k-1</a:t>
            </a:r>
            <a:r>
              <a:rPr lang="en-US" dirty="0"/>
              <a:t>X speedup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Good performance for small-scale parallelism</a:t>
            </a:r>
          </a:p>
          <a:p>
            <a:pPr lvl="1"/>
            <a:r>
              <a:rPr lang="en-US" dirty="0"/>
              <a:t>Would need to parallelize partitioning step to get large-scale parallelism</a:t>
            </a:r>
          </a:p>
          <a:p>
            <a:pPr lvl="2"/>
            <a:r>
              <a:rPr lang="en-US" dirty="0"/>
              <a:t>Parallel Sorting by Regular Sampling</a:t>
            </a:r>
          </a:p>
          <a:p>
            <a:pPr lvl="3"/>
            <a:r>
              <a:rPr lang="en-US" dirty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/>
              <a:t>Parallelizing Partitioning Step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baseline="-25000" dirty="0"/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with Parallel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not obtain speedup</a:t>
            </a:r>
          </a:p>
          <a:p>
            <a:r>
              <a:rPr lang="en-US" dirty="0"/>
              <a:t>Speculate: Too much data copying</a:t>
            </a:r>
          </a:p>
          <a:p>
            <a:pPr lvl="1"/>
            <a:r>
              <a:rPr lang="en-US" dirty="0"/>
              <a:t>Could not do everything within source array</a:t>
            </a:r>
          </a:p>
          <a:p>
            <a:pPr lvl="1"/>
            <a:r>
              <a:rPr lang="en-US" dirty="0"/>
              <a:t>Set up temporary space for reassembling partition</a:t>
            </a:r>
          </a:p>
        </p:txBody>
      </p:sp>
    </p:spTree>
    <p:extLst>
      <p:ext uri="{BB962C8B-B14F-4D97-AF65-F5344CB8AC3E}">
        <p14:creationId xmlns:p14="http://schemas.microsoft.com/office/powerpoint/2010/main" val="4071511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parallelization strategy</a:t>
            </a:r>
          </a:p>
          <a:p>
            <a:pPr lvl="1"/>
            <a:r>
              <a:rPr lang="en-US" dirty="0"/>
              <a:t>Partition into K independent parts</a:t>
            </a:r>
          </a:p>
          <a:p>
            <a:pPr lvl="1"/>
            <a:r>
              <a:rPr lang="en-US" dirty="0"/>
              <a:t>Divide-and-conquer</a:t>
            </a:r>
          </a:p>
          <a:p>
            <a:r>
              <a:rPr lang="en-US" dirty="0"/>
              <a:t>Inner loops must be synchronization free</a:t>
            </a:r>
          </a:p>
          <a:p>
            <a:pPr lvl="1"/>
            <a:r>
              <a:rPr lang="en-US" dirty="0"/>
              <a:t>Synchronization operations very expensive</a:t>
            </a:r>
          </a:p>
          <a:p>
            <a:r>
              <a:rPr lang="en-US" dirty="0"/>
              <a:t>Watch out for hardware artifacts</a:t>
            </a:r>
          </a:p>
          <a:p>
            <a:pPr lvl="1"/>
            <a:r>
              <a:rPr lang="en-US" dirty="0"/>
              <a:t>Need to understand processor &amp; memory structure</a:t>
            </a:r>
          </a:p>
          <a:p>
            <a:pPr lvl="1"/>
            <a:r>
              <a:rPr lang="en-US" dirty="0"/>
              <a:t>Sharing and false sharing of global data</a:t>
            </a:r>
          </a:p>
          <a:p>
            <a:r>
              <a:rPr lang="en-US" dirty="0"/>
              <a:t>Beware of Amdahl’s Law</a:t>
            </a:r>
          </a:p>
          <a:p>
            <a:pPr lvl="1"/>
            <a:r>
              <a:rPr lang="en-US" dirty="0"/>
              <a:t>Serial code can become bottleneck</a:t>
            </a:r>
          </a:p>
          <a:p>
            <a:r>
              <a:rPr lang="en-US" dirty="0"/>
              <a:t>You can do it!</a:t>
            </a:r>
          </a:p>
          <a:p>
            <a:pPr lvl="1"/>
            <a:r>
              <a:rPr lang="en-US" dirty="0"/>
              <a:t>Achieving modest levels of parallelism is not difficult</a:t>
            </a:r>
          </a:p>
          <a:p>
            <a:pPr lvl="1"/>
            <a:r>
              <a:rPr lang="en-US" dirty="0"/>
              <a:t>Set up experimental framework and test multiple strategies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Get data about machine from /</a:t>
            </a:r>
            <a:r>
              <a:rPr lang="en-US" sz="2600" dirty="0" err="1"/>
              <a:t>proc</a:t>
            </a:r>
            <a:r>
              <a:rPr lang="en-US" sz="2600" dirty="0"/>
              <a:t>/</a:t>
            </a:r>
            <a:r>
              <a:rPr lang="en-US" sz="2600" dirty="0" err="1"/>
              <a:t>cpuinfo</a:t>
            </a:r>
            <a:endParaRPr lang="en-US" sz="2600" dirty="0"/>
          </a:p>
          <a:p>
            <a:r>
              <a:rPr lang="en-US" sz="2600" dirty="0"/>
              <a:t>Shark Machines</a:t>
            </a:r>
          </a:p>
          <a:p>
            <a:pPr lvl="1"/>
            <a:r>
              <a:rPr lang="en-US" dirty="0"/>
              <a:t>Intel Xeon E5520 @ 2.27 GHz</a:t>
            </a:r>
          </a:p>
          <a:p>
            <a:pPr lvl="1"/>
            <a:r>
              <a:rPr lang="en-US" dirty="0"/>
              <a:t>Nehalem, ca. 2010</a:t>
            </a:r>
          </a:p>
          <a:p>
            <a:pPr lvl="1"/>
            <a:r>
              <a:rPr lang="en-US" dirty="0"/>
              <a:t>8 Cores</a:t>
            </a:r>
          </a:p>
          <a:p>
            <a:pPr lvl="1"/>
            <a:r>
              <a:rPr lang="en-US" dirty="0"/>
              <a:t>Each can do 2x </a:t>
            </a:r>
            <a:r>
              <a:rPr lang="en-US" dirty="0" err="1"/>
              <a:t>hyperthreading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528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So far, we’ve used threads to deal with I/O delays</a:t>
            </a:r>
          </a:p>
          <a:p>
            <a:pPr lvl="1"/>
            <a:r>
              <a:rPr lang="en-US" sz="2200" dirty="0"/>
              <a:t>e.g., one thread per client to prevent one from delaying another</a:t>
            </a:r>
          </a:p>
          <a:p>
            <a:r>
              <a:rPr lang="en-US" sz="2600" dirty="0"/>
              <a:t>Multi-core CPUs offer another opportunity</a:t>
            </a:r>
          </a:p>
          <a:p>
            <a:pPr lvl="1"/>
            <a:r>
              <a:rPr lang="en-US" sz="2200" dirty="0"/>
              <a:t>Spread work over threads executing in parallel on N cores</a:t>
            </a:r>
          </a:p>
          <a:p>
            <a:pPr lvl="1"/>
            <a:r>
              <a:rPr lang="en-US" sz="2200" dirty="0"/>
              <a:t>Happens automatically, if many independent tasks</a:t>
            </a:r>
          </a:p>
          <a:p>
            <a:pPr lvl="2"/>
            <a:r>
              <a:rPr lang="en-US" dirty="0"/>
              <a:t>e.g., running many applications or serving many clients</a:t>
            </a:r>
          </a:p>
          <a:p>
            <a:pPr lvl="1"/>
            <a:r>
              <a:rPr lang="en-US" sz="2200" dirty="0"/>
              <a:t>Can also write code to make one big task go faster</a:t>
            </a:r>
          </a:p>
          <a:p>
            <a:pPr lvl="2"/>
            <a:r>
              <a:rPr lang="en-US" dirty="0"/>
              <a:t>by organizing it as multiple parallel sub-tasks</a:t>
            </a:r>
          </a:p>
          <a:p>
            <a:r>
              <a:rPr lang="en-US" sz="2600" dirty="0"/>
              <a:t>Shark machines can execute 16 threads at once</a:t>
            </a:r>
          </a:p>
          <a:p>
            <a:pPr lvl="1"/>
            <a:r>
              <a:rPr lang="en-US" sz="2200" dirty="0"/>
              <a:t>8 cores, each with 2-way </a:t>
            </a:r>
            <a:r>
              <a:rPr lang="en-US" sz="2200" dirty="0" err="1"/>
              <a:t>hyperthreading</a:t>
            </a:r>
            <a:endParaRPr lang="en-US" sz="2200" dirty="0"/>
          </a:p>
          <a:p>
            <a:pPr lvl="1"/>
            <a:r>
              <a:rPr lang="en-US" sz="2200" dirty="0"/>
              <a:t>Theoretical speedup of 16X</a:t>
            </a:r>
          </a:p>
          <a:p>
            <a:pPr lvl="2"/>
            <a:r>
              <a:rPr lang="en-US" dirty="0"/>
              <a:t>never achieved in our benchmarks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/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/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215000-C015-4B0B-9C37-49DD0BD881B7}"/>
              </a:ext>
            </a:extLst>
          </p:cNvPr>
          <p:cNvSpPr txBox="1"/>
          <p:nvPr/>
        </p:nvSpPr>
        <p:spPr>
          <a:xfrm>
            <a:off x="5219699" y="5271805"/>
            <a:ext cx="339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At later points, a:2 and b:200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are written back to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25075</TotalTime>
  <Words>3155</Words>
  <Application>Microsoft Office PowerPoint</Application>
  <PresentationFormat>On-screen Show (4:3)</PresentationFormat>
  <Paragraphs>838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ＭＳ Ｐゴシック</vt:lpstr>
      <vt:lpstr>Arial</vt:lpstr>
      <vt:lpstr>Arial Narrow</vt:lpstr>
      <vt:lpstr>Calibri</vt:lpstr>
      <vt:lpstr>Courier New</vt:lpstr>
      <vt:lpstr>Symbol</vt:lpstr>
      <vt:lpstr>Times New Roman</vt:lpstr>
      <vt:lpstr>Wingdings</vt:lpstr>
      <vt:lpstr>Wingdings 2</vt:lpstr>
      <vt:lpstr>template2007</vt:lpstr>
      <vt:lpstr>Thread-Level Parallelism  15-213 / 18-213 / 15-513: Introduction to Computer Systems 26th Lecture, November 28, 2017</vt:lpstr>
      <vt:lpstr>Today</vt:lpstr>
      <vt:lpstr>Typical Multicore Processor</vt:lpstr>
      <vt:lpstr>Out-of-Order Processor Structure</vt:lpstr>
      <vt:lpstr>Hyperthreading Implementation</vt:lpstr>
      <vt:lpstr>Benchmark Machine</vt:lpstr>
      <vt:lpstr>Exploiting parallel execution</vt:lpstr>
      <vt:lpstr>Memory Consistency</vt:lpstr>
      <vt:lpstr>Non-Coherent Cache Scenario</vt:lpstr>
      <vt:lpstr>Memory Consistency</vt:lpstr>
      <vt:lpstr>Memory Consistency</vt:lpstr>
      <vt:lpstr>Sequential Consistency Example</vt:lpstr>
      <vt:lpstr>Non-Coherent Cache Scenario</vt:lpstr>
      <vt:lpstr>Non-Sequentially Consistent Scenario</vt:lpstr>
      <vt:lpstr>Snoopy Caches</vt:lpstr>
      <vt:lpstr>Snoopy Caches</vt:lpstr>
      <vt:lpstr>Memory Models</vt:lpstr>
      <vt:lpstr>Today</vt:lpstr>
      <vt:lpstr>Summation Example</vt:lpstr>
      <vt:lpstr>Accumulating in Single Global Variable: Declarations</vt:lpstr>
      <vt:lpstr>Accumulating in Single Global Variable: Declarations</vt:lpstr>
      <vt:lpstr>Accumulating in Single Global Variable: Declarations</vt:lpstr>
      <vt:lpstr>Accumulating in Single Global Variable: Operation</vt:lpstr>
      <vt:lpstr>Thread Function: No Synchronization</vt:lpstr>
      <vt:lpstr>Unsynchronized Performance</vt:lpstr>
      <vt:lpstr>Thread Function: Semaphore / Mutex</vt:lpstr>
      <vt:lpstr>Semaphore / Mutex Performance</vt:lpstr>
      <vt:lpstr>Separate Accumulation</vt:lpstr>
      <vt:lpstr>Separate Accumulation: Operation</vt:lpstr>
      <vt:lpstr>Thread Function: Memory Accumulation</vt:lpstr>
      <vt:lpstr>Memory Accumulation Performance</vt:lpstr>
      <vt:lpstr>False Sharing</vt:lpstr>
      <vt:lpstr>False Sharing Performance</vt:lpstr>
      <vt:lpstr>Thread Function: Register Accumulation</vt:lpstr>
      <vt:lpstr>Register Accumulation Performance</vt:lpstr>
      <vt:lpstr>Lessons learned</vt:lpstr>
      <vt:lpstr>Quiz Time!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</vt:lpstr>
      <vt:lpstr>Amdahl’s Law Example</vt:lpstr>
      <vt:lpstr>Amdahl’s Law &amp; Parallel Quicksort</vt:lpstr>
      <vt:lpstr>Parallelizing Partitioning Step</vt:lpstr>
      <vt:lpstr>Experience with Parallel Partitioning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839</cp:revision>
  <cp:lastPrinted>2013-11-26T18:14:22Z</cp:lastPrinted>
  <dcterms:created xsi:type="dcterms:W3CDTF">2012-11-29T15:32:24Z</dcterms:created>
  <dcterms:modified xsi:type="dcterms:W3CDTF">2017-11-28T09:03:34Z</dcterms:modified>
</cp:coreProperties>
</file>