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6.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7.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3.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768" r:id="rId2"/>
    <p:sldMasterId id="2147483780" r:id="rId3"/>
    <p:sldMasterId id="2147483818" r:id="rId4"/>
    <p:sldMasterId id="2147483827" r:id="rId5"/>
    <p:sldMasterId id="2147483839" r:id="rId6"/>
    <p:sldMasterId id="2147483851" r:id="rId7"/>
    <p:sldMasterId id="2147483863" r:id="rId8"/>
  </p:sldMasterIdLst>
  <p:notesMasterIdLst>
    <p:notesMasterId r:id="rId59"/>
  </p:notesMasterIdLst>
  <p:handoutMasterIdLst>
    <p:handoutMasterId r:id="rId60"/>
  </p:handoutMasterIdLst>
  <p:sldIdLst>
    <p:sldId id="842" r:id="rId9"/>
    <p:sldId id="528" r:id="rId10"/>
    <p:sldId id="749" r:id="rId11"/>
    <p:sldId id="775" r:id="rId12"/>
    <p:sldId id="795" r:id="rId13"/>
    <p:sldId id="796" r:id="rId14"/>
    <p:sldId id="867" r:id="rId15"/>
    <p:sldId id="797" r:id="rId16"/>
    <p:sldId id="798" r:id="rId17"/>
    <p:sldId id="873" r:id="rId18"/>
    <p:sldId id="876" r:id="rId19"/>
    <p:sldId id="885" r:id="rId20"/>
    <p:sldId id="887" r:id="rId21"/>
    <p:sldId id="751" r:id="rId22"/>
    <p:sldId id="778" r:id="rId23"/>
    <p:sldId id="889" r:id="rId24"/>
    <p:sldId id="890" r:id="rId25"/>
    <p:sldId id="891" r:id="rId26"/>
    <p:sldId id="892" r:id="rId27"/>
    <p:sldId id="893" r:id="rId28"/>
    <p:sldId id="791" r:id="rId29"/>
    <p:sldId id="894" r:id="rId30"/>
    <p:sldId id="810" r:id="rId31"/>
    <p:sldId id="811" r:id="rId32"/>
    <p:sldId id="814" r:id="rId33"/>
    <p:sldId id="813" r:id="rId34"/>
    <p:sldId id="815" r:id="rId35"/>
    <p:sldId id="895" r:id="rId36"/>
    <p:sldId id="785" r:id="rId37"/>
    <p:sldId id="833" r:id="rId38"/>
    <p:sldId id="834" r:id="rId39"/>
    <p:sldId id="837" r:id="rId40"/>
    <p:sldId id="896" r:id="rId41"/>
    <p:sldId id="740" r:id="rId42"/>
    <p:sldId id="897" r:id="rId43"/>
    <p:sldId id="898" r:id="rId44"/>
    <p:sldId id="819" r:id="rId45"/>
    <p:sldId id="821" r:id="rId46"/>
    <p:sldId id="841" r:id="rId47"/>
    <p:sldId id="899" r:id="rId48"/>
    <p:sldId id="900" r:id="rId49"/>
    <p:sldId id="907" r:id="rId50"/>
    <p:sldId id="902" r:id="rId51"/>
    <p:sldId id="903" r:id="rId52"/>
    <p:sldId id="904" r:id="rId53"/>
    <p:sldId id="905" r:id="rId54"/>
    <p:sldId id="906" r:id="rId55"/>
    <p:sldId id="744" r:id="rId56"/>
    <p:sldId id="838" r:id="rId57"/>
    <p:sldId id="908" r:id="rId58"/>
  </p:sldIdLst>
  <p:sldSz cx="9144000" cy="6858000" type="screen4x3"/>
  <p:notesSz cx="9271000" cy="6997700"/>
  <p:defaultTextStyle>
    <a:defPPr>
      <a:defRPr lang="en-US"/>
    </a:defPPr>
    <a:lvl1pPr algn="ctr" rtl="0" eaLnBrk="0" fontAlgn="base" hangingPunct="0">
      <a:spcBef>
        <a:spcPct val="0"/>
      </a:spcBef>
      <a:spcAft>
        <a:spcPct val="0"/>
      </a:spcAft>
      <a:defRPr sz="2400"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sz="2400"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sz="2400"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sz="2400"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sz="2400" b="1" kern="1200">
        <a:solidFill>
          <a:schemeClr val="tx1"/>
        </a:solidFill>
        <a:latin typeface="Verdana" pitchFamily="34" charset="0"/>
        <a:ea typeface="+mn-ea"/>
        <a:cs typeface="+mn-cs"/>
      </a:defRPr>
    </a:lvl5pPr>
    <a:lvl6pPr marL="2286000" algn="l" defTabSz="914400" rtl="0" eaLnBrk="1" latinLnBrk="0" hangingPunct="1">
      <a:defRPr sz="2400" b="1" kern="1200">
        <a:solidFill>
          <a:schemeClr val="tx1"/>
        </a:solidFill>
        <a:latin typeface="Verdana" pitchFamily="34" charset="0"/>
        <a:ea typeface="+mn-ea"/>
        <a:cs typeface="+mn-cs"/>
      </a:defRPr>
    </a:lvl6pPr>
    <a:lvl7pPr marL="2743200" algn="l" defTabSz="914400" rtl="0" eaLnBrk="1" latinLnBrk="0" hangingPunct="1">
      <a:defRPr sz="2400" b="1" kern="1200">
        <a:solidFill>
          <a:schemeClr val="tx1"/>
        </a:solidFill>
        <a:latin typeface="Verdana" pitchFamily="34" charset="0"/>
        <a:ea typeface="+mn-ea"/>
        <a:cs typeface="+mn-cs"/>
      </a:defRPr>
    </a:lvl7pPr>
    <a:lvl8pPr marL="3200400" algn="l" defTabSz="914400" rtl="0" eaLnBrk="1" latinLnBrk="0" hangingPunct="1">
      <a:defRPr sz="2400" b="1" kern="1200">
        <a:solidFill>
          <a:schemeClr val="tx1"/>
        </a:solidFill>
        <a:latin typeface="Verdana" pitchFamily="34" charset="0"/>
        <a:ea typeface="+mn-ea"/>
        <a:cs typeface="+mn-cs"/>
      </a:defRPr>
    </a:lvl8pPr>
    <a:lvl9pPr marL="3657600" algn="l" defTabSz="914400" rtl="0" eaLnBrk="1" latinLnBrk="0" hangingPunct="1">
      <a:defRPr sz="2400" b="1"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4113">
          <p15:clr>
            <a:srgbClr val="A4A3A4"/>
          </p15:clr>
        </p15:guide>
        <p15:guide id="2" pos="57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4D624"/>
    <a:srgbClr val="008000"/>
    <a:srgbClr val="CCFFCC"/>
    <a:srgbClr val="FF0000"/>
    <a:srgbClr val="0066AC"/>
    <a:srgbClr val="AA014C"/>
    <a:srgbClr val="A6CAE1"/>
    <a:srgbClr val="FF660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29" autoAdjust="0"/>
    <p:restoredTop sz="88534" autoAdjust="0"/>
  </p:normalViewPr>
  <p:slideViewPr>
    <p:cSldViewPr snapToGrid="0">
      <p:cViewPr>
        <p:scale>
          <a:sx n="89" d="100"/>
          <a:sy n="89" d="100"/>
        </p:scale>
        <p:origin x="369" y="99"/>
      </p:cViewPr>
      <p:guideLst>
        <p:guide orient="horz" pos="4113"/>
        <p:guide pos="5759"/>
      </p:guideLst>
    </p:cSldViewPr>
  </p:slideViewPr>
  <p:outlineViewPr>
    <p:cViewPr>
      <p:scale>
        <a:sx n="33" d="100"/>
        <a:sy n="33" d="100"/>
      </p:scale>
      <p:origin x="0" y="2918"/>
    </p:cViewPr>
  </p:outlineViewPr>
  <p:notesTextViewPr>
    <p:cViewPr>
      <p:scale>
        <a:sx n="100" d="100"/>
        <a:sy n="100" d="100"/>
      </p:scale>
      <p:origin x="0" y="0"/>
    </p:cViewPr>
  </p:notesTextViewPr>
  <p:sorterViewPr>
    <p:cViewPr>
      <p:scale>
        <a:sx n="110" d="100"/>
        <a:sy n="110" d="100"/>
      </p:scale>
      <p:origin x="0" y="-32667"/>
    </p:cViewPr>
  </p:sorterViewPr>
  <p:notesViewPr>
    <p:cSldViewPr snapToGrid="0">
      <p:cViewPr varScale="1">
        <p:scale>
          <a:sx n="66" d="100"/>
          <a:sy n="66" d="100"/>
        </p:scale>
        <p:origin x="0" y="0"/>
      </p:cViewPr>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61"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handoutMaster" Target="handoutMasters/handoutMaster1.xml"/><Relationship Id="rId65"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4.xml.rels><?xml version="1.0" encoding="UTF-8" standalone="yes"?>
<Relationships xmlns="http://schemas.openxmlformats.org/package/2006/relationships"><Relationship Id="rId2" Type="http://schemas.openxmlformats.org/officeDocument/2006/relationships/oleObject" Target="Workbook1" TargetMode="External"/><Relationship Id="rId1" Type="http://schemas.openxmlformats.org/officeDocument/2006/relationships/themeOverride" Target="../theme/themeOverride2.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Users\kevinhsieh\Box%20Sync\BigML\Results\Update_Distribution_v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2"/>
    </mc:Choice>
    <mc:Fallback>
      <c:style val="32"/>
    </mc:Fallback>
  </mc:AlternateContent>
  <c:clrMapOvr bg1="lt1" tx1="dk1" bg2="lt2" tx2="dk2" accent1="accent1" accent2="accent2" accent3="accent3" accent4="accent4" accent5="accent5" accent6="accent6" hlink="hlink" folHlink="folHlink"/>
  <c:chart>
    <c:autoTitleDeleted val="1"/>
    <c:view3D>
      <c:rotX val="15"/>
      <c:rotY val="20"/>
      <c:rAngAx val="1"/>
    </c:view3D>
    <c:floor>
      <c:thickness val="0"/>
    </c:floor>
    <c:sideWall>
      <c:thickness val="0"/>
    </c:sideWall>
    <c:backWall>
      <c:thickness val="0"/>
    </c:backWall>
    <c:plotArea>
      <c:layout/>
      <c:bar3DChart>
        <c:barDir val="bar"/>
        <c:grouping val="clustered"/>
        <c:varyColors val="0"/>
        <c:ser>
          <c:idx val="0"/>
          <c:order val="0"/>
          <c:tx>
            <c:strRef>
              <c:f>Sheet1!$B$1</c:f>
              <c:strCache>
                <c:ptCount val="1"/>
                <c:pt idx="0">
                  <c:v>Runtime</c:v>
                </c:pt>
              </c:strCache>
            </c:strRef>
          </c:tx>
          <c:invertIfNegative val="0"/>
          <c:dPt>
            <c:idx val="0"/>
            <c:invertIfNegative val="0"/>
            <c:bubble3D val="0"/>
            <c:spPr>
              <a:solidFill>
                <a:srgbClr val="FF6600"/>
              </a:solidFill>
            </c:spPr>
            <c:extLst>
              <c:ext xmlns:c16="http://schemas.microsoft.com/office/drawing/2014/chart" uri="{C3380CC4-5D6E-409C-BE32-E72D297353CC}">
                <c16:uniqueId val="{00000000-64A2-4061-A103-CFDFFA29BDC1}"/>
              </c:ext>
            </c:extLst>
          </c:dPt>
          <c:dPt>
            <c:idx val="1"/>
            <c:invertIfNegative val="0"/>
            <c:bubble3D val="0"/>
            <c:spPr>
              <a:solidFill>
                <a:schemeClr val="tx2">
                  <a:lumMod val="60000"/>
                  <a:lumOff val="40000"/>
                </a:schemeClr>
              </a:solidFill>
            </c:spPr>
            <c:extLst>
              <c:ext xmlns:c16="http://schemas.microsoft.com/office/drawing/2014/chart" uri="{C3380CC4-5D6E-409C-BE32-E72D297353CC}">
                <c16:uniqueId val="{00000001-64A2-4061-A103-CFDFFA29BDC1}"/>
              </c:ext>
            </c:extLst>
          </c:dPt>
          <c:dPt>
            <c:idx val="2"/>
            <c:invertIfNegative val="0"/>
            <c:bubble3D val="0"/>
            <c:spPr>
              <a:solidFill>
                <a:schemeClr val="accent3">
                  <a:lumMod val="60000"/>
                  <a:lumOff val="40000"/>
                </a:schemeClr>
              </a:solidFill>
            </c:spPr>
            <c:extLst>
              <c:ext xmlns:c16="http://schemas.microsoft.com/office/drawing/2014/chart" uri="{C3380CC4-5D6E-409C-BE32-E72D297353CC}">
                <c16:uniqueId val="{00000002-64A2-4061-A103-CFDFFA29BDC1}"/>
              </c:ext>
            </c:extLst>
          </c:dPt>
          <c:cat>
            <c:strRef>
              <c:f>Sheet1!$A$2:$A$3</c:f>
              <c:strCache>
                <c:ptCount val="2"/>
                <c:pt idx="0">
                  <c:v>GraphLab</c:v>
                </c:pt>
                <c:pt idx="1">
                  <c:v>Hadoop</c:v>
                </c:pt>
              </c:strCache>
            </c:strRef>
          </c:cat>
          <c:val>
            <c:numRef>
              <c:f>Sheet1!$B$2:$B$3</c:f>
              <c:numCache>
                <c:formatCode>General</c:formatCode>
                <c:ptCount val="2"/>
                <c:pt idx="0">
                  <c:v>1.583333333333333</c:v>
                </c:pt>
                <c:pt idx="1">
                  <c:v>423</c:v>
                </c:pt>
              </c:numCache>
            </c:numRef>
          </c:val>
          <c:extLst>
            <c:ext xmlns:c16="http://schemas.microsoft.com/office/drawing/2014/chart" uri="{C3380CC4-5D6E-409C-BE32-E72D297353CC}">
              <c16:uniqueId val="{00000003-64A2-4061-A103-CFDFFA29BDC1}"/>
            </c:ext>
          </c:extLst>
        </c:ser>
        <c:dLbls>
          <c:showLegendKey val="0"/>
          <c:showVal val="0"/>
          <c:showCatName val="0"/>
          <c:showSerName val="0"/>
          <c:showPercent val="0"/>
          <c:showBubbleSize val="0"/>
        </c:dLbls>
        <c:gapWidth val="15"/>
        <c:gapDepth val="200"/>
        <c:shape val="box"/>
        <c:axId val="146867328"/>
        <c:axId val="146868864"/>
        <c:axId val="0"/>
      </c:bar3DChart>
      <c:catAx>
        <c:axId val="146867328"/>
        <c:scaling>
          <c:orientation val="minMax"/>
        </c:scaling>
        <c:delete val="0"/>
        <c:axPos val="l"/>
        <c:numFmt formatCode="General" sourceLinked="0"/>
        <c:majorTickMark val="out"/>
        <c:minorTickMark val="none"/>
        <c:tickLblPos val="nextTo"/>
        <c:crossAx val="146868864"/>
        <c:crosses val="autoZero"/>
        <c:auto val="1"/>
        <c:lblAlgn val="ctr"/>
        <c:lblOffset val="100"/>
        <c:noMultiLvlLbl val="0"/>
      </c:catAx>
      <c:valAx>
        <c:axId val="146868864"/>
        <c:scaling>
          <c:orientation val="minMax"/>
        </c:scaling>
        <c:delete val="1"/>
        <c:axPos val="b"/>
        <c:numFmt formatCode="General" sourceLinked="1"/>
        <c:majorTickMark val="out"/>
        <c:minorTickMark val="none"/>
        <c:tickLblPos val="none"/>
        <c:crossAx val="146867328"/>
        <c:crosses val="autoZero"/>
        <c:crossBetween val="between"/>
      </c:valAx>
    </c:plotArea>
    <c:plotVisOnly val="1"/>
    <c:dispBlanksAs val="gap"/>
    <c:showDLblsOverMax val="0"/>
  </c:chart>
  <c:txPr>
    <a:bodyPr/>
    <a:lstStyle/>
    <a:p>
      <a:pPr>
        <a:defRPr sz="24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catterChart>
        <c:scatterStyle val="smoothMarker"/>
        <c:varyColors val="0"/>
        <c:ser>
          <c:idx val="0"/>
          <c:order val="0"/>
          <c:marker>
            <c:symbol val="none"/>
          </c:marker>
          <c:xVal>
            <c:numRef>
              <c:f>Sheet1!$B$2:$B$22</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xVal>
          <c:yVal>
            <c:numRef>
              <c:f>Sheet1!$B$2:$B$22</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yVal>
          <c:smooth val="1"/>
          <c:extLst>
            <c:ext xmlns:c16="http://schemas.microsoft.com/office/drawing/2014/chart" uri="{C3380CC4-5D6E-409C-BE32-E72D297353CC}">
              <c16:uniqueId val="{00000000-3D48-4705-A380-B92D2828E943}"/>
            </c:ext>
          </c:extLst>
        </c:ser>
        <c:dLbls>
          <c:showLegendKey val="0"/>
          <c:showVal val="0"/>
          <c:showCatName val="0"/>
          <c:showSerName val="0"/>
          <c:showPercent val="0"/>
          <c:showBubbleSize val="0"/>
        </c:dLbls>
        <c:axId val="1156825648"/>
        <c:axId val="1156968176"/>
      </c:scatterChart>
      <c:valAx>
        <c:axId val="1156825648"/>
        <c:scaling>
          <c:orientation val="minMax"/>
          <c:max val="20"/>
        </c:scaling>
        <c:delete val="0"/>
        <c:axPos val="b"/>
        <c:numFmt formatCode="General" sourceLinked="1"/>
        <c:majorTickMark val="out"/>
        <c:minorTickMark val="none"/>
        <c:tickLblPos val="nextTo"/>
        <c:spPr>
          <a:ln w="38100"/>
        </c:spPr>
        <c:txPr>
          <a:bodyPr/>
          <a:lstStyle/>
          <a:p>
            <a:pPr>
              <a:defRPr>
                <a:solidFill>
                  <a:schemeClr val="bg1"/>
                </a:solidFill>
              </a:defRPr>
            </a:pPr>
            <a:endParaRPr lang="en-US"/>
          </a:p>
        </c:txPr>
        <c:crossAx val="1156968176"/>
        <c:crosses val="autoZero"/>
        <c:crossBetween val="midCat"/>
        <c:majorUnit val="5"/>
        <c:minorUnit val="1"/>
      </c:valAx>
      <c:valAx>
        <c:axId val="1156968176"/>
        <c:scaling>
          <c:orientation val="minMax"/>
          <c:max val="20"/>
        </c:scaling>
        <c:delete val="0"/>
        <c:axPos val="l"/>
        <c:majorGridlines/>
        <c:numFmt formatCode="General" sourceLinked="1"/>
        <c:majorTickMark val="out"/>
        <c:minorTickMark val="none"/>
        <c:tickLblPos val="nextTo"/>
        <c:spPr>
          <a:ln w="38100"/>
        </c:spPr>
        <c:txPr>
          <a:bodyPr/>
          <a:lstStyle/>
          <a:p>
            <a:pPr>
              <a:defRPr>
                <a:solidFill>
                  <a:schemeClr val="bg1"/>
                </a:solidFill>
              </a:defRPr>
            </a:pPr>
            <a:endParaRPr lang="en-US"/>
          </a:p>
        </c:txPr>
        <c:crossAx val="1156825648"/>
        <c:crosses val="autoZero"/>
        <c:crossBetween val="midCat"/>
      </c:valAx>
      <c:spPr>
        <a:noFill/>
        <a:ln w="25400">
          <a:noFill/>
        </a:ln>
      </c:spPr>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catterChart>
        <c:scatterStyle val="smoothMarker"/>
        <c:varyColors val="0"/>
        <c:ser>
          <c:idx val="0"/>
          <c:order val="0"/>
          <c:marker>
            <c:symbol val="none"/>
          </c:marker>
          <c:xVal>
            <c:numRef>
              <c:f>Sheet1!$B$2:$B$22</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xVal>
          <c:yVal>
            <c:numRef>
              <c:f>Sheet1!$C$2:$C$22</c:f>
              <c:numCache>
                <c:formatCode>General</c:formatCode>
                <c:ptCount val="21"/>
                <c:pt idx="0">
                  <c:v>0</c:v>
                </c:pt>
                <c:pt idx="1">
                  <c:v>1</c:v>
                </c:pt>
                <c:pt idx="2">
                  <c:v>4</c:v>
                </c:pt>
                <c:pt idx="3">
                  <c:v>9</c:v>
                </c:pt>
                <c:pt idx="4">
                  <c:v>16</c:v>
                </c:pt>
                <c:pt idx="5">
                  <c:v>25</c:v>
                </c:pt>
                <c:pt idx="6">
                  <c:v>36</c:v>
                </c:pt>
                <c:pt idx="7">
                  <c:v>49</c:v>
                </c:pt>
                <c:pt idx="8">
                  <c:v>64</c:v>
                </c:pt>
                <c:pt idx="9">
                  <c:v>81</c:v>
                </c:pt>
                <c:pt idx="10">
                  <c:v>100</c:v>
                </c:pt>
                <c:pt idx="11">
                  <c:v>121</c:v>
                </c:pt>
                <c:pt idx="12">
                  <c:v>144</c:v>
                </c:pt>
                <c:pt idx="13">
                  <c:v>169</c:v>
                </c:pt>
                <c:pt idx="14">
                  <c:v>196</c:v>
                </c:pt>
                <c:pt idx="15">
                  <c:v>225</c:v>
                </c:pt>
                <c:pt idx="16">
                  <c:v>256</c:v>
                </c:pt>
                <c:pt idx="17">
                  <c:v>289</c:v>
                </c:pt>
                <c:pt idx="18">
                  <c:v>324</c:v>
                </c:pt>
                <c:pt idx="19">
                  <c:v>361</c:v>
                </c:pt>
                <c:pt idx="20">
                  <c:v>400</c:v>
                </c:pt>
              </c:numCache>
            </c:numRef>
          </c:yVal>
          <c:smooth val="1"/>
          <c:extLst>
            <c:ext xmlns:c16="http://schemas.microsoft.com/office/drawing/2014/chart" uri="{C3380CC4-5D6E-409C-BE32-E72D297353CC}">
              <c16:uniqueId val="{00000000-F9B7-40A4-A3E3-43B964EACB79}"/>
            </c:ext>
          </c:extLst>
        </c:ser>
        <c:dLbls>
          <c:showLegendKey val="0"/>
          <c:showVal val="0"/>
          <c:showCatName val="0"/>
          <c:showSerName val="0"/>
          <c:showPercent val="0"/>
          <c:showBubbleSize val="0"/>
        </c:dLbls>
        <c:axId val="1157589936"/>
        <c:axId val="1157568688"/>
      </c:scatterChart>
      <c:valAx>
        <c:axId val="1157589936"/>
        <c:scaling>
          <c:orientation val="minMax"/>
          <c:max val="20"/>
        </c:scaling>
        <c:delete val="0"/>
        <c:axPos val="b"/>
        <c:numFmt formatCode="General" sourceLinked="1"/>
        <c:majorTickMark val="out"/>
        <c:minorTickMark val="none"/>
        <c:tickLblPos val="nextTo"/>
        <c:spPr>
          <a:ln w="38100"/>
        </c:spPr>
        <c:txPr>
          <a:bodyPr/>
          <a:lstStyle/>
          <a:p>
            <a:pPr>
              <a:defRPr>
                <a:solidFill>
                  <a:schemeClr val="bg1"/>
                </a:solidFill>
              </a:defRPr>
            </a:pPr>
            <a:endParaRPr lang="en-US"/>
          </a:p>
        </c:txPr>
        <c:crossAx val="1157568688"/>
        <c:crosses val="autoZero"/>
        <c:crossBetween val="midCat"/>
        <c:majorUnit val="5"/>
        <c:minorUnit val="1"/>
      </c:valAx>
      <c:valAx>
        <c:axId val="1157568688"/>
        <c:scaling>
          <c:orientation val="minMax"/>
          <c:max val="400"/>
        </c:scaling>
        <c:delete val="0"/>
        <c:axPos val="l"/>
        <c:majorGridlines/>
        <c:numFmt formatCode="General" sourceLinked="1"/>
        <c:majorTickMark val="out"/>
        <c:minorTickMark val="none"/>
        <c:tickLblPos val="nextTo"/>
        <c:spPr>
          <a:ln w="38100"/>
        </c:spPr>
        <c:txPr>
          <a:bodyPr/>
          <a:lstStyle/>
          <a:p>
            <a:pPr>
              <a:defRPr>
                <a:solidFill>
                  <a:schemeClr val="bg1"/>
                </a:solidFill>
              </a:defRPr>
            </a:pPr>
            <a:endParaRPr lang="en-US"/>
          </a:p>
        </c:txPr>
        <c:crossAx val="1157589936"/>
        <c:crosses val="autoZero"/>
        <c:crossBetween val="midCat"/>
      </c:valAx>
      <c:spPr>
        <a:noFill/>
        <a:ln w="25400">
          <a:noFill/>
        </a:ln>
      </c:spPr>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scatterChart>
        <c:scatterStyle val="smoothMarker"/>
        <c:varyColors val="0"/>
        <c:ser>
          <c:idx val="0"/>
          <c:order val="0"/>
          <c:marker>
            <c:symbol val="none"/>
          </c:marker>
          <c:xVal>
            <c:numRef>
              <c:f>Sheet1!$B$2:$B$22</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xVal>
          <c:yVal>
            <c:numRef>
              <c:f>Sheet1!$B$2:$B$22</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yVal>
          <c:smooth val="1"/>
          <c:extLst>
            <c:ext xmlns:c16="http://schemas.microsoft.com/office/drawing/2014/chart" uri="{C3380CC4-5D6E-409C-BE32-E72D297353CC}">
              <c16:uniqueId val="{00000000-B46E-4848-93D1-F4DF42678DE6}"/>
            </c:ext>
          </c:extLst>
        </c:ser>
        <c:dLbls>
          <c:showLegendKey val="0"/>
          <c:showVal val="0"/>
          <c:showCatName val="0"/>
          <c:showSerName val="0"/>
          <c:showPercent val="0"/>
          <c:showBubbleSize val="0"/>
        </c:dLbls>
        <c:axId val="1157583520"/>
        <c:axId val="1157564208"/>
      </c:scatterChart>
      <c:valAx>
        <c:axId val="1157583520"/>
        <c:scaling>
          <c:orientation val="minMax"/>
          <c:max val="20"/>
        </c:scaling>
        <c:delete val="0"/>
        <c:axPos val="b"/>
        <c:numFmt formatCode="General" sourceLinked="1"/>
        <c:majorTickMark val="out"/>
        <c:minorTickMark val="none"/>
        <c:tickLblPos val="nextTo"/>
        <c:spPr>
          <a:ln w="38100"/>
        </c:spPr>
        <c:txPr>
          <a:bodyPr/>
          <a:lstStyle/>
          <a:p>
            <a:pPr>
              <a:defRPr>
                <a:solidFill>
                  <a:schemeClr val="bg1"/>
                </a:solidFill>
              </a:defRPr>
            </a:pPr>
            <a:endParaRPr lang="en-US"/>
          </a:p>
        </c:txPr>
        <c:crossAx val="1157564208"/>
        <c:crosses val="autoZero"/>
        <c:crossBetween val="midCat"/>
        <c:majorUnit val="5"/>
        <c:minorUnit val="1"/>
      </c:valAx>
      <c:valAx>
        <c:axId val="1157564208"/>
        <c:scaling>
          <c:orientation val="minMax"/>
          <c:max val="20"/>
        </c:scaling>
        <c:delete val="0"/>
        <c:axPos val="l"/>
        <c:majorGridlines/>
        <c:numFmt formatCode="General" sourceLinked="1"/>
        <c:majorTickMark val="out"/>
        <c:minorTickMark val="none"/>
        <c:tickLblPos val="nextTo"/>
        <c:spPr>
          <a:ln w="38100"/>
        </c:spPr>
        <c:txPr>
          <a:bodyPr/>
          <a:lstStyle/>
          <a:p>
            <a:pPr>
              <a:defRPr>
                <a:solidFill>
                  <a:schemeClr val="bg1"/>
                </a:solidFill>
              </a:defRPr>
            </a:pPr>
            <a:endParaRPr lang="en-US"/>
          </a:p>
        </c:txPr>
        <c:crossAx val="1157583520"/>
        <c:crosses val="autoZero"/>
        <c:crossBetween val="midCat"/>
      </c:valAx>
      <c:spPr>
        <a:noFill/>
        <a:ln w="25400">
          <a:noFill/>
        </a:ln>
      </c:spPr>
    </c:plotArea>
    <c:plotVisOnly val="1"/>
    <c:dispBlanksAs val="gap"/>
    <c:showDLblsOverMax val="0"/>
  </c:chart>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Summary!$B$2</c:f>
              <c:strCache>
                <c:ptCount val="1"/>
                <c:pt idx="0">
                  <c:v>Baseline</c:v>
                </c:pt>
              </c:strCache>
            </c:strRef>
          </c:tx>
          <c:spPr>
            <a:solidFill>
              <a:schemeClr val="accent1"/>
            </a:solidFill>
            <a:ln>
              <a:solidFill>
                <a:schemeClr val="tx1"/>
              </a:solidFill>
            </a:ln>
            <a:effectLst/>
          </c:spPr>
          <c:invertIfNegative val="0"/>
          <c:cat>
            <c:strRef>
              <c:f>Summary!$A$3:$A$5</c:f>
              <c:strCache>
                <c:ptCount val="3"/>
                <c:pt idx="0">
                  <c:v>Matrix Factorization </c:v>
                </c:pt>
                <c:pt idx="1">
                  <c:v>Topic Modeling </c:v>
                </c:pt>
                <c:pt idx="2">
                  <c:v>Image Classification</c:v>
                </c:pt>
              </c:strCache>
            </c:strRef>
          </c:cat>
          <c:val>
            <c:numRef>
              <c:f>Summary!$B$3:$B$5</c:f>
              <c:numCache>
                <c:formatCode>General</c:formatCode>
                <c:ptCount val="3"/>
                <c:pt idx="0">
                  <c:v>1</c:v>
                </c:pt>
                <c:pt idx="1">
                  <c:v>1</c:v>
                </c:pt>
                <c:pt idx="2">
                  <c:v>0.99999706762734997</c:v>
                </c:pt>
              </c:numCache>
            </c:numRef>
          </c:val>
          <c:extLst>
            <c:ext xmlns:c16="http://schemas.microsoft.com/office/drawing/2014/chart" uri="{C3380CC4-5D6E-409C-BE32-E72D297353CC}">
              <c16:uniqueId val="{00000000-3E80-4F1F-868C-CB22817CC97C}"/>
            </c:ext>
          </c:extLst>
        </c:ser>
        <c:ser>
          <c:idx val="1"/>
          <c:order val="1"/>
          <c:tx>
            <c:strRef>
              <c:f>Summary!$C$2</c:f>
              <c:strCache>
                <c:ptCount val="1"/>
                <c:pt idx="0">
                  <c:v>Gaia</c:v>
                </c:pt>
              </c:strCache>
            </c:strRef>
          </c:tx>
          <c:spPr>
            <a:solidFill>
              <a:schemeClr val="accent2"/>
            </a:solidFill>
            <a:ln>
              <a:solidFill>
                <a:schemeClr val="tx1"/>
              </a:solidFill>
            </a:ln>
            <a:effectLst/>
          </c:spPr>
          <c:invertIfNegative val="0"/>
          <c:dLbls>
            <c:dLbl>
              <c:idx val="0"/>
              <c:tx>
                <c:strRef>
                  <c:f>Summary!$C$9</c:f>
                  <c:strCache>
                    <c:ptCount val="1"/>
                    <c:pt idx="0">
                      <c:v>3.8X</c:v>
                    </c:pt>
                  </c:strCache>
                </c:strRef>
              </c:tx>
              <c:showLegendKey val="0"/>
              <c:showVal val="1"/>
              <c:showCatName val="0"/>
              <c:showSerName val="0"/>
              <c:showPercent val="0"/>
              <c:showBubbleSize val="0"/>
              <c:extLst>
                <c:ext xmlns:c15="http://schemas.microsoft.com/office/drawing/2012/chart" uri="{CE6537A1-D6FC-4f65-9D91-7224C49458BB}">
                  <c15:dlblFieldTable>
                    <c15:dlblFTEntry>
                      <c15:txfldGUID>{9410365B-045B-4B8B-8F2C-0EAFA7BDAA60}</c15:txfldGUID>
                      <c15:f>Summary!$C$9</c15:f>
                      <c15:dlblFieldTableCache>
                        <c:ptCount val="1"/>
                        <c:pt idx="0">
                          <c:v>3.8X</c:v>
                        </c:pt>
                      </c15:dlblFieldTableCache>
                    </c15:dlblFTEntry>
                  </c15:dlblFieldTable>
                  <c15:showDataLabelsRange val="0"/>
                </c:ext>
                <c:ext xmlns:c16="http://schemas.microsoft.com/office/drawing/2014/chart" uri="{C3380CC4-5D6E-409C-BE32-E72D297353CC}">
                  <c16:uniqueId val="{00000001-3E80-4F1F-868C-CB22817CC97C}"/>
                </c:ext>
              </c:extLst>
            </c:dLbl>
            <c:dLbl>
              <c:idx val="1"/>
              <c:tx>
                <c:strRef>
                  <c:f>Summary!$C$10</c:f>
                  <c:strCache>
                    <c:ptCount val="1"/>
                    <c:pt idx="0">
                      <c:v>3.7X</c:v>
                    </c:pt>
                  </c:strCache>
                </c:strRef>
              </c:tx>
              <c:showLegendKey val="0"/>
              <c:showVal val="1"/>
              <c:showCatName val="0"/>
              <c:showSerName val="0"/>
              <c:showPercent val="0"/>
              <c:showBubbleSize val="0"/>
              <c:extLst>
                <c:ext xmlns:c15="http://schemas.microsoft.com/office/drawing/2012/chart" uri="{CE6537A1-D6FC-4f65-9D91-7224C49458BB}">
                  <c15:dlblFieldTable>
                    <c15:dlblFTEntry>
                      <c15:txfldGUID>{2D83B03A-F90D-4064-A9F7-70755CDD1CA8}</c15:txfldGUID>
                      <c15:f>Summary!$C$10</c15:f>
                      <c15:dlblFieldTableCache>
                        <c:ptCount val="1"/>
                        <c:pt idx="0">
                          <c:v>3.7X</c:v>
                        </c:pt>
                      </c15:dlblFieldTableCache>
                    </c15:dlblFTEntry>
                  </c15:dlblFieldTable>
                  <c15:showDataLabelsRange val="0"/>
                </c:ext>
                <c:ext xmlns:c16="http://schemas.microsoft.com/office/drawing/2014/chart" uri="{C3380CC4-5D6E-409C-BE32-E72D297353CC}">
                  <c16:uniqueId val="{00000002-3E80-4F1F-868C-CB22817CC97C}"/>
                </c:ext>
              </c:extLst>
            </c:dLbl>
            <c:dLbl>
              <c:idx val="2"/>
              <c:tx>
                <c:rich>
                  <a:bodyPr/>
                  <a:lstStyle/>
                  <a:p>
                    <a:r>
                      <a:rPr lang="en-US"/>
                      <a:t>6.0X</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E80-4F1F-868C-CB22817CC97C}"/>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Arial" charset="0"/>
                    <a:ea typeface="Arial" charset="0"/>
                    <a:cs typeface="Arial"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Summary!$A$3:$A$5</c:f>
              <c:strCache>
                <c:ptCount val="3"/>
                <c:pt idx="0">
                  <c:v>Matrix Factorization </c:v>
                </c:pt>
                <c:pt idx="1">
                  <c:v>Topic Modeling </c:v>
                </c:pt>
                <c:pt idx="2">
                  <c:v>Image Classification</c:v>
                </c:pt>
              </c:strCache>
            </c:strRef>
          </c:cat>
          <c:val>
            <c:numRef>
              <c:f>Summary!$C$3:$C$5</c:f>
              <c:numCache>
                <c:formatCode>General</c:formatCode>
                <c:ptCount val="3"/>
                <c:pt idx="0">
                  <c:v>0.26094341725096798</c:v>
                </c:pt>
                <c:pt idx="1">
                  <c:v>0.26940510289012498</c:v>
                </c:pt>
                <c:pt idx="2">
                  <c:v>0.16547157725242301</c:v>
                </c:pt>
              </c:numCache>
            </c:numRef>
          </c:val>
          <c:extLst>
            <c:ext xmlns:c16="http://schemas.microsoft.com/office/drawing/2014/chart" uri="{C3380CC4-5D6E-409C-BE32-E72D297353CC}">
              <c16:uniqueId val="{00000004-3E80-4F1F-868C-CB22817CC97C}"/>
            </c:ext>
          </c:extLst>
        </c:ser>
        <c:ser>
          <c:idx val="2"/>
          <c:order val="2"/>
          <c:tx>
            <c:strRef>
              <c:f>Summary!$D$2</c:f>
              <c:strCache>
                <c:ptCount val="1"/>
                <c:pt idx="0">
                  <c:v>LAN</c:v>
                </c:pt>
              </c:strCache>
            </c:strRef>
          </c:tx>
          <c:spPr>
            <a:solidFill>
              <a:schemeClr val="accent3"/>
            </a:solidFill>
            <a:ln>
              <a:solidFill>
                <a:schemeClr val="tx1"/>
              </a:solidFill>
            </a:ln>
            <a:effectLst/>
          </c:spPr>
          <c:invertIfNegative val="0"/>
          <c:dLbls>
            <c:dLbl>
              <c:idx val="0"/>
              <c:tx>
                <c:strRef>
                  <c:f>Summary!$D$9</c:f>
                  <c:strCache>
                    <c:ptCount val="1"/>
                    <c:pt idx="0">
                      <c:v>3.7X</c:v>
                    </c:pt>
                  </c:strCache>
                </c:strRef>
              </c:tx>
              <c:showLegendKey val="0"/>
              <c:showVal val="1"/>
              <c:showCatName val="0"/>
              <c:showSerName val="0"/>
              <c:showPercent val="0"/>
              <c:showBubbleSize val="0"/>
              <c:extLst>
                <c:ext xmlns:c15="http://schemas.microsoft.com/office/drawing/2012/chart" uri="{CE6537A1-D6FC-4f65-9D91-7224C49458BB}">
                  <c15:dlblFieldTable>
                    <c15:dlblFTEntry>
                      <c15:txfldGUID>{F6271D05-E8E2-4720-BE79-B15040C799FC}</c15:txfldGUID>
                      <c15:f>Summary!$D$9</c15:f>
                      <c15:dlblFieldTableCache>
                        <c:ptCount val="1"/>
                        <c:pt idx="0">
                          <c:v>3.7X</c:v>
                        </c:pt>
                      </c15:dlblFieldTableCache>
                    </c15:dlblFTEntry>
                  </c15:dlblFieldTable>
                  <c15:showDataLabelsRange val="0"/>
                </c:ext>
                <c:ext xmlns:c16="http://schemas.microsoft.com/office/drawing/2014/chart" uri="{C3380CC4-5D6E-409C-BE32-E72D297353CC}">
                  <c16:uniqueId val="{00000005-3E80-4F1F-868C-CB22817CC97C}"/>
                </c:ext>
              </c:extLst>
            </c:dLbl>
            <c:dLbl>
              <c:idx val="1"/>
              <c:tx>
                <c:strRef>
                  <c:f>Summary!$D$10</c:f>
                  <c:strCache>
                    <c:ptCount val="1"/>
                    <c:pt idx="0">
                      <c:v>4.8X</c:v>
                    </c:pt>
                  </c:strCache>
                </c:strRef>
              </c:tx>
              <c:showLegendKey val="0"/>
              <c:showVal val="1"/>
              <c:showCatName val="0"/>
              <c:showSerName val="0"/>
              <c:showPercent val="0"/>
              <c:showBubbleSize val="0"/>
              <c:extLst>
                <c:ext xmlns:c15="http://schemas.microsoft.com/office/drawing/2012/chart" uri="{CE6537A1-D6FC-4f65-9D91-7224C49458BB}">
                  <c15:dlblFieldTable>
                    <c15:dlblFTEntry>
                      <c15:txfldGUID>{BB641E43-E27B-450A-A57A-B8C9EF393946}</c15:txfldGUID>
                      <c15:f>Summary!$D$10</c15:f>
                      <c15:dlblFieldTableCache>
                        <c:ptCount val="1"/>
                        <c:pt idx="0">
                          <c:v>4.8X</c:v>
                        </c:pt>
                      </c15:dlblFieldTableCache>
                    </c15:dlblFTEntry>
                  </c15:dlblFieldTable>
                  <c15:showDataLabelsRange val="0"/>
                </c:ext>
                <c:ext xmlns:c16="http://schemas.microsoft.com/office/drawing/2014/chart" uri="{C3380CC4-5D6E-409C-BE32-E72D297353CC}">
                  <c16:uniqueId val="{00000006-3E80-4F1F-868C-CB22817CC97C}"/>
                </c:ext>
              </c:extLst>
            </c:dLbl>
            <c:dLbl>
              <c:idx val="2"/>
              <c:tx>
                <c:strRef>
                  <c:f>Summary!$D$11</c:f>
                  <c:strCache>
                    <c:ptCount val="1"/>
                    <c:pt idx="0">
                      <c:v>8.5X</c:v>
                    </c:pt>
                  </c:strCache>
                </c:strRef>
              </c:tx>
              <c:showLegendKey val="0"/>
              <c:showVal val="1"/>
              <c:showCatName val="0"/>
              <c:showSerName val="0"/>
              <c:showPercent val="0"/>
              <c:showBubbleSize val="0"/>
              <c:extLst>
                <c:ext xmlns:c15="http://schemas.microsoft.com/office/drawing/2012/chart" uri="{CE6537A1-D6FC-4f65-9D91-7224C49458BB}">
                  <c15:dlblFieldTable>
                    <c15:dlblFTEntry>
                      <c15:txfldGUID>{F3C1F09A-8B32-4E77-A339-0A5BCF120EA5}</c15:txfldGUID>
                      <c15:f>Summary!$D$11</c15:f>
                      <c15:dlblFieldTableCache>
                        <c:ptCount val="1"/>
                        <c:pt idx="0">
                          <c:v>8.5X</c:v>
                        </c:pt>
                      </c15:dlblFieldTableCache>
                    </c15:dlblFTEntry>
                  </c15:dlblFieldTable>
                  <c15:showDataLabelsRange val="0"/>
                </c:ext>
                <c:ext xmlns:c16="http://schemas.microsoft.com/office/drawing/2014/chart" uri="{C3380CC4-5D6E-409C-BE32-E72D297353CC}">
                  <c16:uniqueId val="{00000007-3E80-4F1F-868C-CB22817CC97C}"/>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Arial" charset="0"/>
                    <a:ea typeface="Arial" charset="0"/>
                    <a:cs typeface="Arial"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Summary!$A$3:$A$5</c:f>
              <c:strCache>
                <c:ptCount val="3"/>
                <c:pt idx="0">
                  <c:v>Matrix Factorization </c:v>
                </c:pt>
                <c:pt idx="1">
                  <c:v>Topic Modeling </c:v>
                </c:pt>
                <c:pt idx="2">
                  <c:v>Image Classification</c:v>
                </c:pt>
              </c:strCache>
            </c:strRef>
          </c:cat>
          <c:val>
            <c:numRef>
              <c:f>Summary!$D$3:$D$5</c:f>
              <c:numCache>
                <c:formatCode>General</c:formatCode>
                <c:ptCount val="3"/>
                <c:pt idx="0">
                  <c:v>0.26955951337052197</c:v>
                </c:pt>
                <c:pt idx="1">
                  <c:v>0.20806766598860099</c:v>
                </c:pt>
                <c:pt idx="2">
                  <c:v>0.11814106710984</c:v>
                </c:pt>
              </c:numCache>
            </c:numRef>
          </c:val>
          <c:extLst>
            <c:ext xmlns:c16="http://schemas.microsoft.com/office/drawing/2014/chart" uri="{C3380CC4-5D6E-409C-BE32-E72D297353CC}">
              <c16:uniqueId val="{00000008-3E80-4F1F-868C-CB22817CC97C}"/>
            </c:ext>
          </c:extLst>
        </c:ser>
        <c:dLbls>
          <c:showLegendKey val="0"/>
          <c:showVal val="0"/>
          <c:showCatName val="0"/>
          <c:showSerName val="0"/>
          <c:showPercent val="0"/>
          <c:showBubbleSize val="0"/>
        </c:dLbls>
        <c:gapWidth val="219"/>
        <c:overlap val="-27"/>
        <c:axId val="1991466976"/>
        <c:axId val="1991470240"/>
      </c:barChart>
      <c:catAx>
        <c:axId val="199146697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charset="0"/>
                <a:ea typeface="Arial" charset="0"/>
                <a:cs typeface="Arial" charset="0"/>
              </a:defRPr>
            </a:pPr>
            <a:endParaRPr lang="en-US"/>
          </a:p>
        </c:txPr>
        <c:crossAx val="1991470240"/>
        <c:crosses val="autoZero"/>
        <c:auto val="1"/>
        <c:lblAlgn val="ctr"/>
        <c:lblOffset val="100"/>
        <c:noMultiLvlLbl val="0"/>
      </c:catAx>
      <c:valAx>
        <c:axId val="1991470240"/>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solidFill>
                    <a:latin typeface="Arial" charset="0"/>
                    <a:ea typeface="Arial" charset="0"/>
                    <a:cs typeface="Arial" charset="0"/>
                  </a:defRPr>
                </a:pPr>
                <a:r>
                  <a:rPr lang="en-US"/>
                  <a:t>Normalized Exec. Time</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Arial" charset="0"/>
                  <a:ea typeface="Arial" charset="0"/>
                  <a:cs typeface="Arial" charset="0"/>
                </a:defRPr>
              </a:pPr>
              <a:endParaRPr lang="en-US"/>
            </a:p>
          </c:txPr>
        </c:title>
        <c:numFmt formatCode="General" sourceLinked="0"/>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Arial" charset="0"/>
                <a:ea typeface="Arial" charset="0"/>
                <a:cs typeface="Arial" charset="0"/>
              </a:defRPr>
            </a:pPr>
            <a:endParaRPr lang="en-US"/>
          </a:p>
        </c:txPr>
        <c:crossAx val="199146697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Arial" charset="0"/>
              <a:ea typeface="Arial" charset="0"/>
              <a:cs typeface="Arial"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400">
          <a:solidFill>
            <a:schemeClr val="tx1"/>
          </a:solidFill>
          <a:latin typeface="Arial" charset="0"/>
          <a:ea typeface="Arial" charset="0"/>
          <a:cs typeface="Arial"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3538" name="Rectangle 2"/>
          <p:cNvSpPr>
            <a:spLocks noGrp="1" noChangeArrowheads="1"/>
          </p:cNvSpPr>
          <p:nvPr>
            <p:ph type="hdr" sz="quarter"/>
          </p:nvPr>
        </p:nvSpPr>
        <p:spPr bwMode="auto">
          <a:xfrm>
            <a:off x="0" y="0"/>
            <a:ext cx="4019550" cy="349250"/>
          </a:xfrm>
          <a:prstGeom prst="rect">
            <a:avLst/>
          </a:prstGeom>
          <a:noFill/>
          <a:ln w="9525">
            <a:noFill/>
            <a:miter lim="800000"/>
            <a:headEnd/>
            <a:tailEnd/>
          </a:ln>
          <a:effectLst/>
        </p:spPr>
        <p:txBody>
          <a:bodyPr vert="horz" wrap="square" lIns="89603" tIns="44802" rIns="89603" bIns="44802" numCol="1" anchor="t" anchorCtr="0" compatLnSpc="1">
            <a:prstTxWarp prst="textNoShape">
              <a:avLst/>
            </a:prstTxWarp>
          </a:bodyPr>
          <a:lstStyle>
            <a:lvl1pPr algn="l" defTabSz="896938">
              <a:defRPr sz="1200" b="0"/>
            </a:lvl1pPr>
          </a:lstStyle>
          <a:p>
            <a:endParaRPr lang="en-US"/>
          </a:p>
        </p:txBody>
      </p:sp>
      <p:sp>
        <p:nvSpPr>
          <p:cNvPr id="193539" name="Rectangle 3"/>
          <p:cNvSpPr>
            <a:spLocks noGrp="1" noChangeArrowheads="1"/>
          </p:cNvSpPr>
          <p:nvPr>
            <p:ph type="dt" sz="quarter" idx="1"/>
          </p:nvPr>
        </p:nvSpPr>
        <p:spPr bwMode="auto">
          <a:xfrm>
            <a:off x="5249863" y="0"/>
            <a:ext cx="4019550" cy="349250"/>
          </a:xfrm>
          <a:prstGeom prst="rect">
            <a:avLst/>
          </a:prstGeom>
          <a:noFill/>
          <a:ln w="9525">
            <a:noFill/>
            <a:miter lim="800000"/>
            <a:headEnd/>
            <a:tailEnd/>
          </a:ln>
          <a:effectLst/>
        </p:spPr>
        <p:txBody>
          <a:bodyPr vert="horz" wrap="square" lIns="89603" tIns="44802" rIns="89603" bIns="44802" numCol="1" anchor="t" anchorCtr="0" compatLnSpc="1">
            <a:prstTxWarp prst="textNoShape">
              <a:avLst/>
            </a:prstTxWarp>
          </a:bodyPr>
          <a:lstStyle>
            <a:lvl1pPr algn="r" defTabSz="896938">
              <a:defRPr sz="1200" b="0"/>
            </a:lvl1pPr>
          </a:lstStyle>
          <a:p>
            <a:endParaRPr lang="en-US"/>
          </a:p>
        </p:txBody>
      </p:sp>
      <p:sp>
        <p:nvSpPr>
          <p:cNvPr id="193540" name="Rectangle 4"/>
          <p:cNvSpPr>
            <a:spLocks noGrp="1" noChangeArrowheads="1"/>
          </p:cNvSpPr>
          <p:nvPr>
            <p:ph type="ftr" sz="quarter" idx="2"/>
          </p:nvPr>
        </p:nvSpPr>
        <p:spPr bwMode="auto">
          <a:xfrm>
            <a:off x="0" y="6646863"/>
            <a:ext cx="4019550" cy="349250"/>
          </a:xfrm>
          <a:prstGeom prst="rect">
            <a:avLst/>
          </a:prstGeom>
          <a:noFill/>
          <a:ln w="9525">
            <a:noFill/>
            <a:miter lim="800000"/>
            <a:headEnd/>
            <a:tailEnd/>
          </a:ln>
          <a:effectLst/>
        </p:spPr>
        <p:txBody>
          <a:bodyPr vert="horz" wrap="square" lIns="89603" tIns="44802" rIns="89603" bIns="44802" numCol="1" anchor="b" anchorCtr="0" compatLnSpc="1">
            <a:prstTxWarp prst="textNoShape">
              <a:avLst/>
            </a:prstTxWarp>
          </a:bodyPr>
          <a:lstStyle>
            <a:lvl1pPr algn="l" defTabSz="896938">
              <a:defRPr sz="1200" b="0"/>
            </a:lvl1pPr>
          </a:lstStyle>
          <a:p>
            <a:endParaRPr lang="en-US"/>
          </a:p>
        </p:txBody>
      </p:sp>
      <p:sp>
        <p:nvSpPr>
          <p:cNvPr id="193541" name="Rectangle 5"/>
          <p:cNvSpPr>
            <a:spLocks noGrp="1" noChangeArrowheads="1"/>
          </p:cNvSpPr>
          <p:nvPr>
            <p:ph type="sldNum" sz="quarter" idx="3"/>
          </p:nvPr>
        </p:nvSpPr>
        <p:spPr bwMode="auto">
          <a:xfrm>
            <a:off x="5249863" y="6646863"/>
            <a:ext cx="4019550" cy="349250"/>
          </a:xfrm>
          <a:prstGeom prst="rect">
            <a:avLst/>
          </a:prstGeom>
          <a:noFill/>
          <a:ln w="9525">
            <a:noFill/>
            <a:miter lim="800000"/>
            <a:headEnd/>
            <a:tailEnd/>
          </a:ln>
          <a:effectLst/>
        </p:spPr>
        <p:txBody>
          <a:bodyPr vert="horz" wrap="square" lIns="89603" tIns="44802" rIns="89603" bIns="44802" numCol="1" anchor="b" anchorCtr="0" compatLnSpc="1">
            <a:prstTxWarp prst="textNoShape">
              <a:avLst/>
            </a:prstTxWarp>
          </a:bodyPr>
          <a:lstStyle>
            <a:lvl1pPr algn="r" defTabSz="896938">
              <a:defRPr sz="1200" b="0"/>
            </a:lvl1pPr>
          </a:lstStyle>
          <a:p>
            <a:fld id="{4C633F79-14F9-414C-9DD0-A8D96C63CF6F}" type="slidenum">
              <a:rPr lang="en-US"/>
              <a:pPr/>
              <a:t>‹#›</a:t>
            </a:fld>
            <a:endParaRPr lang="en-US"/>
          </a:p>
        </p:txBody>
      </p:sp>
    </p:spTree>
    <p:extLst>
      <p:ext uri="{BB962C8B-B14F-4D97-AF65-F5344CB8AC3E}">
        <p14:creationId xmlns:p14="http://schemas.microsoft.com/office/powerpoint/2010/main" val="2103433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019550" cy="349250"/>
          </a:xfrm>
          <a:prstGeom prst="rect">
            <a:avLst/>
          </a:prstGeom>
          <a:noFill/>
          <a:ln w="9525">
            <a:noFill/>
            <a:miter lim="800000"/>
            <a:headEnd/>
            <a:tailEnd/>
          </a:ln>
          <a:effectLst/>
        </p:spPr>
        <p:txBody>
          <a:bodyPr vert="horz" wrap="square" lIns="92945" tIns="46472" rIns="92945" bIns="46472" numCol="1" anchor="t" anchorCtr="0" compatLnSpc="1">
            <a:prstTxWarp prst="textNoShape">
              <a:avLst/>
            </a:prstTxWarp>
          </a:bodyPr>
          <a:lstStyle>
            <a:lvl1pPr algn="l" defTabSz="928688">
              <a:defRPr sz="1200" b="0"/>
            </a:lvl1pPr>
          </a:lstStyle>
          <a:p>
            <a:endParaRPr lang="en-US"/>
          </a:p>
        </p:txBody>
      </p:sp>
      <p:sp>
        <p:nvSpPr>
          <p:cNvPr id="5123" name="Rectangle 3"/>
          <p:cNvSpPr>
            <a:spLocks noGrp="1" noChangeArrowheads="1"/>
          </p:cNvSpPr>
          <p:nvPr>
            <p:ph type="dt" idx="1"/>
          </p:nvPr>
        </p:nvSpPr>
        <p:spPr bwMode="auto">
          <a:xfrm>
            <a:off x="5251450" y="0"/>
            <a:ext cx="4019550" cy="349250"/>
          </a:xfrm>
          <a:prstGeom prst="rect">
            <a:avLst/>
          </a:prstGeom>
          <a:noFill/>
          <a:ln w="9525">
            <a:noFill/>
            <a:miter lim="800000"/>
            <a:headEnd/>
            <a:tailEnd/>
          </a:ln>
          <a:effectLst/>
        </p:spPr>
        <p:txBody>
          <a:bodyPr vert="horz" wrap="square" lIns="92945" tIns="46472" rIns="92945" bIns="46472" numCol="1" anchor="t" anchorCtr="0" compatLnSpc="1">
            <a:prstTxWarp prst="textNoShape">
              <a:avLst/>
            </a:prstTxWarp>
          </a:bodyPr>
          <a:lstStyle>
            <a:lvl1pPr algn="r" defTabSz="928688">
              <a:defRPr sz="1200" b="0"/>
            </a:lvl1pPr>
          </a:lstStyle>
          <a:p>
            <a:endParaRPr lang="en-US"/>
          </a:p>
        </p:txBody>
      </p:sp>
      <p:sp>
        <p:nvSpPr>
          <p:cNvPr id="5124" name="Rectangle 4"/>
          <p:cNvSpPr>
            <a:spLocks noGrp="1" noRot="1" noChangeAspect="1" noChangeArrowheads="1" noTextEdit="1"/>
          </p:cNvSpPr>
          <p:nvPr>
            <p:ph type="sldImg" idx="2"/>
          </p:nvPr>
        </p:nvSpPr>
        <p:spPr bwMode="auto">
          <a:xfrm>
            <a:off x="2886075" y="525463"/>
            <a:ext cx="3498850" cy="2624137"/>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1236663" y="3322638"/>
            <a:ext cx="6797675" cy="3149600"/>
          </a:xfrm>
          <a:prstGeom prst="rect">
            <a:avLst/>
          </a:prstGeom>
          <a:noFill/>
          <a:ln w="9525">
            <a:noFill/>
            <a:miter lim="800000"/>
            <a:headEnd/>
            <a:tailEnd/>
          </a:ln>
          <a:effectLst/>
        </p:spPr>
        <p:txBody>
          <a:bodyPr vert="horz" wrap="square" lIns="92945" tIns="46472" rIns="92945" bIns="4647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26" name="Rectangle 6"/>
          <p:cNvSpPr>
            <a:spLocks noGrp="1" noChangeArrowheads="1"/>
          </p:cNvSpPr>
          <p:nvPr>
            <p:ph type="ftr" sz="quarter" idx="4"/>
          </p:nvPr>
        </p:nvSpPr>
        <p:spPr bwMode="auto">
          <a:xfrm>
            <a:off x="0" y="6648450"/>
            <a:ext cx="4019550" cy="349250"/>
          </a:xfrm>
          <a:prstGeom prst="rect">
            <a:avLst/>
          </a:prstGeom>
          <a:noFill/>
          <a:ln w="9525">
            <a:noFill/>
            <a:miter lim="800000"/>
            <a:headEnd/>
            <a:tailEnd/>
          </a:ln>
          <a:effectLst/>
        </p:spPr>
        <p:txBody>
          <a:bodyPr vert="horz" wrap="square" lIns="92945" tIns="46472" rIns="92945" bIns="46472" numCol="1" anchor="b" anchorCtr="0" compatLnSpc="1">
            <a:prstTxWarp prst="textNoShape">
              <a:avLst/>
            </a:prstTxWarp>
          </a:bodyPr>
          <a:lstStyle>
            <a:lvl1pPr algn="l" defTabSz="928688">
              <a:defRPr sz="1200" b="0"/>
            </a:lvl1pPr>
          </a:lstStyle>
          <a:p>
            <a:endParaRPr lang="en-US"/>
          </a:p>
        </p:txBody>
      </p:sp>
      <p:sp>
        <p:nvSpPr>
          <p:cNvPr id="5127" name="Rectangle 7"/>
          <p:cNvSpPr>
            <a:spLocks noGrp="1" noChangeArrowheads="1"/>
          </p:cNvSpPr>
          <p:nvPr>
            <p:ph type="sldNum" sz="quarter" idx="5"/>
          </p:nvPr>
        </p:nvSpPr>
        <p:spPr bwMode="auto">
          <a:xfrm>
            <a:off x="5251450" y="6648450"/>
            <a:ext cx="4019550" cy="349250"/>
          </a:xfrm>
          <a:prstGeom prst="rect">
            <a:avLst/>
          </a:prstGeom>
          <a:noFill/>
          <a:ln w="9525">
            <a:noFill/>
            <a:miter lim="800000"/>
            <a:headEnd/>
            <a:tailEnd/>
          </a:ln>
          <a:effectLst/>
        </p:spPr>
        <p:txBody>
          <a:bodyPr vert="horz" wrap="square" lIns="92945" tIns="46472" rIns="92945" bIns="46472" numCol="1" anchor="b" anchorCtr="0" compatLnSpc="1">
            <a:prstTxWarp prst="textNoShape">
              <a:avLst/>
            </a:prstTxWarp>
          </a:bodyPr>
          <a:lstStyle>
            <a:lvl1pPr algn="r" defTabSz="928688">
              <a:defRPr sz="1200" b="0"/>
            </a:lvl1pPr>
          </a:lstStyle>
          <a:p>
            <a:fld id="{A9E09251-9D67-4A2F-8DFE-1A39FEB6F75E}" type="slidenum">
              <a:rPr lang="en-US"/>
              <a:pPr/>
              <a:t>‹#›</a:t>
            </a:fld>
            <a:endParaRPr lang="en-US"/>
          </a:p>
        </p:txBody>
      </p:sp>
    </p:spTree>
    <p:extLst>
      <p:ext uri="{BB962C8B-B14F-4D97-AF65-F5344CB8AC3E}">
        <p14:creationId xmlns:p14="http://schemas.microsoft.com/office/powerpoint/2010/main" val="10784317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Verdana" pitchFamily="34" charset="0"/>
        <a:ea typeface="+mn-ea"/>
        <a:cs typeface="+mn-cs"/>
      </a:defRPr>
    </a:lvl1pPr>
    <a:lvl2pPr marL="231775" indent="-230188" algn="l" rtl="0" fontAlgn="base">
      <a:spcBef>
        <a:spcPct val="30000"/>
      </a:spcBef>
      <a:spcAft>
        <a:spcPct val="0"/>
      </a:spcAft>
      <a:buChar char="•"/>
      <a:defRPr sz="1200" kern="1200">
        <a:solidFill>
          <a:schemeClr val="tx1"/>
        </a:solidFill>
        <a:latin typeface="Verdana" pitchFamily="34" charset="0"/>
        <a:ea typeface="+mn-ea"/>
        <a:cs typeface="+mn-cs"/>
      </a:defRPr>
    </a:lvl2pPr>
    <a:lvl3pPr marL="461963" indent="-228600" algn="l" rtl="0" fontAlgn="base">
      <a:spcBef>
        <a:spcPct val="30000"/>
      </a:spcBef>
      <a:spcAft>
        <a:spcPct val="0"/>
      </a:spcAft>
      <a:buFont typeface="Verdana" pitchFamily="34" charset="0"/>
      <a:buChar char="–"/>
      <a:defRPr sz="1200" kern="1200">
        <a:solidFill>
          <a:schemeClr val="tx1"/>
        </a:solidFill>
        <a:latin typeface="Verdana" pitchFamily="34" charset="0"/>
        <a:ea typeface="+mn-ea"/>
        <a:cs typeface="+mn-cs"/>
      </a:defRPr>
    </a:lvl3pPr>
    <a:lvl4pPr marL="633413" indent="-169863" algn="l" rtl="0" fontAlgn="base">
      <a:spcBef>
        <a:spcPct val="30000"/>
      </a:spcBef>
      <a:spcAft>
        <a:spcPct val="0"/>
      </a:spcAft>
      <a:buFont typeface="Verdana" pitchFamily="34" charset="0"/>
      <a:buChar char="•"/>
      <a:defRPr sz="1000" kern="1200">
        <a:solidFill>
          <a:schemeClr val="tx1"/>
        </a:solidFill>
        <a:latin typeface="Verdana" pitchFamily="34" charset="0"/>
        <a:ea typeface="+mn-ea"/>
        <a:cs typeface="+mn-cs"/>
      </a:defRPr>
    </a:lvl4pPr>
    <a:lvl5pPr marL="803275" indent="-168275" algn="l" rtl="0" fontAlgn="base">
      <a:spcBef>
        <a:spcPct val="30000"/>
      </a:spcBef>
      <a:spcAft>
        <a:spcPct val="0"/>
      </a:spcAft>
      <a:buFont typeface="Verdana" pitchFamily="34" charset="0"/>
      <a:buChar char="–"/>
      <a:defRPr sz="10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dirty="0"/>
          </a:p>
        </p:txBody>
      </p:sp>
      <p:sp>
        <p:nvSpPr>
          <p:cNvPr id="51204" name="Slide Number Placeholder 3"/>
          <p:cNvSpPr>
            <a:spLocks noGrp="1"/>
          </p:cNvSpPr>
          <p:nvPr>
            <p:ph type="sldNum" sz="quarter" idx="5"/>
          </p:nvPr>
        </p:nvSpPr>
        <p:spPr>
          <a:noFill/>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7F803353-72E2-470C-8E67-87750F01FAF1}"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646966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E09251-9D67-4A2F-8DFE-1A39FEB6F75E}" type="slidenum">
              <a:rPr lang="en-US" smtClean="0"/>
              <a:pPr/>
              <a:t>2</a:t>
            </a:fld>
            <a:endParaRPr lang="en-US"/>
          </a:p>
        </p:txBody>
      </p:sp>
    </p:spTree>
    <p:extLst>
      <p:ext uri="{BB962C8B-B14F-4D97-AF65-F5344CB8AC3E}">
        <p14:creationId xmlns:p14="http://schemas.microsoft.com/office/powerpoint/2010/main" val="132838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Hadoop</a:t>
            </a:r>
            <a:r>
              <a:rPr lang="en-US" dirty="0"/>
              <a:t> </a:t>
            </a:r>
            <a:r>
              <a:rPr lang="en-US" sz="1200" kern="1200" dirty="0">
                <a:solidFill>
                  <a:schemeClr val="tx1"/>
                </a:solidFill>
                <a:latin typeface="+mn-lt"/>
                <a:ea typeface="+mn-ea"/>
                <a:cs typeface="+mn-cs"/>
              </a:rPr>
              <a:t>[1]	S. </a:t>
            </a:r>
            <a:r>
              <a:rPr lang="en-US" sz="1200" kern="1200" dirty="0" err="1">
                <a:solidFill>
                  <a:schemeClr val="tx1"/>
                </a:solidFill>
                <a:latin typeface="+mn-lt"/>
                <a:ea typeface="+mn-ea"/>
                <a:cs typeface="+mn-cs"/>
              </a:rPr>
              <a:t>Suri</a:t>
            </a:r>
            <a:r>
              <a:rPr lang="en-US" sz="1200" kern="1200" dirty="0">
                <a:solidFill>
                  <a:schemeClr val="tx1"/>
                </a:solidFill>
                <a:latin typeface="+mn-lt"/>
                <a:ea typeface="+mn-ea"/>
                <a:cs typeface="+mn-cs"/>
              </a:rPr>
              <a:t> and S. </a:t>
            </a:r>
            <a:r>
              <a:rPr lang="en-US" sz="1200" kern="1200" dirty="0" err="1">
                <a:solidFill>
                  <a:schemeClr val="tx1"/>
                </a:solidFill>
                <a:latin typeface="+mn-lt"/>
                <a:ea typeface="+mn-ea"/>
                <a:cs typeface="+mn-cs"/>
              </a:rPr>
              <a:t>Vassilvitskii</a:t>
            </a:r>
            <a:r>
              <a:rPr lang="en-US" sz="1200" kern="1200" dirty="0">
                <a:solidFill>
                  <a:schemeClr val="tx1"/>
                </a:solidFill>
                <a:latin typeface="+mn-lt"/>
                <a:ea typeface="+mn-ea"/>
                <a:cs typeface="+mn-cs"/>
              </a:rPr>
              <a:t>, “Counting triangles and the curse of the last reducer,” presented at the WWW '11: Proceedings of the 20th international conference on World wide web, 2011.</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889AEB-C4A3-6646-B595-940E0655BE67}"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402141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E09251-9D67-4A2F-8DFE-1A39FEB6F75E}" type="slidenum">
              <a:rPr lang="en-US" smtClean="0"/>
              <a:pPr/>
              <a:t>15</a:t>
            </a:fld>
            <a:endParaRPr lang="en-US"/>
          </a:p>
        </p:txBody>
      </p:sp>
    </p:spTree>
    <p:extLst>
      <p:ext uri="{BB962C8B-B14F-4D97-AF65-F5344CB8AC3E}">
        <p14:creationId xmlns:p14="http://schemas.microsoft.com/office/powerpoint/2010/main" val="1435533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r>
              <a:rPr lang="en-US" dirty="0"/>
              <a:t>Our solution,</a:t>
            </a:r>
            <a:r>
              <a:rPr lang="en-US" baseline="0" dirty="0"/>
              <a:t> Gaia, is build on top of the parameter server architecture. The key idea of Gaia is decoupling the synchronization model within the data center from the synchronization model between data centers. This architecture allows the system to handle LAN and WAN with different approach. Here is the overview of Gaia. In Gaia, we still have worker machines in each data center to work on its data, and we have several parameter servers in each data center. The major difference is the parameter servers in each data center maintains a full approximately correct model copy. So the worker machines only need to talk to the local parameter servers to make progress. These model copies are approximately correct as we allow some acceptable difference among the model copies. We use another remote synchronization model between data centers. As we only need to ensure they are approximately correct, we can eliminate insignificant communication over WANs.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F5BE9-85D2-4A16-82FD-D692B94D4B30}"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9769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4.xml"/><Relationship Id="rId4" Type="http://schemas.openxmlformats.org/officeDocument/2006/relationships/image" Target="../media/image7.jpe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14" name="Rectangle 18"/>
          <p:cNvSpPr>
            <a:spLocks noGrp="1" noChangeArrowheads="1"/>
          </p:cNvSpPr>
          <p:nvPr>
            <p:ph type="ctrTitle"/>
          </p:nvPr>
        </p:nvSpPr>
        <p:spPr>
          <a:xfrm>
            <a:off x="1447800" y="1614488"/>
            <a:ext cx="7239000" cy="1311275"/>
          </a:xfrm>
        </p:spPr>
        <p:txBody>
          <a:bodyPr anchor="b">
            <a:spAutoFit/>
          </a:bodyPr>
          <a:lstStyle>
            <a:lvl1pPr algn="r">
              <a:defRPr sz="4300"/>
            </a:lvl1pPr>
          </a:lstStyle>
          <a:p>
            <a:r>
              <a:rPr lang="en-US"/>
              <a:t>Click to edit Master title style</a:t>
            </a:r>
          </a:p>
        </p:txBody>
      </p:sp>
      <p:sp>
        <p:nvSpPr>
          <p:cNvPr id="3" name="Rectangle 10"/>
          <p:cNvSpPr>
            <a:spLocks noChangeArrowheads="1"/>
          </p:cNvSpPr>
          <p:nvPr userDrawn="1"/>
        </p:nvSpPr>
        <p:spPr bwMode="white">
          <a:xfrm>
            <a:off x="3175" y="6488113"/>
            <a:ext cx="9140825" cy="369887"/>
          </a:xfrm>
          <a:prstGeom prst="rect">
            <a:avLst/>
          </a:prstGeom>
          <a:solidFill>
            <a:srgbClr val="0860A8"/>
          </a:solidFill>
          <a:ln w="9525">
            <a:noFill/>
            <a:miter lim="800000"/>
            <a:headEnd/>
            <a:tailEnd/>
          </a:ln>
          <a:effectLst/>
        </p:spPr>
        <p:txBody>
          <a:bodyPr wrap="none" anchor="ctr"/>
          <a:lstStyle/>
          <a:p>
            <a:endParaRPr lang="en-US" sz="1200" dirty="0"/>
          </a:p>
        </p:txBody>
      </p:sp>
      <p:sp>
        <p:nvSpPr>
          <p:cNvPr id="4" name="Rectangle 10"/>
          <p:cNvSpPr>
            <a:spLocks noChangeArrowheads="1"/>
          </p:cNvSpPr>
          <p:nvPr userDrawn="1"/>
        </p:nvSpPr>
        <p:spPr bwMode="white">
          <a:xfrm>
            <a:off x="0" y="0"/>
            <a:ext cx="9140825" cy="369887"/>
          </a:xfrm>
          <a:prstGeom prst="rect">
            <a:avLst/>
          </a:prstGeom>
          <a:solidFill>
            <a:srgbClr val="0860A8"/>
          </a:solidFill>
          <a:ln w="9525">
            <a:noFill/>
            <a:miter lim="800000"/>
            <a:headEnd/>
            <a:tailEnd/>
          </a:ln>
          <a:effectLst/>
        </p:spPr>
        <p:txBody>
          <a:bodyPr wrap="none" anchor="ctr"/>
          <a:lstStyle/>
          <a:p>
            <a:endParaRPr lang="en-US" sz="12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87325"/>
            <a:ext cx="2286000" cy="62817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87325"/>
            <a:ext cx="6705600" cy="62817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189" name="Picture 21" descr="intel_rgb_100"/>
          <p:cNvPicPr>
            <a:picLocks noChangeAspect="1" noChangeArrowheads="1"/>
          </p:cNvPicPr>
          <p:nvPr userDrawn="1"/>
        </p:nvPicPr>
        <p:blipFill>
          <a:blip r:embed="rId2" cstate="print"/>
          <a:srcRect/>
          <a:stretch>
            <a:fillRect/>
          </a:stretch>
        </p:blipFill>
        <p:spPr bwMode="black">
          <a:xfrm>
            <a:off x="7286625" y="222250"/>
            <a:ext cx="1679575" cy="1241425"/>
          </a:xfrm>
          <a:prstGeom prst="rect">
            <a:avLst/>
          </a:prstGeom>
          <a:noFill/>
        </p:spPr>
      </p:pic>
      <p:sp>
        <p:nvSpPr>
          <p:cNvPr id="7188" name="Rectangle 20"/>
          <p:cNvSpPr>
            <a:spLocks noChangeArrowheads="1"/>
          </p:cNvSpPr>
          <p:nvPr userDrawn="1"/>
        </p:nvSpPr>
        <p:spPr bwMode="hidden">
          <a:xfrm>
            <a:off x="0" y="6361113"/>
            <a:ext cx="9144000" cy="496887"/>
          </a:xfrm>
          <a:prstGeom prst="rect">
            <a:avLst/>
          </a:prstGeom>
          <a:solidFill>
            <a:schemeClr val="tx2"/>
          </a:solidFill>
          <a:ln w="9525">
            <a:noFill/>
            <a:miter lim="800000"/>
            <a:headEnd/>
            <a:tailEnd/>
          </a:ln>
          <a:effectLst/>
        </p:spPr>
        <p:txBody>
          <a:bodyPr wrap="none" anchor="ctr"/>
          <a:lstStyle/>
          <a:p>
            <a:pPr algn="l" eaLnBrk="1" hangingPunct="1"/>
            <a:endParaRPr lang="en-US" sz="1800" b="0">
              <a:solidFill>
                <a:srgbClr val="000000"/>
              </a:solidFill>
              <a:effectLst>
                <a:outerShdw blurRad="38100" dist="38100" dir="2700000" algn="tl">
                  <a:srgbClr val="000000">
                    <a:alpha val="43137"/>
                  </a:srgbClr>
                </a:outerShdw>
              </a:effectLst>
            </a:endParaRPr>
          </a:p>
        </p:txBody>
      </p:sp>
      <p:sp>
        <p:nvSpPr>
          <p:cNvPr id="7170" name="Rectangle 2"/>
          <p:cNvSpPr>
            <a:spLocks noGrp="1" noChangeArrowheads="1"/>
          </p:cNvSpPr>
          <p:nvPr>
            <p:ph type="subTitle" sz="quarter" idx="1"/>
          </p:nvPr>
        </p:nvSpPr>
        <p:spPr>
          <a:xfrm>
            <a:off x="889000" y="3619500"/>
            <a:ext cx="7810500" cy="1587500"/>
          </a:xfrm>
        </p:spPr>
        <p:txBody>
          <a:bodyPr lIns="92035" tIns="46019" rIns="92035" bIns="46019"/>
          <a:lstStyle>
            <a:lvl1pPr marL="0" indent="0" algn="r">
              <a:lnSpc>
                <a:spcPct val="100000"/>
              </a:lnSpc>
              <a:spcBef>
                <a:spcPct val="0"/>
              </a:spcBef>
              <a:buFont typeface="Wingdings" pitchFamily="2" charset="2"/>
              <a:buNone/>
              <a:defRPr sz="2400"/>
            </a:lvl1pPr>
          </a:lstStyle>
          <a:p>
            <a:r>
              <a:rPr lang="en-US"/>
              <a:t>Name</a:t>
            </a:r>
          </a:p>
          <a:p>
            <a:r>
              <a:rPr lang="en-US"/>
              <a:t>Title</a:t>
            </a:r>
          </a:p>
          <a:p>
            <a:r>
              <a:rPr lang="en-US"/>
              <a:t>Department</a:t>
            </a:r>
          </a:p>
        </p:txBody>
      </p:sp>
      <p:sp>
        <p:nvSpPr>
          <p:cNvPr id="7171" name="Rectangle 3"/>
          <p:cNvSpPr>
            <a:spLocks noGrp="1" noChangeArrowheads="1"/>
          </p:cNvSpPr>
          <p:nvPr>
            <p:ph type="ctrTitle" sz="quarter"/>
          </p:nvPr>
        </p:nvSpPr>
        <p:spPr>
          <a:xfrm>
            <a:off x="928688" y="1957388"/>
            <a:ext cx="7754937" cy="1471612"/>
          </a:xfrm>
        </p:spPr>
        <p:txBody>
          <a:bodyPr lIns="64264" tIns="32131" rIns="64264" bIns="32131"/>
          <a:lstStyle>
            <a:lvl1pPr algn="r">
              <a:defRPr/>
            </a:lvl1pPr>
          </a:lstStyle>
          <a:p>
            <a:r>
              <a:rPr lang="en-US"/>
              <a:t>Click to edit Master title style</a:t>
            </a:r>
          </a:p>
        </p:txBody>
      </p:sp>
      <p:sp>
        <p:nvSpPr>
          <p:cNvPr id="7186" name="Text Box 18"/>
          <p:cNvSpPr txBox="1">
            <a:spLocks noChangeArrowheads="1"/>
          </p:cNvSpPr>
          <p:nvPr userDrawn="1"/>
        </p:nvSpPr>
        <p:spPr bwMode="auto">
          <a:xfrm>
            <a:off x="3814763" y="6583363"/>
            <a:ext cx="1519237" cy="274637"/>
          </a:xfrm>
          <a:prstGeom prst="rect">
            <a:avLst/>
          </a:prstGeom>
          <a:noFill/>
          <a:ln w="9525">
            <a:noFill/>
            <a:miter lim="800000"/>
            <a:headEnd/>
            <a:tailEnd/>
          </a:ln>
          <a:effectLst/>
        </p:spPr>
        <p:txBody>
          <a:bodyPr wrap="none">
            <a:spAutoFit/>
          </a:bodyPr>
          <a:lstStyle/>
          <a:p>
            <a:pPr eaLnBrk="1" hangingPunct="1"/>
            <a:r>
              <a:rPr lang="en-US" sz="1200" b="0">
                <a:solidFill>
                  <a:srgbClr val="FFFFFF"/>
                </a:solidFill>
              </a:rPr>
              <a:t>Phillip B. Gibbons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6713" y="1371600"/>
            <a:ext cx="4222750" cy="5099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41863" y="1371600"/>
            <a:ext cx="4224337" cy="5099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6725" y="157163"/>
            <a:ext cx="2149475" cy="63134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157163"/>
            <a:ext cx="6299200" cy="63134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1708079"/>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4074" indent="0" algn="ctr">
              <a:buNone/>
              <a:defRPr/>
            </a:lvl2pPr>
            <a:lvl3pPr marL="908147" indent="0" algn="ctr">
              <a:buNone/>
              <a:defRPr/>
            </a:lvl3pPr>
            <a:lvl4pPr marL="1362222" indent="0" algn="ctr">
              <a:buNone/>
              <a:defRPr/>
            </a:lvl4pPr>
            <a:lvl5pPr marL="1816295" indent="0" algn="ctr">
              <a:buNone/>
              <a:defRPr/>
            </a:lvl5pPr>
            <a:lvl6pPr marL="2270369" indent="0" algn="ctr">
              <a:buNone/>
              <a:defRPr/>
            </a:lvl6pPr>
            <a:lvl7pPr marL="2724443" indent="0" algn="ctr">
              <a:buNone/>
              <a:defRPr/>
            </a:lvl7pPr>
            <a:lvl8pPr marL="3178518" indent="0" algn="ctr">
              <a:buNone/>
              <a:defRPr/>
            </a:lvl8pPr>
            <a:lvl9pPr marL="3632591" indent="0" algn="ctr">
              <a:buNone/>
              <a:defRPr/>
            </a:lvl9pPr>
          </a:lstStyle>
          <a:p>
            <a:r>
              <a:rPr lang="en-US" dirty="0"/>
              <a:t>Click to edit Master subtitle style</a:t>
            </a:r>
          </a:p>
        </p:txBody>
      </p:sp>
    </p:spTree>
    <p:extLst>
      <p:ext uri="{BB962C8B-B14F-4D97-AF65-F5344CB8AC3E}">
        <p14:creationId xmlns:p14="http://schemas.microsoft.com/office/powerpoint/2010/main" val="2329259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85" y="435678"/>
            <a:ext cx="7592093"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3927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80" y="4406967"/>
            <a:ext cx="7772400" cy="1362075"/>
          </a:xfrm>
        </p:spPr>
        <p:txBody>
          <a:bodyPr anchor="t"/>
          <a:lstStyle>
            <a:lvl1pPr algn="l">
              <a:defRPr sz="4000" b="1" cap="all">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722380" y="2906780"/>
            <a:ext cx="7772400" cy="1500187"/>
          </a:xfrm>
        </p:spPr>
        <p:txBody>
          <a:bodyPr anchor="b"/>
          <a:lstStyle>
            <a:lvl1pPr marL="0" indent="0">
              <a:buNone/>
              <a:defRPr sz="2000">
                <a:latin typeface="Calibri" pitchFamily="34" charset="0"/>
              </a:defRPr>
            </a:lvl1pPr>
            <a:lvl2pPr marL="454074" indent="0">
              <a:buNone/>
              <a:defRPr sz="1800"/>
            </a:lvl2pPr>
            <a:lvl3pPr marL="908147" indent="0">
              <a:buNone/>
              <a:defRPr sz="1600"/>
            </a:lvl3pPr>
            <a:lvl4pPr marL="1362222" indent="0">
              <a:buNone/>
              <a:defRPr sz="1400"/>
            </a:lvl4pPr>
            <a:lvl5pPr marL="1816295" indent="0">
              <a:buNone/>
              <a:defRPr sz="1400"/>
            </a:lvl5pPr>
            <a:lvl6pPr marL="2270369" indent="0">
              <a:buNone/>
              <a:defRPr sz="1400"/>
            </a:lvl6pPr>
            <a:lvl7pPr marL="2724443" indent="0">
              <a:buNone/>
              <a:defRPr sz="1400"/>
            </a:lvl7pPr>
            <a:lvl8pPr marL="3178518" indent="0">
              <a:buNone/>
              <a:defRPr sz="1400"/>
            </a:lvl8pPr>
            <a:lvl9pPr marL="3632591" indent="0">
              <a:buNone/>
              <a:defRPr sz="1400"/>
            </a:lvl9pPr>
          </a:lstStyle>
          <a:p>
            <a:pPr lvl="0"/>
            <a:r>
              <a:rPr lang="en-US" dirty="0"/>
              <a:t>Click to edit Master text styles</a:t>
            </a:r>
          </a:p>
        </p:txBody>
      </p:sp>
    </p:spTree>
    <p:extLst>
      <p:ext uri="{BB962C8B-B14F-4D97-AF65-F5344CB8AC3E}">
        <p14:creationId xmlns:p14="http://schemas.microsoft.com/office/powerpoint/2010/main" val="17482313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242" y="1362141"/>
            <a:ext cx="3871913" cy="4972051"/>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141"/>
            <a:ext cx="3871912" cy="4972051"/>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030260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81"/>
            <a:ext cx="8229600" cy="1143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57267" y="1535113"/>
            <a:ext cx="4040188" cy="639762"/>
          </a:xfrm>
        </p:spPr>
        <p:txBody>
          <a:bodyPr anchor="b"/>
          <a:lstStyle>
            <a:lvl1pPr marL="0" indent="0">
              <a:buNone/>
              <a:defRPr sz="2400" b="1">
                <a:latin typeface="Calibri" pitchFamily="34" charset="0"/>
              </a:defRPr>
            </a:lvl1pPr>
            <a:lvl2pPr marL="454074" indent="0">
              <a:buNone/>
              <a:defRPr sz="2000" b="1"/>
            </a:lvl2pPr>
            <a:lvl3pPr marL="908147" indent="0">
              <a:buNone/>
              <a:defRPr sz="1800" b="1"/>
            </a:lvl3pPr>
            <a:lvl4pPr marL="1362222" indent="0">
              <a:buNone/>
              <a:defRPr sz="1600" b="1"/>
            </a:lvl4pPr>
            <a:lvl5pPr marL="1816295" indent="0">
              <a:buNone/>
              <a:defRPr sz="1600" b="1"/>
            </a:lvl5pPr>
            <a:lvl6pPr marL="2270369" indent="0">
              <a:buNone/>
              <a:defRPr sz="1600" b="1"/>
            </a:lvl6pPr>
            <a:lvl7pPr marL="2724443" indent="0">
              <a:buNone/>
              <a:defRPr sz="1600" b="1"/>
            </a:lvl7pPr>
            <a:lvl8pPr marL="3178518" indent="0">
              <a:buNone/>
              <a:defRPr sz="1600" b="1"/>
            </a:lvl8pPr>
            <a:lvl9pPr marL="3632591"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67"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92" y="1535113"/>
            <a:ext cx="4041775" cy="639762"/>
          </a:xfrm>
        </p:spPr>
        <p:txBody>
          <a:bodyPr anchor="b"/>
          <a:lstStyle>
            <a:lvl1pPr marL="0" indent="0">
              <a:buNone/>
              <a:defRPr sz="2400" b="1">
                <a:latin typeface="Calibri" pitchFamily="34" charset="0"/>
              </a:defRPr>
            </a:lvl1pPr>
            <a:lvl2pPr marL="454074" indent="0">
              <a:buNone/>
              <a:defRPr sz="2000" b="1"/>
            </a:lvl2pPr>
            <a:lvl3pPr marL="908147" indent="0">
              <a:buNone/>
              <a:defRPr sz="1800" b="1"/>
            </a:lvl3pPr>
            <a:lvl4pPr marL="1362222" indent="0">
              <a:buNone/>
              <a:defRPr sz="1600" b="1"/>
            </a:lvl4pPr>
            <a:lvl5pPr marL="1816295" indent="0">
              <a:buNone/>
              <a:defRPr sz="1600" b="1"/>
            </a:lvl5pPr>
            <a:lvl6pPr marL="2270369" indent="0">
              <a:buNone/>
              <a:defRPr sz="1600" b="1"/>
            </a:lvl6pPr>
            <a:lvl7pPr marL="2724443" indent="0">
              <a:buNone/>
              <a:defRPr sz="1600" b="1"/>
            </a:lvl7pPr>
            <a:lvl8pPr marL="3178518" indent="0">
              <a:buNone/>
              <a:defRPr sz="1600" b="1"/>
            </a:lvl8pPr>
            <a:lvl9pPr marL="3632591"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92"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20232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829" y="445137"/>
            <a:ext cx="7591425" cy="762000"/>
          </a:xfrm>
        </p:spPr>
        <p:txBody>
          <a:bodyPr/>
          <a:lstStyle>
            <a:lvl1pPr>
              <a:defRPr>
                <a:latin typeface="Calibri" pitchFamily="34" charset="0"/>
              </a:defRPr>
            </a:lvl1pPr>
          </a:lstStyle>
          <a:p>
            <a:r>
              <a:rPr lang="en-US" dirty="0"/>
              <a:t>Click to edit Master title style</a:t>
            </a:r>
          </a:p>
        </p:txBody>
      </p:sp>
    </p:spTree>
    <p:extLst>
      <p:ext uri="{BB962C8B-B14F-4D97-AF65-F5344CB8AC3E}">
        <p14:creationId xmlns:p14="http://schemas.microsoft.com/office/powerpoint/2010/main" val="8174771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319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67" y="273050"/>
            <a:ext cx="3008313" cy="1162050"/>
          </a:xfrm>
        </p:spPr>
        <p:txBody>
          <a:bodyPr anchor="b"/>
          <a:lstStyle>
            <a:lvl1pPr algn="l">
              <a:defRPr sz="2000" b="1">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3575050" y="273117"/>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67" y="1435167"/>
            <a:ext cx="3008313" cy="4691063"/>
          </a:xfrm>
        </p:spPr>
        <p:txBody>
          <a:bodyPr/>
          <a:lstStyle>
            <a:lvl1pPr marL="0" indent="0">
              <a:buNone/>
              <a:defRPr sz="1400">
                <a:latin typeface="Calibri" pitchFamily="34" charset="0"/>
              </a:defRPr>
            </a:lvl1pPr>
            <a:lvl2pPr marL="454074" indent="0">
              <a:buNone/>
              <a:defRPr sz="1200"/>
            </a:lvl2pPr>
            <a:lvl3pPr marL="908147" indent="0">
              <a:buNone/>
              <a:defRPr sz="1000"/>
            </a:lvl3pPr>
            <a:lvl4pPr marL="1362222" indent="0">
              <a:buNone/>
              <a:defRPr sz="900"/>
            </a:lvl4pPr>
            <a:lvl5pPr marL="1816295" indent="0">
              <a:buNone/>
              <a:defRPr sz="900"/>
            </a:lvl5pPr>
            <a:lvl6pPr marL="2270369" indent="0">
              <a:buNone/>
              <a:defRPr sz="900"/>
            </a:lvl6pPr>
            <a:lvl7pPr marL="2724443" indent="0">
              <a:buNone/>
              <a:defRPr sz="900"/>
            </a:lvl7pPr>
            <a:lvl8pPr marL="3178518" indent="0">
              <a:buNone/>
              <a:defRPr sz="900"/>
            </a:lvl8pPr>
            <a:lvl9pPr marL="3632591" indent="0">
              <a:buNone/>
              <a:defRPr sz="900"/>
            </a:lvl9pPr>
          </a:lstStyle>
          <a:p>
            <a:pPr lvl="0"/>
            <a:r>
              <a:rPr lang="en-US" dirty="0"/>
              <a:t>Click to edit Master text styles</a:t>
            </a:r>
          </a:p>
        </p:txBody>
      </p:sp>
    </p:spTree>
    <p:extLst>
      <p:ext uri="{BB962C8B-B14F-4D97-AF65-F5344CB8AC3E}">
        <p14:creationId xmlns:p14="http://schemas.microsoft.com/office/powerpoint/2010/main" val="8080539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4074" indent="0">
              <a:buNone/>
              <a:defRPr sz="2800"/>
            </a:lvl2pPr>
            <a:lvl3pPr marL="908147" indent="0">
              <a:buNone/>
              <a:defRPr sz="2400"/>
            </a:lvl3pPr>
            <a:lvl4pPr marL="1362222" indent="0">
              <a:buNone/>
              <a:defRPr sz="2000"/>
            </a:lvl4pPr>
            <a:lvl5pPr marL="1816295" indent="0">
              <a:buNone/>
              <a:defRPr sz="2000"/>
            </a:lvl5pPr>
            <a:lvl6pPr marL="2270369" indent="0">
              <a:buNone/>
              <a:defRPr sz="2000"/>
            </a:lvl6pPr>
            <a:lvl7pPr marL="2724443" indent="0">
              <a:buNone/>
              <a:defRPr sz="2000"/>
            </a:lvl7pPr>
            <a:lvl8pPr marL="3178518" indent="0">
              <a:buNone/>
              <a:defRPr sz="2000"/>
            </a:lvl8pPr>
            <a:lvl9pPr marL="3632591"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4074" indent="0">
              <a:buNone/>
              <a:defRPr sz="1200"/>
            </a:lvl2pPr>
            <a:lvl3pPr marL="908147" indent="0">
              <a:buNone/>
              <a:defRPr sz="1000"/>
            </a:lvl3pPr>
            <a:lvl4pPr marL="1362222" indent="0">
              <a:buNone/>
              <a:defRPr sz="900"/>
            </a:lvl4pPr>
            <a:lvl5pPr marL="1816295" indent="0">
              <a:buNone/>
              <a:defRPr sz="900"/>
            </a:lvl5pPr>
            <a:lvl6pPr marL="2270369" indent="0">
              <a:buNone/>
              <a:defRPr sz="900"/>
            </a:lvl6pPr>
            <a:lvl7pPr marL="2724443" indent="0">
              <a:buNone/>
              <a:defRPr sz="900"/>
            </a:lvl7pPr>
            <a:lvl8pPr marL="3178518" indent="0">
              <a:buNone/>
              <a:defRPr sz="900"/>
            </a:lvl8pPr>
            <a:lvl9pPr marL="3632591" indent="0">
              <a:buNone/>
              <a:defRPr sz="900"/>
            </a:lvl9pPr>
          </a:lstStyle>
          <a:p>
            <a:pPr lvl="0"/>
            <a:r>
              <a:rPr lang="en-US" dirty="0"/>
              <a:t>Click to edit Master text styles</a:t>
            </a:r>
          </a:p>
        </p:txBody>
      </p:sp>
    </p:spTree>
    <p:extLst>
      <p:ext uri="{BB962C8B-B14F-4D97-AF65-F5344CB8AC3E}">
        <p14:creationId xmlns:p14="http://schemas.microsoft.com/office/powerpoint/2010/main" val="2093465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82225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81" y="228600"/>
            <a:ext cx="2185987" cy="6105525"/>
          </a:xfrm>
        </p:spPr>
        <p:txBody>
          <a:bodyPr vert="eaVert"/>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942"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4038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61"/>
            <a:ext cx="8747125"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242" y="1362141"/>
            <a:ext cx="3871913" cy="4972051"/>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697108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61"/>
            <a:ext cx="8747125" cy="762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sz="half" idx="1"/>
          </p:nvPr>
        </p:nvSpPr>
        <p:spPr>
          <a:xfrm>
            <a:off x="638242" y="1362141"/>
            <a:ext cx="3871913" cy="4972051"/>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141"/>
            <a:ext cx="3871912" cy="4972051"/>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87492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9" name="Rectangle 18"/>
          <p:cNvSpPr/>
          <p:nvPr/>
        </p:nvSpPr>
        <p:spPr>
          <a:xfrm>
            <a:off x="0" y="2047875"/>
            <a:ext cx="9144000" cy="1653825"/>
          </a:xfrm>
          <a:prstGeom prst="rect">
            <a:avLst/>
          </a:prstGeom>
          <a:solidFill>
            <a:srgbClr val="3D71B8"/>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35" tIns="45718" rIns="91435" bIns="45718" anchor="ctr"/>
          <a:lstStyle/>
          <a:p>
            <a:pPr algn="ctr" eaLnBrk="1" latinLnBrk="0" hangingPunct="1"/>
            <a:endParaRPr kumimoji="0" lang="en-US"/>
          </a:p>
        </p:txBody>
      </p:sp>
      <p:pic>
        <p:nvPicPr>
          <p:cNvPr id="21" name="Picture 20" descr="Clouds_big.jpg"/>
          <p:cNvPicPr>
            <a:picLocks noChangeAspect="1"/>
          </p:cNvPicPr>
          <p:nvPr userDrawn="1"/>
        </p:nvPicPr>
        <p:blipFill>
          <a:blip r:embed="rId2" cstate="print">
            <a:duotone>
              <a:schemeClr val="accent6">
                <a:shade val="45000"/>
                <a:satMod val="135000"/>
              </a:schemeClr>
              <a:prstClr val="white"/>
            </a:duotone>
          </a:blip>
          <a:stretch>
            <a:fillRect/>
          </a:stretch>
        </p:blipFill>
        <p:spPr>
          <a:xfrm>
            <a:off x="0" y="3707166"/>
            <a:ext cx="9144000" cy="457200"/>
          </a:xfrm>
          <a:prstGeom prst="rect">
            <a:avLst/>
          </a:prstGeom>
        </p:spPr>
      </p:pic>
      <p:sp>
        <p:nvSpPr>
          <p:cNvPr id="24" name="Rectangle 23"/>
          <p:cNvSpPr/>
          <p:nvPr/>
        </p:nvSpPr>
        <p:spPr>
          <a:xfrm flipV="1">
            <a:off x="1" y="3990975"/>
            <a:ext cx="9144001" cy="180691"/>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35" tIns="45718" rIns="91435" bIns="45718" anchor="ctr"/>
          <a:lstStyle/>
          <a:p>
            <a:pPr algn="ctr" eaLnBrk="1" latinLnBrk="0" hangingPunct="1"/>
            <a:endParaRPr kumimoji="0" lang="en-US"/>
          </a:p>
        </p:txBody>
      </p:sp>
      <p:sp>
        <p:nvSpPr>
          <p:cNvPr id="9" name="Subtitle 8"/>
          <p:cNvSpPr>
            <a:spLocks noGrp="1"/>
          </p:cNvSpPr>
          <p:nvPr>
            <p:ph type="subTitle" idx="1"/>
          </p:nvPr>
        </p:nvSpPr>
        <p:spPr>
          <a:xfrm>
            <a:off x="457200" y="4412634"/>
            <a:ext cx="4953000" cy="1752600"/>
          </a:xfrm>
        </p:spPr>
        <p:txBody>
          <a:bodyPr/>
          <a:lstStyle>
            <a:lvl1pPr marL="64005" indent="0" algn="l">
              <a:buNone/>
              <a:defRPr sz="2400">
                <a:solidFill>
                  <a:schemeClr val="tx2"/>
                </a:solidFill>
              </a:defRPr>
            </a:lvl1pPr>
            <a:lvl2pPr marL="457177" indent="0" algn="ctr">
              <a:buNone/>
            </a:lvl2pPr>
            <a:lvl3pPr marL="914353" indent="0" algn="ctr">
              <a:buNone/>
            </a:lvl3pPr>
            <a:lvl4pPr marL="1371530" indent="0" algn="ctr">
              <a:buNone/>
            </a:lvl4pPr>
            <a:lvl5pPr marL="1828706" indent="0" algn="ctr">
              <a:buNone/>
            </a:lvl5pPr>
            <a:lvl6pPr marL="2285883" indent="0" algn="ctr">
              <a:buNone/>
            </a:lvl6pPr>
            <a:lvl7pPr marL="2743060" indent="0" algn="ctr">
              <a:buNone/>
            </a:lvl7pPr>
            <a:lvl8pPr marL="3200236" indent="0" algn="ctr">
              <a:buNone/>
            </a:lvl8pPr>
            <a:lvl9pPr marL="3657413" indent="0" algn="ctr">
              <a:buNone/>
            </a:lvl9pPr>
          </a:lstStyle>
          <a:p>
            <a:r>
              <a:rPr kumimoji="0" lang="en-US" dirty="0"/>
              <a:t>Click to edit Master subtitle style</a:t>
            </a:r>
          </a:p>
        </p:txBody>
      </p:sp>
      <p:sp>
        <p:nvSpPr>
          <p:cNvPr id="22" name="TextBox 21"/>
          <p:cNvSpPr txBox="1"/>
          <p:nvPr userDrawn="1"/>
        </p:nvSpPr>
        <p:spPr>
          <a:xfrm>
            <a:off x="533400" y="6383655"/>
            <a:ext cx="4267200" cy="373659"/>
          </a:xfrm>
          <a:prstGeom prst="rect">
            <a:avLst/>
          </a:prstGeom>
          <a:noFill/>
        </p:spPr>
        <p:txBody>
          <a:bodyPr wrap="square" lIns="91435" tIns="45718" rIns="91435" bIns="45718" rtlCol="0">
            <a:spAutoFit/>
          </a:bodyPr>
          <a:lstStyle/>
          <a:p>
            <a:r>
              <a:rPr lang="en-US" dirty="0">
                <a:solidFill>
                  <a:schemeClr val="tx2"/>
                </a:solidFill>
              </a:rPr>
              <a:t>http://www.istc-cc.cmu.edu/</a:t>
            </a:r>
          </a:p>
        </p:txBody>
      </p:sp>
      <p:pic>
        <p:nvPicPr>
          <p:cNvPr id="32" name="Picture 31" descr="ISTC-CC-logo.jpg"/>
          <p:cNvPicPr>
            <a:picLocks noChangeAspect="1"/>
          </p:cNvPicPr>
          <p:nvPr userDrawn="1"/>
        </p:nvPicPr>
        <p:blipFill>
          <a:blip r:embed="rId3" cstate="print"/>
          <a:stretch>
            <a:fillRect/>
          </a:stretch>
        </p:blipFill>
        <p:spPr>
          <a:xfrm>
            <a:off x="7143750" y="4839965"/>
            <a:ext cx="1792224" cy="1812677"/>
          </a:xfrm>
          <a:prstGeom prst="rect">
            <a:avLst/>
          </a:prstGeom>
        </p:spPr>
      </p:pic>
      <p:sp>
        <p:nvSpPr>
          <p:cNvPr id="8" name="Title 7"/>
          <p:cNvSpPr>
            <a:spLocks noGrp="1"/>
          </p:cNvSpPr>
          <p:nvPr>
            <p:ph type="ctrTitle"/>
          </p:nvPr>
        </p:nvSpPr>
        <p:spPr>
          <a:xfrm>
            <a:off x="457200" y="2081848"/>
            <a:ext cx="8458200" cy="1470025"/>
          </a:xfrm>
        </p:spPr>
        <p:txBody>
          <a:bodyPr anchor="b"/>
          <a:lstStyle>
            <a:lvl1pPr>
              <a:defRPr sz="4400">
                <a:solidFill>
                  <a:schemeClr val="bg1"/>
                </a:solidFill>
                <a:latin typeface="Calibri" pitchFamily="34" charset="0"/>
                <a:cs typeface="Calibri" pitchFamily="34" charset="0"/>
              </a:defRPr>
            </a:lvl1pPr>
          </a:lstStyle>
          <a:p>
            <a:r>
              <a:rPr kumimoji="0" lang="en-US" dirty="0"/>
              <a:t>Click to edit Master title style</a:t>
            </a:r>
          </a:p>
        </p:txBody>
      </p:sp>
      <p:pic>
        <p:nvPicPr>
          <p:cNvPr id="11" name="Picture 10" descr="Clouds_top.jpg"/>
          <p:cNvPicPr>
            <a:picLocks noChangeAspect="1"/>
          </p:cNvPicPr>
          <p:nvPr userDrawn="1"/>
        </p:nvPicPr>
        <p:blipFill>
          <a:blip r:embed="rId4" cstate="print">
            <a:duotone>
              <a:schemeClr val="accent6">
                <a:shade val="45000"/>
                <a:satMod val="135000"/>
              </a:schemeClr>
              <a:prstClr val="white"/>
            </a:duotone>
          </a:blip>
          <a:stretch>
            <a:fillRect/>
          </a:stretch>
        </p:blipFill>
        <p:spPr>
          <a:xfrm>
            <a:off x="0" y="0"/>
            <a:ext cx="9144000" cy="2072640"/>
          </a:xfrm>
          <a:prstGeom prst="rect">
            <a:avLst/>
          </a:prstGeom>
        </p:spPr>
      </p:pic>
    </p:spTree>
    <p:extLst>
      <p:ext uri="{BB962C8B-B14F-4D97-AF65-F5344CB8AC3E}">
        <p14:creationId xmlns:p14="http://schemas.microsoft.com/office/powerpoint/2010/main" val="30292790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186736" y="6400800"/>
            <a:ext cx="957264" cy="457200"/>
          </a:xfrm>
        </p:spPr>
        <p:txBody>
          <a:bodyPr/>
          <a:lstStyle/>
          <a:p>
            <a:fld id="{1B3CFBE2-6A74-496A-A960-7AB8CFB51765}" type="datetimeFigureOut">
              <a:rPr lang="en-US" smtClean="0"/>
              <a:pPr/>
              <a:t>12/5/2017</a:t>
            </a:fld>
            <a:endParaRPr lang="en-US"/>
          </a:p>
        </p:txBody>
      </p:sp>
      <p:sp>
        <p:nvSpPr>
          <p:cNvPr id="5" name="Footer Placeholder 4"/>
          <p:cNvSpPr>
            <a:spLocks noGrp="1"/>
          </p:cNvSpPr>
          <p:nvPr>
            <p:ph type="ftr" sz="quarter" idx="11"/>
          </p:nvPr>
        </p:nvSpPr>
        <p:spPr>
          <a:xfrm>
            <a:off x="6858000" y="6400800"/>
            <a:ext cx="1325880" cy="457200"/>
          </a:xfrm>
        </p:spPr>
        <p:txBody>
          <a:bodyPr/>
          <a:lstStyle/>
          <a:p>
            <a:endParaRPr lang="en-US" dirty="0"/>
          </a:p>
        </p:txBody>
      </p:sp>
      <p:sp>
        <p:nvSpPr>
          <p:cNvPr id="6" name="Slide Number Placeholder 5"/>
          <p:cNvSpPr>
            <a:spLocks noGrp="1"/>
          </p:cNvSpPr>
          <p:nvPr>
            <p:ph type="sldNum" sz="quarter" idx="12"/>
          </p:nvPr>
        </p:nvSpPr>
        <p:spPr>
          <a:xfrm>
            <a:off x="4155186" y="6492240"/>
            <a:ext cx="762000" cy="365760"/>
          </a:xfrm>
        </p:spPr>
        <p:txBody>
          <a:bodyPr/>
          <a:lstStyle/>
          <a:p>
            <a:fld id="{97F51BB2-9908-4378-8DFD-92361B313414}" type="slidenum">
              <a:rPr lang="en-US" smtClean="0"/>
              <a:pPr/>
              <a:t>‹#›</a:t>
            </a:fld>
            <a:endParaRPr lang="en-US" dirty="0"/>
          </a:p>
        </p:txBody>
      </p:sp>
      <p:sp>
        <p:nvSpPr>
          <p:cNvPr id="2" name="Title 1"/>
          <p:cNvSpPr>
            <a:spLocks noGrp="1"/>
          </p:cNvSpPr>
          <p:nvPr>
            <p:ph type="title"/>
          </p:nvPr>
        </p:nvSpPr>
        <p:spPr>
          <a:xfrm>
            <a:off x="361950" y="-19050"/>
            <a:ext cx="8229600" cy="647700"/>
          </a:xfrm>
        </p:spPr>
        <p:txBody>
          <a:bodyPr/>
          <a:lstStyle/>
          <a:p>
            <a:r>
              <a:rPr kumimoji="0" lang="en-US" dirty="0"/>
              <a:t>Click to edit Master title style</a:t>
            </a:r>
          </a:p>
        </p:txBody>
      </p:sp>
    </p:spTree>
    <p:extLst>
      <p:ext uri="{BB962C8B-B14F-4D97-AF65-F5344CB8AC3E}">
        <p14:creationId xmlns:p14="http://schemas.microsoft.com/office/powerpoint/2010/main" val="1751279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249425"/>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5"/>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B3CFBE2-6A74-496A-A960-7AB8CFB51765}" type="datetimeFigureOut">
              <a:rPr lang="en-US" smtClean="0"/>
              <a:pPr/>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4202811" y="6492240"/>
            <a:ext cx="762000" cy="365760"/>
          </a:xfrm>
        </p:spPr>
        <p:txBody>
          <a:bodyPr/>
          <a:lstStyle/>
          <a:p>
            <a:fld id="{97F51BB2-9908-4378-8DFD-92361B313414}" type="slidenum">
              <a:rPr lang="en-US" smtClean="0"/>
              <a:pPr/>
              <a:t>‹#›</a:t>
            </a:fld>
            <a:endParaRPr lang="en-US"/>
          </a:p>
        </p:txBody>
      </p:sp>
      <p:sp>
        <p:nvSpPr>
          <p:cNvPr id="2" name="Title 1"/>
          <p:cNvSpPr>
            <a:spLocks noGrp="1"/>
          </p:cNvSpPr>
          <p:nvPr>
            <p:ph type="title"/>
          </p:nvPr>
        </p:nvSpPr>
        <p:spPr>
          <a:xfrm>
            <a:off x="361950" y="-19050"/>
            <a:ext cx="8229600" cy="647700"/>
          </a:xfrm>
        </p:spPr>
        <p:txBody>
          <a:bodyPr/>
          <a:lstStyle/>
          <a:p>
            <a:r>
              <a:rPr kumimoji="0" lang="en-US" dirty="0"/>
              <a:t>Click to edit Master title style</a:t>
            </a:r>
          </a:p>
        </p:txBody>
      </p:sp>
    </p:spTree>
    <p:extLst>
      <p:ext uri="{BB962C8B-B14F-4D97-AF65-F5344CB8AC3E}">
        <p14:creationId xmlns:p14="http://schemas.microsoft.com/office/powerpoint/2010/main" val="30142025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1"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1">
              <a:lumMod val="40000"/>
              <a:lumOff val="60000"/>
              <a:alpha val="25000"/>
            </a:schemeClr>
          </a:solidFill>
          <a:ln w="12700">
            <a:solidFill>
              <a:schemeClr val="accent2"/>
            </a:solidFill>
          </a:ln>
        </p:spPr>
        <p:txBody>
          <a:bodyPr anchor="ctr">
            <a:noAutofit/>
          </a:bodyPr>
          <a:lstStyle>
            <a:lvl1pPr marL="45718"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6" y="2244970"/>
            <a:ext cx="4041775" cy="457200"/>
          </a:xfrm>
          <a:solidFill>
            <a:schemeClr val="accent1">
              <a:lumMod val="40000"/>
              <a:lumOff val="60000"/>
              <a:alpha val="25000"/>
            </a:schemeClr>
          </a:solidFill>
          <a:ln w="12700">
            <a:solidFill>
              <a:schemeClr val="accent2"/>
            </a:solidFill>
          </a:ln>
        </p:spPr>
        <p:txBody>
          <a:bodyPr anchor="ctr">
            <a:noAutofit/>
          </a:bodyPr>
          <a:lstStyle>
            <a:lvl1pPr marL="45718"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5"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1B3CFBE2-6A74-496A-A960-7AB8CFB51765}" type="datetimeFigureOut">
              <a:rPr lang="en-US" smtClean="0"/>
              <a:pPr/>
              <a:t>12/5/2017</a:t>
            </a:fld>
            <a:endParaRPr lang="en-US"/>
          </a:p>
        </p:txBody>
      </p:sp>
      <p:sp>
        <p:nvSpPr>
          <p:cNvPr id="27" name="Slide Number Placeholder 26"/>
          <p:cNvSpPr>
            <a:spLocks noGrp="1"/>
          </p:cNvSpPr>
          <p:nvPr>
            <p:ph type="sldNum" sz="quarter" idx="11"/>
          </p:nvPr>
        </p:nvSpPr>
        <p:spPr>
          <a:xfrm>
            <a:off x="4202811" y="6492240"/>
            <a:ext cx="762000" cy="365760"/>
          </a:xfrm>
        </p:spPr>
        <p:txBody>
          <a:bodyPr rtlCol="0"/>
          <a:lstStyle/>
          <a:p>
            <a:fld id="{97F51BB2-9908-4378-8DFD-92361B313414}"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
        <p:nvSpPr>
          <p:cNvPr id="10" name="Title 1"/>
          <p:cNvSpPr txBox="1">
            <a:spLocks/>
          </p:cNvSpPr>
          <p:nvPr userDrawn="1"/>
        </p:nvSpPr>
        <p:spPr>
          <a:xfrm>
            <a:off x="361950" y="19051"/>
            <a:ext cx="8229600" cy="647700"/>
          </a:xfrm>
          <a:prstGeom prst="rect">
            <a:avLst/>
          </a:prstGeom>
        </p:spPr>
        <p:txBody>
          <a:bodyPr vert="horz" lIns="91435" tIns="45718" rIns="91435" bIns="45718" anchor="ctr">
            <a:normAutofit lnSpcReduction="10000"/>
          </a:bodyPr>
          <a:lstStyle/>
          <a:p>
            <a:pPr marL="0" marR="0" lvl="0" indent="0" algn="l" defTabSz="914353"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a:ln>
                  <a:noFill/>
                </a:ln>
                <a:solidFill>
                  <a:schemeClr val="bg1"/>
                </a:solidFill>
                <a:effectLst/>
                <a:uLnTx/>
                <a:uFillTx/>
                <a:latin typeface="+mj-lt"/>
                <a:ea typeface="+mj-ea"/>
                <a:cs typeface="+mj-cs"/>
              </a:rPr>
              <a:t>Click to edit Master title style</a:t>
            </a:r>
          </a:p>
        </p:txBody>
      </p:sp>
    </p:spTree>
    <p:extLst>
      <p:ext uri="{BB962C8B-B14F-4D97-AF65-F5344CB8AC3E}">
        <p14:creationId xmlns:p14="http://schemas.microsoft.com/office/powerpoint/2010/main" val="4257849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5600" y="1071563"/>
            <a:ext cx="4318000" cy="5397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26000" y="1071563"/>
            <a:ext cx="4318000" cy="5397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186736" y="6400800"/>
            <a:ext cx="957264" cy="457200"/>
          </a:xfrm>
        </p:spPr>
        <p:txBody>
          <a:bodyPr/>
          <a:lstStyle/>
          <a:p>
            <a:fld id="{1B3CFBE2-6A74-496A-A960-7AB8CFB51765}" type="datetimeFigureOut">
              <a:rPr lang="en-US" smtClean="0"/>
              <a:pPr/>
              <a:t>12/5/2017</a:t>
            </a:fld>
            <a:endParaRPr lang="en-US"/>
          </a:p>
        </p:txBody>
      </p:sp>
      <p:sp>
        <p:nvSpPr>
          <p:cNvPr id="4" name="Footer Placeholder 3"/>
          <p:cNvSpPr>
            <a:spLocks noGrp="1"/>
          </p:cNvSpPr>
          <p:nvPr>
            <p:ph type="ftr" sz="quarter" idx="11"/>
          </p:nvPr>
        </p:nvSpPr>
        <p:spPr>
          <a:xfrm>
            <a:off x="6860856" y="6400800"/>
            <a:ext cx="1325880" cy="457200"/>
          </a:xfrm>
        </p:spPr>
        <p:txBody>
          <a:bodyPr/>
          <a:lstStyle/>
          <a:p>
            <a:endParaRPr lang="en-US"/>
          </a:p>
        </p:txBody>
      </p:sp>
      <p:sp>
        <p:nvSpPr>
          <p:cNvPr id="5" name="Slide Number Placeholder 4"/>
          <p:cNvSpPr>
            <a:spLocks noGrp="1"/>
          </p:cNvSpPr>
          <p:nvPr>
            <p:ph type="sldNum" sz="quarter" idx="12"/>
          </p:nvPr>
        </p:nvSpPr>
        <p:spPr>
          <a:xfrm>
            <a:off x="4202811" y="6492240"/>
            <a:ext cx="762000" cy="365760"/>
          </a:xfrm>
        </p:spPr>
        <p:txBody>
          <a:bodyPr/>
          <a:lstStyle/>
          <a:p>
            <a:fld id="{97F51BB2-9908-4378-8DFD-92361B313414}" type="slidenum">
              <a:rPr lang="en-US" smtClean="0"/>
              <a:pPr/>
              <a:t>‹#›</a:t>
            </a:fld>
            <a:endParaRPr lang="en-US" dirty="0"/>
          </a:p>
        </p:txBody>
      </p:sp>
      <p:sp>
        <p:nvSpPr>
          <p:cNvPr id="6" name="Title 1"/>
          <p:cNvSpPr txBox="1">
            <a:spLocks/>
          </p:cNvSpPr>
          <p:nvPr userDrawn="1"/>
        </p:nvSpPr>
        <p:spPr>
          <a:xfrm>
            <a:off x="361950" y="19051"/>
            <a:ext cx="8229600" cy="647700"/>
          </a:xfrm>
          <a:prstGeom prst="rect">
            <a:avLst/>
          </a:prstGeom>
        </p:spPr>
        <p:txBody>
          <a:bodyPr vert="horz" lIns="91435" tIns="45718" rIns="91435" bIns="45718" anchor="ctr">
            <a:normAutofit lnSpcReduction="10000"/>
          </a:bodyPr>
          <a:lstStyle/>
          <a:p>
            <a:pPr marL="0" marR="0" lvl="0" indent="0" algn="l" defTabSz="914353"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a:ln>
                  <a:noFill/>
                </a:ln>
                <a:solidFill>
                  <a:schemeClr val="bg1"/>
                </a:solidFill>
                <a:effectLst/>
                <a:uLnTx/>
                <a:uFillTx/>
                <a:latin typeface="+mj-lt"/>
                <a:ea typeface="+mj-ea"/>
                <a:cs typeface="+mj-cs"/>
              </a:rPr>
              <a:t>Click to edit Master title style</a:t>
            </a:r>
          </a:p>
        </p:txBody>
      </p:sp>
    </p:spTree>
    <p:extLst>
      <p:ext uri="{BB962C8B-B14F-4D97-AF65-F5344CB8AC3E}">
        <p14:creationId xmlns:p14="http://schemas.microsoft.com/office/powerpoint/2010/main" val="13139399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3CFBE2-6A74-496A-A960-7AB8CFB51765}" type="datetimeFigureOut">
              <a:rPr lang="en-US" smtClean="0"/>
              <a:pPr/>
              <a:t>12/5/2017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02811" y="6492240"/>
            <a:ext cx="762000" cy="365760"/>
          </a:xfrm>
        </p:spPr>
        <p:txBody>
          <a:bodyPr/>
          <a:lstStyle/>
          <a:p>
            <a:fld id="{97F51BB2-9908-4378-8DFD-92361B313414}" type="slidenum">
              <a:rPr lang="en-US" smtClean="0"/>
              <a:pPr/>
              <a:t>‹#›</a:t>
            </a:fld>
            <a:endParaRPr lang="en-US"/>
          </a:p>
        </p:txBody>
      </p:sp>
      <p:sp>
        <p:nvSpPr>
          <p:cNvPr id="5" name="Title 1"/>
          <p:cNvSpPr txBox="1">
            <a:spLocks/>
          </p:cNvSpPr>
          <p:nvPr userDrawn="1"/>
        </p:nvSpPr>
        <p:spPr>
          <a:xfrm>
            <a:off x="361950" y="19051"/>
            <a:ext cx="8229600" cy="647700"/>
          </a:xfrm>
          <a:prstGeom prst="rect">
            <a:avLst/>
          </a:prstGeom>
        </p:spPr>
        <p:txBody>
          <a:bodyPr vert="horz" lIns="91435" tIns="45718" rIns="91435" bIns="45718" anchor="ctr">
            <a:normAutofit lnSpcReduction="10000"/>
          </a:bodyPr>
          <a:lstStyle/>
          <a:p>
            <a:pPr marL="0" marR="0" lvl="0" indent="0" algn="l" defTabSz="914353"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a:ln>
                  <a:noFill/>
                </a:ln>
                <a:solidFill>
                  <a:schemeClr val="bg1"/>
                </a:solidFill>
                <a:effectLst/>
                <a:uLnTx/>
                <a:uFillTx/>
                <a:latin typeface="+mj-lt"/>
                <a:ea typeface="+mj-ea"/>
                <a:cs typeface="+mj-cs"/>
              </a:rPr>
              <a:t>Click to edit Master title style</a:t>
            </a:r>
          </a:p>
        </p:txBody>
      </p:sp>
    </p:spTree>
    <p:extLst>
      <p:ext uri="{BB962C8B-B14F-4D97-AF65-F5344CB8AC3E}">
        <p14:creationId xmlns:p14="http://schemas.microsoft.com/office/powerpoint/2010/main" val="40569550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B3CFBE2-6A74-496A-A960-7AB8CFB51765}" type="datetimeFigureOut">
              <a:rPr lang="en-US" smtClean="0"/>
              <a:pPr/>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F51BB2-9908-4378-8DFD-92361B313414}" type="slidenum">
              <a:rPr lang="en-US" smtClean="0"/>
              <a:pPr/>
              <a:t>‹#›</a:t>
            </a:fld>
            <a:endParaRPr lang="en-US"/>
          </a:p>
        </p:txBody>
      </p:sp>
      <p:sp>
        <p:nvSpPr>
          <p:cNvPr id="8" name="Title 1"/>
          <p:cNvSpPr txBox="1">
            <a:spLocks/>
          </p:cNvSpPr>
          <p:nvPr userDrawn="1"/>
        </p:nvSpPr>
        <p:spPr>
          <a:xfrm>
            <a:off x="361950" y="19051"/>
            <a:ext cx="8229600" cy="647700"/>
          </a:xfrm>
          <a:prstGeom prst="rect">
            <a:avLst/>
          </a:prstGeom>
        </p:spPr>
        <p:txBody>
          <a:bodyPr vert="horz" lIns="91435" tIns="45718" rIns="91435" bIns="45718" anchor="ctr">
            <a:normAutofit lnSpcReduction="10000"/>
          </a:bodyPr>
          <a:lstStyle/>
          <a:p>
            <a:pPr marL="0" marR="0" lvl="0" indent="0" algn="l" defTabSz="914353"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a:ln>
                  <a:noFill/>
                </a:ln>
                <a:solidFill>
                  <a:schemeClr val="bg1"/>
                </a:solidFill>
                <a:effectLst/>
                <a:uLnTx/>
                <a:uFillTx/>
                <a:latin typeface="+mj-lt"/>
                <a:ea typeface="+mj-ea"/>
                <a:cs typeface="+mj-cs"/>
              </a:rPr>
              <a:t>Click to edit Master title style</a:t>
            </a:r>
          </a:p>
        </p:txBody>
      </p:sp>
    </p:spTree>
    <p:extLst>
      <p:ext uri="{BB962C8B-B14F-4D97-AF65-F5344CB8AC3E}">
        <p14:creationId xmlns:p14="http://schemas.microsoft.com/office/powerpoint/2010/main" val="7564827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24035C-166E-44FF-9824-876B7675DEBD}" type="datetime1">
              <a:rPr lang="en-US" smtClean="0"/>
              <a:pPr/>
              <a:t>12/5/2017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845601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8370" name="Rectangle 2"/>
          <p:cNvSpPr>
            <a:spLocks noGrp="1" noChangeArrowheads="1"/>
          </p:cNvSpPr>
          <p:nvPr>
            <p:ph type="subTitle" sz="quarter" idx="1"/>
          </p:nvPr>
        </p:nvSpPr>
        <p:spPr>
          <a:xfrm>
            <a:off x="1371919" y="4650514"/>
            <a:ext cx="6400164" cy="1752671"/>
          </a:xfrm>
        </p:spPr>
        <p:txBody>
          <a:bodyPr/>
          <a:lstStyle>
            <a:lvl1pPr marL="0" indent="0" algn="ctr">
              <a:defRPr/>
            </a:lvl1pPr>
          </a:lstStyle>
          <a:p>
            <a:r>
              <a:rPr lang="en-US"/>
              <a:t>Click to edit Master subtitle style</a:t>
            </a:r>
          </a:p>
        </p:txBody>
      </p:sp>
      <p:sp>
        <p:nvSpPr>
          <p:cNvPr id="58371" name="Rectangle 3"/>
          <p:cNvSpPr>
            <a:spLocks noGrp="1" noChangeArrowheads="1"/>
          </p:cNvSpPr>
          <p:nvPr>
            <p:ph type="ctrTitle" sz="quarter"/>
          </p:nvPr>
        </p:nvSpPr>
        <p:spPr>
          <a:xfrm>
            <a:off x="685165" y="1342388"/>
            <a:ext cx="7773672" cy="2668767"/>
          </a:xfrm>
          <a:effectLst>
            <a:outerShdw dist="71842" dir="2700000" algn="ctr" rotWithShape="0">
              <a:schemeClr val="bg2"/>
            </a:outerShdw>
          </a:effectLst>
        </p:spPr>
        <p:txBody>
          <a:bodyPr lIns="91575" tIns="45805" rIns="91575" bIns="45805"/>
          <a:lstStyle>
            <a:lvl1pPr algn="ctr">
              <a:defRPr sz="4800"/>
            </a:lvl1pPr>
          </a:lstStyle>
          <a:p>
            <a:r>
              <a:rPr lang="en-US"/>
              <a:t>Click to edit Master title style</a:t>
            </a:r>
          </a:p>
        </p:txBody>
      </p:sp>
    </p:spTree>
    <p:extLst>
      <p:ext uri="{BB962C8B-B14F-4D97-AF65-F5344CB8AC3E}">
        <p14:creationId xmlns:p14="http://schemas.microsoft.com/office/powerpoint/2010/main" val="618531627"/>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5596819"/>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1780" y="4407124"/>
            <a:ext cx="7773672" cy="1361421"/>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1780" y="2907387"/>
            <a:ext cx="7773672" cy="1499790"/>
          </a:xfrm>
        </p:spPr>
        <p:txBody>
          <a:bodyPr anchor="b"/>
          <a:lstStyle>
            <a:lvl1pPr marL="0" indent="0">
              <a:buNone/>
              <a:defRPr sz="2000"/>
            </a:lvl1pPr>
            <a:lvl2pPr marL="455455" indent="0">
              <a:buNone/>
              <a:defRPr sz="1800"/>
            </a:lvl2pPr>
            <a:lvl3pPr marL="910908" indent="0">
              <a:buNone/>
              <a:defRPr sz="1600"/>
            </a:lvl3pPr>
            <a:lvl4pPr marL="1366362" indent="0">
              <a:buNone/>
              <a:defRPr sz="1400"/>
            </a:lvl4pPr>
            <a:lvl5pPr marL="1821818" indent="0">
              <a:buNone/>
              <a:defRPr sz="1400"/>
            </a:lvl5pPr>
            <a:lvl6pPr marL="2277271" indent="0">
              <a:buNone/>
              <a:defRPr sz="1400"/>
            </a:lvl6pPr>
            <a:lvl7pPr marL="2732723" indent="0">
              <a:buNone/>
              <a:defRPr sz="1400"/>
            </a:lvl7pPr>
            <a:lvl8pPr marL="3188179" indent="0">
              <a:buNone/>
              <a:defRPr sz="1400"/>
            </a:lvl8pPr>
            <a:lvl9pPr marL="3643629" indent="0">
              <a:buNone/>
              <a:defRPr sz="1400"/>
            </a:lvl9pPr>
          </a:lstStyle>
          <a:p>
            <a:pPr lvl="0"/>
            <a:r>
              <a:rPr lang="en-US"/>
              <a:t>Click to edit Master text styles</a:t>
            </a:r>
          </a:p>
        </p:txBody>
      </p:sp>
    </p:spTree>
    <p:extLst>
      <p:ext uri="{BB962C8B-B14F-4D97-AF65-F5344CB8AC3E}">
        <p14:creationId xmlns:p14="http://schemas.microsoft.com/office/powerpoint/2010/main" val="2436188936"/>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90917" y="1371017"/>
            <a:ext cx="4076011" cy="5073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19593" y="1371017"/>
            <a:ext cx="4077600" cy="5073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3020520"/>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836" y="275200"/>
            <a:ext cx="8228328" cy="114194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836" y="1534833"/>
            <a:ext cx="4039448" cy="639359"/>
          </a:xfrm>
        </p:spPr>
        <p:txBody>
          <a:bodyPr anchor="b"/>
          <a:lstStyle>
            <a:lvl1pPr marL="0" indent="0">
              <a:buNone/>
              <a:defRPr sz="2400" b="1"/>
            </a:lvl1pPr>
            <a:lvl2pPr marL="455455" indent="0">
              <a:buNone/>
              <a:defRPr sz="2000" b="1"/>
            </a:lvl2pPr>
            <a:lvl3pPr marL="910908" indent="0">
              <a:buNone/>
              <a:defRPr sz="1800" b="1"/>
            </a:lvl3pPr>
            <a:lvl4pPr marL="1366362" indent="0">
              <a:buNone/>
              <a:defRPr sz="1600" b="1"/>
            </a:lvl4pPr>
            <a:lvl5pPr marL="1821818" indent="0">
              <a:buNone/>
              <a:defRPr sz="1600" b="1"/>
            </a:lvl5pPr>
            <a:lvl6pPr marL="2277271" indent="0">
              <a:buNone/>
              <a:defRPr sz="1600" b="1"/>
            </a:lvl6pPr>
            <a:lvl7pPr marL="2732723" indent="0">
              <a:buNone/>
              <a:defRPr sz="1600" b="1"/>
            </a:lvl7pPr>
            <a:lvl8pPr marL="3188179" indent="0">
              <a:buNone/>
              <a:defRPr sz="1600" b="1"/>
            </a:lvl8pPr>
            <a:lvl9pPr marL="364362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836" y="2174192"/>
            <a:ext cx="4039448" cy="395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179" y="1534833"/>
            <a:ext cx="4041038" cy="639359"/>
          </a:xfrm>
        </p:spPr>
        <p:txBody>
          <a:bodyPr anchor="b"/>
          <a:lstStyle>
            <a:lvl1pPr marL="0" indent="0">
              <a:buNone/>
              <a:defRPr sz="2400" b="1"/>
            </a:lvl1pPr>
            <a:lvl2pPr marL="455455" indent="0">
              <a:buNone/>
              <a:defRPr sz="2000" b="1"/>
            </a:lvl2pPr>
            <a:lvl3pPr marL="910908" indent="0">
              <a:buNone/>
              <a:defRPr sz="1800" b="1"/>
            </a:lvl3pPr>
            <a:lvl4pPr marL="1366362" indent="0">
              <a:buNone/>
              <a:defRPr sz="1600" b="1"/>
            </a:lvl4pPr>
            <a:lvl5pPr marL="1821818" indent="0">
              <a:buNone/>
              <a:defRPr sz="1600" b="1"/>
            </a:lvl5pPr>
            <a:lvl6pPr marL="2277271" indent="0">
              <a:buNone/>
              <a:defRPr sz="1600" b="1"/>
            </a:lvl6pPr>
            <a:lvl7pPr marL="2732723" indent="0">
              <a:buNone/>
              <a:defRPr sz="1600" b="1"/>
            </a:lvl7pPr>
            <a:lvl8pPr marL="3188179" indent="0">
              <a:buNone/>
              <a:defRPr sz="1600" b="1"/>
            </a:lvl8pPr>
            <a:lvl9pPr marL="364362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79" y="2174192"/>
            <a:ext cx="4041038" cy="395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0344978"/>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0107202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8646720"/>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836" y="273609"/>
            <a:ext cx="3007727" cy="11610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254" y="273556"/>
            <a:ext cx="5110910" cy="58528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836" y="1434634"/>
            <a:ext cx="3007727" cy="4691814"/>
          </a:xfrm>
        </p:spPr>
        <p:txBody>
          <a:bodyPr/>
          <a:lstStyle>
            <a:lvl1pPr marL="0" indent="0">
              <a:buNone/>
              <a:defRPr sz="1400"/>
            </a:lvl1pPr>
            <a:lvl2pPr marL="455455" indent="0">
              <a:buNone/>
              <a:defRPr sz="1200"/>
            </a:lvl2pPr>
            <a:lvl3pPr marL="910908" indent="0">
              <a:buNone/>
              <a:defRPr sz="1000"/>
            </a:lvl3pPr>
            <a:lvl4pPr marL="1366362" indent="0">
              <a:buNone/>
              <a:defRPr sz="900"/>
            </a:lvl4pPr>
            <a:lvl5pPr marL="1821818" indent="0">
              <a:buNone/>
              <a:defRPr sz="900"/>
            </a:lvl5pPr>
            <a:lvl6pPr marL="2277271" indent="0">
              <a:buNone/>
              <a:defRPr sz="900"/>
            </a:lvl6pPr>
            <a:lvl7pPr marL="2732723" indent="0">
              <a:buNone/>
              <a:defRPr sz="900"/>
            </a:lvl7pPr>
            <a:lvl8pPr marL="3188179" indent="0">
              <a:buNone/>
              <a:defRPr sz="900"/>
            </a:lvl8pPr>
            <a:lvl9pPr marL="3643629" indent="0">
              <a:buNone/>
              <a:defRPr sz="900"/>
            </a:lvl9pPr>
          </a:lstStyle>
          <a:p>
            <a:pPr lvl="0"/>
            <a:r>
              <a:rPr lang="en-US"/>
              <a:t>Click to edit Master text styles</a:t>
            </a:r>
          </a:p>
        </p:txBody>
      </p:sp>
    </p:spTree>
    <p:extLst>
      <p:ext uri="{BB962C8B-B14F-4D97-AF65-F5344CB8AC3E}">
        <p14:creationId xmlns:p14="http://schemas.microsoft.com/office/powerpoint/2010/main" val="950229825"/>
      </p:ext>
    </p:extLst>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601" y="4799964"/>
            <a:ext cx="5487672" cy="56778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1601" y="612322"/>
            <a:ext cx="5487672" cy="4114481"/>
          </a:xfrm>
        </p:spPr>
        <p:txBody>
          <a:bodyPr/>
          <a:lstStyle>
            <a:lvl1pPr marL="0" indent="0">
              <a:buNone/>
              <a:defRPr sz="3200"/>
            </a:lvl1pPr>
            <a:lvl2pPr marL="455455" indent="0">
              <a:buNone/>
              <a:defRPr sz="2800"/>
            </a:lvl2pPr>
            <a:lvl3pPr marL="910908" indent="0">
              <a:buNone/>
              <a:defRPr sz="2400"/>
            </a:lvl3pPr>
            <a:lvl4pPr marL="1366362" indent="0">
              <a:buNone/>
              <a:defRPr sz="2000"/>
            </a:lvl4pPr>
            <a:lvl5pPr marL="1821818" indent="0">
              <a:buNone/>
              <a:defRPr sz="2000"/>
            </a:lvl5pPr>
            <a:lvl6pPr marL="2277271" indent="0">
              <a:buNone/>
              <a:defRPr sz="2000"/>
            </a:lvl6pPr>
            <a:lvl7pPr marL="2732723" indent="0">
              <a:buNone/>
              <a:defRPr sz="2000"/>
            </a:lvl7pPr>
            <a:lvl8pPr marL="3188179" indent="0">
              <a:buNone/>
              <a:defRPr sz="2000"/>
            </a:lvl8pPr>
            <a:lvl9pPr marL="3643629" indent="0">
              <a:buNone/>
              <a:defRPr sz="2000"/>
            </a:lvl9pPr>
          </a:lstStyle>
          <a:p>
            <a:pPr lvl="0"/>
            <a:endParaRPr lang="en-US" noProof="0"/>
          </a:p>
        </p:txBody>
      </p:sp>
      <p:sp>
        <p:nvSpPr>
          <p:cNvPr id="4" name="Text Placeholder 3"/>
          <p:cNvSpPr>
            <a:spLocks noGrp="1"/>
          </p:cNvSpPr>
          <p:nvPr>
            <p:ph type="body" sz="half" idx="2"/>
          </p:nvPr>
        </p:nvSpPr>
        <p:spPr>
          <a:xfrm>
            <a:off x="1791601" y="5367806"/>
            <a:ext cx="5487672" cy="804765"/>
          </a:xfrm>
        </p:spPr>
        <p:txBody>
          <a:bodyPr/>
          <a:lstStyle>
            <a:lvl1pPr marL="0" indent="0">
              <a:buNone/>
              <a:defRPr sz="1400"/>
            </a:lvl1pPr>
            <a:lvl2pPr marL="455455" indent="0">
              <a:buNone/>
              <a:defRPr sz="1200"/>
            </a:lvl2pPr>
            <a:lvl3pPr marL="910908" indent="0">
              <a:buNone/>
              <a:defRPr sz="1000"/>
            </a:lvl3pPr>
            <a:lvl4pPr marL="1366362" indent="0">
              <a:buNone/>
              <a:defRPr sz="900"/>
            </a:lvl4pPr>
            <a:lvl5pPr marL="1821818" indent="0">
              <a:buNone/>
              <a:defRPr sz="900"/>
            </a:lvl5pPr>
            <a:lvl6pPr marL="2277271" indent="0">
              <a:buNone/>
              <a:defRPr sz="900"/>
            </a:lvl6pPr>
            <a:lvl7pPr marL="2732723" indent="0">
              <a:buNone/>
              <a:defRPr sz="900"/>
            </a:lvl7pPr>
            <a:lvl8pPr marL="3188179" indent="0">
              <a:buNone/>
              <a:defRPr sz="900"/>
            </a:lvl8pPr>
            <a:lvl9pPr marL="3643629" indent="0">
              <a:buNone/>
              <a:defRPr sz="900"/>
            </a:lvl9pPr>
          </a:lstStyle>
          <a:p>
            <a:pPr lvl="0"/>
            <a:r>
              <a:rPr lang="en-US"/>
              <a:t>Click to edit Master text styles</a:t>
            </a:r>
          </a:p>
        </p:txBody>
      </p:sp>
    </p:spTree>
    <p:extLst>
      <p:ext uri="{BB962C8B-B14F-4D97-AF65-F5344CB8AC3E}">
        <p14:creationId xmlns:p14="http://schemas.microsoft.com/office/powerpoint/2010/main" val="592555873"/>
      </p:ext>
    </p:extLst>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8206555"/>
      </p:ext>
    </p:extLst>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229" y="248109"/>
            <a:ext cx="2206515" cy="61963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0917" y="248109"/>
            <a:ext cx="6471700" cy="6196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6448002"/>
      </p:ext>
    </p:extLst>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8370" name="Rectangle 2"/>
          <p:cNvSpPr>
            <a:spLocks noGrp="1" noChangeArrowheads="1"/>
          </p:cNvSpPr>
          <p:nvPr>
            <p:ph type="subTitle" sz="quarter" idx="1"/>
          </p:nvPr>
        </p:nvSpPr>
        <p:spPr>
          <a:xfrm>
            <a:off x="1371919" y="4650509"/>
            <a:ext cx="6400164" cy="1752671"/>
          </a:xfrm>
        </p:spPr>
        <p:txBody>
          <a:bodyPr/>
          <a:lstStyle>
            <a:lvl1pPr marL="0" indent="0" algn="ctr">
              <a:defRPr/>
            </a:lvl1pPr>
          </a:lstStyle>
          <a:p>
            <a:r>
              <a:rPr lang="en-US"/>
              <a:t>Click to edit Master subtitle style</a:t>
            </a:r>
          </a:p>
        </p:txBody>
      </p:sp>
      <p:sp>
        <p:nvSpPr>
          <p:cNvPr id="58371" name="Rectangle 3"/>
          <p:cNvSpPr>
            <a:spLocks noGrp="1" noChangeArrowheads="1"/>
          </p:cNvSpPr>
          <p:nvPr>
            <p:ph type="ctrTitle" sz="quarter"/>
          </p:nvPr>
        </p:nvSpPr>
        <p:spPr>
          <a:xfrm>
            <a:off x="685165" y="1342383"/>
            <a:ext cx="7773672" cy="2668767"/>
          </a:xfrm>
          <a:effectLst>
            <a:outerShdw dist="71842" dir="2700000" algn="ctr" rotWithShape="0">
              <a:schemeClr val="bg2"/>
            </a:outerShdw>
          </a:effectLst>
        </p:spPr>
        <p:txBody>
          <a:bodyPr lIns="91625" tIns="45825" rIns="91625" bIns="45825"/>
          <a:lstStyle>
            <a:lvl1pPr algn="ctr">
              <a:defRPr sz="4800"/>
            </a:lvl1pPr>
          </a:lstStyle>
          <a:p>
            <a:r>
              <a:rPr lang="en-US"/>
              <a:t>Click to edit Master title style</a:t>
            </a:r>
          </a:p>
        </p:txBody>
      </p:sp>
    </p:spTree>
    <p:extLst>
      <p:ext uri="{BB962C8B-B14F-4D97-AF65-F5344CB8AC3E}">
        <p14:creationId xmlns:p14="http://schemas.microsoft.com/office/powerpoint/2010/main" val="1357769373"/>
      </p:ext>
    </p:extLst>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974985"/>
      </p:ext>
    </p:extLst>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1775" y="4407124"/>
            <a:ext cx="7773672" cy="1361421"/>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1775" y="2907382"/>
            <a:ext cx="7773672" cy="1499790"/>
          </a:xfrm>
        </p:spPr>
        <p:txBody>
          <a:bodyPr anchor="b"/>
          <a:lstStyle>
            <a:lvl1pPr marL="0" indent="0">
              <a:buNone/>
              <a:defRPr sz="2000"/>
            </a:lvl1pPr>
            <a:lvl2pPr marL="455690" indent="0">
              <a:buNone/>
              <a:defRPr sz="1800"/>
            </a:lvl2pPr>
            <a:lvl3pPr marL="911375" indent="0">
              <a:buNone/>
              <a:defRPr sz="1600"/>
            </a:lvl3pPr>
            <a:lvl4pPr marL="1367062" indent="0">
              <a:buNone/>
              <a:defRPr sz="1400"/>
            </a:lvl4pPr>
            <a:lvl5pPr marL="1822751" indent="0">
              <a:buNone/>
              <a:defRPr sz="1400"/>
            </a:lvl5pPr>
            <a:lvl6pPr marL="2278438" indent="0">
              <a:buNone/>
              <a:defRPr sz="1400"/>
            </a:lvl6pPr>
            <a:lvl7pPr marL="2734123" indent="0">
              <a:buNone/>
              <a:defRPr sz="1400"/>
            </a:lvl7pPr>
            <a:lvl8pPr marL="3189812" indent="0">
              <a:buNone/>
              <a:defRPr sz="1400"/>
            </a:lvl8pPr>
            <a:lvl9pPr marL="3645496" indent="0">
              <a:buNone/>
              <a:defRPr sz="1400"/>
            </a:lvl9pPr>
          </a:lstStyle>
          <a:p>
            <a:pPr lvl="0"/>
            <a:r>
              <a:rPr lang="en-US"/>
              <a:t>Click to edit Master text styles</a:t>
            </a:r>
          </a:p>
        </p:txBody>
      </p:sp>
    </p:spTree>
    <p:extLst>
      <p:ext uri="{BB962C8B-B14F-4D97-AF65-F5344CB8AC3E}">
        <p14:creationId xmlns:p14="http://schemas.microsoft.com/office/powerpoint/2010/main" val="1742265979"/>
      </p:ext>
    </p:extLst>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90917" y="1371012"/>
            <a:ext cx="4076011" cy="5073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19588" y="1371012"/>
            <a:ext cx="4077600" cy="5073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541961"/>
      </p:ext>
    </p:extLst>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836" y="275195"/>
            <a:ext cx="8228328" cy="114194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836" y="1534828"/>
            <a:ext cx="4039448" cy="639359"/>
          </a:xfrm>
        </p:spPr>
        <p:txBody>
          <a:bodyPr anchor="b"/>
          <a:lstStyle>
            <a:lvl1pPr marL="0" indent="0">
              <a:buNone/>
              <a:defRPr sz="2400" b="1"/>
            </a:lvl1pPr>
            <a:lvl2pPr marL="455690" indent="0">
              <a:buNone/>
              <a:defRPr sz="2000" b="1"/>
            </a:lvl2pPr>
            <a:lvl3pPr marL="911375" indent="0">
              <a:buNone/>
              <a:defRPr sz="1800" b="1"/>
            </a:lvl3pPr>
            <a:lvl4pPr marL="1367062" indent="0">
              <a:buNone/>
              <a:defRPr sz="1600" b="1"/>
            </a:lvl4pPr>
            <a:lvl5pPr marL="1822751" indent="0">
              <a:buNone/>
              <a:defRPr sz="1600" b="1"/>
            </a:lvl5pPr>
            <a:lvl6pPr marL="2278438" indent="0">
              <a:buNone/>
              <a:defRPr sz="1600" b="1"/>
            </a:lvl6pPr>
            <a:lvl7pPr marL="2734123" indent="0">
              <a:buNone/>
              <a:defRPr sz="1600" b="1"/>
            </a:lvl7pPr>
            <a:lvl8pPr marL="3189812" indent="0">
              <a:buNone/>
              <a:defRPr sz="1600" b="1"/>
            </a:lvl8pPr>
            <a:lvl9pPr marL="3645496" indent="0">
              <a:buNone/>
              <a:defRPr sz="1600" b="1"/>
            </a:lvl9pPr>
          </a:lstStyle>
          <a:p>
            <a:pPr lvl="0"/>
            <a:r>
              <a:rPr lang="en-US"/>
              <a:t>Click to edit Master text styles</a:t>
            </a:r>
          </a:p>
        </p:txBody>
      </p:sp>
      <p:sp>
        <p:nvSpPr>
          <p:cNvPr id="4" name="Content Placeholder 3"/>
          <p:cNvSpPr>
            <a:spLocks noGrp="1"/>
          </p:cNvSpPr>
          <p:nvPr>
            <p:ph sz="half" idx="2"/>
          </p:nvPr>
        </p:nvSpPr>
        <p:spPr>
          <a:xfrm>
            <a:off x="457836" y="2174187"/>
            <a:ext cx="4039448" cy="395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174" y="1534828"/>
            <a:ext cx="4041038" cy="639359"/>
          </a:xfrm>
        </p:spPr>
        <p:txBody>
          <a:bodyPr anchor="b"/>
          <a:lstStyle>
            <a:lvl1pPr marL="0" indent="0">
              <a:buNone/>
              <a:defRPr sz="2400" b="1"/>
            </a:lvl1pPr>
            <a:lvl2pPr marL="455690" indent="0">
              <a:buNone/>
              <a:defRPr sz="2000" b="1"/>
            </a:lvl2pPr>
            <a:lvl3pPr marL="911375" indent="0">
              <a:buNone/>
              <a:defRPr sz="1800" b="1"/>
            </a:lvl3pPr>
            <a:lvl4pPr marL="1367062" indent="0">
              <a:buNone/>
              <a:defRPr sz="1600" b="1"/>
            </a:lvl4pPr>
            <a:lvl5pPr marL="1822751" indent="0">
              <a:buNone/>
              <a:defRPr sz="1600" b="1"/>
            </a:lvl5pPr>
            <a:lvl6pPr marL="2278438" indent="0">
              <a:buNone/>
              <a:defRPr sz="1600" b="1"/>
            </a:lvl6pPr>
            <a:lvl7pPr marL="2734123" indent="0">
              <a:buNone/>
              <a:defRPr sz="1600" b="1"/>
            </a:lvl7pPr>
            <a:lvl8pPr marL="3189812" indent="0">
              <a:buNone/>
              <a:defRPr sz="1600" b="1"/>
            </a:lvl8pPr>
            <a:lvl9pPr marL="364549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74" y="2174187"/>
            <a:ext cx="4041038" cy="395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3382871"/>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50333869"/>
      </p:ext>
    </p:extLst>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222684"/>
      </p:ext>
    </p:extLst>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836" y="273604"/>
            <a:ext cx="3007727" cy="11610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254" y="273556"/>
            <a:ext cx="5110910" cy="58528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836" y="1434629"/>
            <a:ext cx="3007727" cy="4691814"/>
          </a:xfrm>
        </p:spPr>
        <p:txBody>
          <a:bodyPr/>
          <a:lstStyle>
            <a:lvl1pPr marL="0" indent="0">
              <a:buNone/>
              <a:defRPr sz="1400"/>
            </a:lvl1pPr>
            <a:lvl2pPr marL="455690" indent="0">
              <a:buNone/>
              <a:defRPr sz="1200"/>
            </a:lvl2pPr>
            <a:lvl3pPr marL="911375" indent="0">
              <a:buNone/>
              <a:defRPr sz="1000"/>
            </a:lvl3pPr>
            <a:lvl4pPr marL="1367062" indent="0">
              <a:buNone/>
              <a:defRPr sz="900"/>
            </a:lvl4pPr>
            <a:lvl5pPr marL="1822751" indent="0">
              <a:buNone/>
              <a:defRPr sz="900"/>
            </a:lvl5pPr>
            <a:lvl6pPr marL="2278438" indent="0">
              <a:buNone/>
              <a:defRPr sz="900"/>
            </a:lvl6pPr>
            <a:lvl7pPr marL="2734123" indent="0">
              <a:buNone/>
              <a:defRPr sz="900"/>
            </a:lvl7pPr>
            <a:lvl8pPr marL="3189812" indent="0">
              <a:buNone/>
              <a:defRPr sz="900"/>
            </a:lvl8pPr>
            <a:lvl9pPr marL="3645496" indent="0">
              <a:buNone/>
              <a:defRPr sz="900"/>
            </a:lvl9pPr>
          </a:lstStyle>
          <a:p>
            <a:pPr lvl="0"/>
            <a:r>
              <a:rPr lang="en-US"/>
              <a:t>Click to edit Master text styles</a:t>
            </a:r>
          </a:p>
        </p:txBody>
      </p:sp>
    </p:spTree>
    <p:extLst>
      <p:ext uri="{BB962C8B-B14F-4D97-AF65-F5344CB8AC3E}">
        <p14:creationId xmlns:p14="http://schemas.microsoft.com/office/powerpoint/2010/main" val="3416278470"/>
      </p:ext>
    </p:extLst>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601" y="4799964"/>
            <a:ext cx="5487672" cy="56778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1601" y="612322"/>
            <a:ext cx="5487672" cy="4114481"/>
          </a:xfrm>
        </p:spPr>
        <p:txBody>
          <a:bodyPr/>
          <a:lstStyle>
            <a:lvl1pPr marL="0" indent="0">
              <a:buNone/>
              <a:defRPr sz="3200"/>
            </a:lvl1pPr>
            <a:lvl2pPr marL="455690" indent="0">
              <a:buNone/>
              <a:defRPr sz="2800"/>
            </a:lvl2pPr>
            <a:lvl3pPr marL="911375" indent="0">
              <a:buNone/>
              <a:defRPr sz="2400"/>
            </a:lvl3pPr>
            <a:lvl4pPr marL="1367062" indent="0">
              <a:buNone/>
              <a:defRPr sz="2000"/>
            </a:lvl4pPr>
            <a:lvl5pPr marL="1822751" indent="0">
              <a:buNone/>
              <a:defRPr sz="2000"/>
            </a:lvl5pPr>
            <a:lvl6pPr marL="2278438" indent="0">
              <a:buNone/>
              <a:defRPr sz="2000"/>
            </a:lvl6pPr>
            <a:lvl7pPr marL="2734123" indent="0">
              <a:buNone/>
              <a:defRPr sz="2000"/>
            </a:lvl7pPr>
            <a:lvl8pPr marL="3189812" indent="0">
              <a:buNone/>
              <a:defRPr sz="2000"/>
            </a:lvl8pPr>
            <a:lvl9pPr marL="3645496" indent="0">
              <a:buNone/>
              <a:defRPr sz="2000"/>
            </a:lvl9pPr>
          </a:lstStyle>
          <a:p>
            <a:pPr lvl="0"/>
            <a:endParaRPr lang="en-US" noProof="0"/>
          </a:p>
        </p:txBody>
      </p:sp>
      <p:sp>
        <p:nvSpPr>
          <p:cNvPr id="4" name="Text Placeholder 3"/>
          <p:cNvSpPr>
            <a:spLocks noGrp="1"/>
          </p:cNvSpPr>
          <p:nvPr>
            <p:ph type="body" sz="half" idx="2"/>
          </p:nvPr>
        </p:nvSpPr>
        <p:spPr>
          <a:xfrm>
            <a:off x="1791601" y="5367801"/>
            <a:ext cx="5487672" cy="804765"/>
          </a:xfrm>
        </p:spPr>
        <p:txBody>
          <a:bodyPr/>
          <a:lstStyle>
            <a:lvl1pPr marL="0" indent="0">
              <a:buNone/>
              <a:defRPr sz="1400"/>
            </a:lvl1pPr>
            <a:lvl2pPr marL="455690" indent="0">
              <a:buNone/>
              <a:defRPr sz="1200"/>
            </a:lvl2pPr>
            <a:lvl3pPr marL="911375" indent="0">
              <a:buNone/>
              <a:defRPr sz="1000"/>
            </a:lvl3pPr>
            <a:lvl4pPr marL="1367062" indent="0">
              <a:buNone/>
              <a:defRPr sz="900"/>
            </a:lvl4pPr>
            <a:lvl5pPr marL="1822751" indent="0">
              <a:buNone/>
              <a:defRPr sz="900"/>
            </a:lvl5pPr>
            <a:lvl6pPr marL="2278438" indent="0">
              <a:buNone/>
              <a:defRPr sz="900"/>
            </a:lvl6pPr>
            <a:lvl7pPr marL="2734123" indent="0">
              <a:buNone/>
              <a:defRPr sz="900"/>
            </a:lvl7pPr>
            <a:lvl8pPr marL="3189812" indent="0">
              <a:buNone/>
              <a:defRPr sz="900"/>
            </a:lvl8pPr>
            <a:lvl9pPr marL="3645496" indent="0">
              <a:buNone/>
              <a:defRPr sz="900"/>
            </a:lvl9pPr>
          </a:lstStyle>
          <a:p>
            <a:pPr lvl="0"/>
            <a:r>
              <a:rPr lang="en-US"/>
              <a:t>Click to edit Master text styles</a:t>
            </a:r>
          </a:p>
        </p:txBody>
      </p:sp>
    </p:spTree>
    <p:extLst>
      <p:ext uri="{BB962C8B-B14F-4D97-AF65-F5344CB8AC3E}">
        <p14:creationId xmlns:p14="http://schemas.microsoft.com/office/powerpoint/2010/main" val="1887068020"/>
      </p:ext>
    </p:extLst>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3907765"/>
      </p:ext>
    </p:extLst>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229" y="248109"/>
            <a:ext cx="2206515" cy="61963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0917" y="248109"/>
            <a:ext cx="6471700" cy="6196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0249005"/>
      </p:ext>
    </p:extLst>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1143000" y="3602037"/>
            <a:ext cx="6858000" cy="165576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9686678B-5A7A-4B90-B104-08D81DE501A8}" type="datetime1">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61933-5E43-49A2-AD73-7C7EDD79F2C4}" type="slidenum">
              <a:rPr lang="en-US" smtClean="0"/>
              <a:t>‹#›</a:t>
            </a:fld>
            <a:endParaRPr lang="en-US"/>
          </a:p>
        </p:txBody>
      </p:sp>
    </p:spTree>
    <p:extLst>
      <p:ext uri="{BB962C8B-B14F-4D97-AF65-F5344CB8AC3E}">
        <p14:creationId xmlns:p14="http://schemas.microsoft.com/office/powerpoint/2010/main" val="21121746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1"/>
            <a:ext cx="9144000" cy="120634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a:xfrm>
            <a:off x="628650" y="162044"/>
            <a:ext cx="7886700" cy="1044304"/>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628650" y="1547779"/>
            <a:ext cx="7886700" cy="46291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8C58419-6133-49E9-B2AC-5BC3AB74657C}" type="datetime1">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903999" y="6356351"/>
            <a:ext cx="2057400" cy="365125"/>
          </a:xfrm>
        </p:spPr>
        <p:txBody>
          <a:bodyPr/>
          <a:lstStyle>
            <a:lvl1pPr>
              <a:defRPr sz="1600">
                <a:solidFill>
                  <a:schemeClr val="tx1"/>
                </a:solidFill>
              </a:defRPr>
            </a:lvl1pPr>
          </a:lstStyle>
          <a:p>
            <a:fld id="{41761933-5E43-49A2-AD73-7C7EDD79F2C4}" type="slidenum">
              <a:rPr lang="en-US" smtClean="0"/>
              <a:pPr/>
              <a:t>‹#›</a:t>
            </a:fld>
            <a:endParaRPr lang="en-US"/>
          </a:p>
        </p:txBody>
      </p:sp>
    </p:spTree>
    <p:extLst>
      <p:ext uri="{BB962C8B-B14F-4D97-AF65-F5344CB8AC3E}">
        <p14:creationId xmlns:p14="http://schemas.microsoft.com/office/powerpoint/2010/main" val="34110791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45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0A1266-C3DB-42D6-86AE-14035E33A8BD}" type="datetime1">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61933-5E43-49A2-AD73-7C7EDD79F2C4}" type="slidenum">
              <a:rPr lang="en-US" smtClean="0"/>
              <a:t>‹#›</a:t>
            </a:fld>
            <a:endParaRPr lang="en-US"/>
          </a:p>
        </p:txBody>
      </p:sp>
    </p:spTree>
    <p:extLst>
      <p:ext uri="{BB962C8B-B14F-4D97-AF65-F5344CB8AC3E}">
        <p14:creationId xmlns:p14="http://schemas.microsoft.com/office/powerpoint/2010/main" val="33578331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00D769-23A8-4C3A-A7DA-3008081AC88D}" type="datetime1">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761933-5E43-49A2-AD73-7C7EDD79F2C4}" type="slidenum">
              <a:rPr lang="en-US" smtClean="0"/>
              <a:t>‹#›</a:t>
            </a:fld>
            <a:endParaRPr lang="en-US"/>
          </a:p>
        </p:txBody>
      </p:sp>
    </p:spTree>
    <p:extLst>
      <p:ext uri="{BB962C8B-B14F-4D97-AF65-F5344CB8AC3E}">
        <p14:creationId xmlns:p14="http://schemas.microsoft.com/office/powerpoint/2010/main" val="2767560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A3600-220B-4590-B408-BA8ECB6E25BB}" type="datetime1">
              <a:rPr lang="en-US" smtClean="0"/>
              <a:t>12/5/2017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761933-5E43-49A2-AD73-7C7EDD79F2C4}" type="slidenum">
              <a:rPr lang="en-US" smtClean="0"/>
              <a:t>‹#›</a:t>
            </a:fld>
            <a:endParaRPr lang="en-US"/>
          </a:p>
        </p:txBody>
      </p:sp>
    </p:spTree>
    <p:extLst>
      <p:ext uri="{BB962C8B-B14F-4D97-AF65-F5344CB8AC3E}">
        <p14:creationId xmlns:p14="http://schemas.microsoft.com/office/powerpoint/2010/main" val="308915015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CEDA88-5A0B-4296-ADE5-A67D092B0EAE}" type="datetime1">
              <a:rPr lang="en-US" smtClean="0"/>
              <a:t>12/5/2017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761933-5E43-49A2-AD73-7C7EDD79F2C4}" type="slidenum">
              <a:rPr lang="en-US" smtClean="0"/>
              <a:t>‹#›</a:t>
            </a:fld>
            <a:endParaRPr lang="en-US"/>
          </a:p>
        </p:txBody>
      </p:sp>
    </p:spTree>
    <p:extLst>
      <p:ext uri="{BB962C8B-B14F-4D97-AF65-F5344CB8AC3E}">
        <p14:creationId xmlns:p14="http://schemas.microsoft.com/office/powerpoint/2010/main" val="20413393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54AAEB-00FA-49C4-903C-825242744E6F}" type="datetime1">
              <a:rPr lang="en-US" smtClean="0"/>
              <a:t>12/5/2017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761933-5E43-49A2-AD73-7C7EDD79F2C4}" type="slidenum">
              <a:rPr lang="en-US" smtClean="0"/>
              <a:t>‹#›</a:t>
            </a:fld>
            <a:endParaRPr lang="en-US"/>
          </a:p>
        </p:txBody>
      </p:sp>
    </p:spTree>
    <p:extLst>
      <p:ext uri="{BB962C8B-B14F-4D97-AF65-F5344CB8AC3E}">
        <p14:creationId xmlns:p14="http://schemas.microsoft.com/office/powerpoint/2010/main" val="18279860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93D5CC0-D307-42C4-8DD8-A1304BC2F6A7}" type="datetime1">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761933-5E43-49A2-AD73-7C7EDD79F2C4}" type="slidenum">
              <a:rPr lang="en-US" smtClean="0"/>
              <a:t>‹#›</a:t>
            </a:fld>
            <a:endParaRPr lang="en-US"/>
          </a:p>
        </p:txBody>
      </p:sp>
    </p:spTree>
    <p:extLst>
      <p:ext uri="{BB962C8B-B14F-4D97-AF65-F5344CB8AC3E}">
        <p14:creationId xmlns:p14="http://schemas.microsoft.com/office/powerpoint/2010/main" val="400054551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E897031-1807-44C6-9E33-9D4219CB35E4}" type="datetime1">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761933-5E43-49A2-AD73-7C7EDD79F2C4}" type="slidenum">
              <a:rPr lang="en-US" smtClean="0"/>
              <a:t>‹#›</a:t>
            </a:fld>
            <a:endParaRPr lang="en-US"/>
          </a:p>
        </p:txBody>
      </p:sp>
    </p:spTree>
    <p:extLst>
      <p:ext uri="{BB962C8B-B14F-4D97-AF65-F5344CB8AC3E}">
        <p14:creationId xmlns:p14="http://schemas.microsoft.com/office/powerpoint/2010/main" val="24250965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070DDE-3A47-4319-8657-B02B4FE328D8}" type="datetime1">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61933-5E43-49A2-AD73-7C7EDD79F2C4}" type="slidenum">
              <a:rPr lang="en-US" smtClean="0"/>
              <a:t>‹#›</a:t>
            </a:fld>
            <a:endParaRPr lang="en-US"/>
          </a:p>
        </p:txBody>
      </p:sp>
    </p:spTree>
    <p:extLst>
      <p:ext uri="{BB962C8B-B14F-4D97-AF65-F5344CB8AC3E}">
        <p14:creationId xmlns:p14="http://schemas.microsoft.com/office/powerpoint/2010/main" val="19377795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6"/>
            <a:ext cx="1971675" cy="58118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6"/>
            <a:ext cx="5800725"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1CC4-A03E-4285-8700-BD0558A54FBC}" type="datetime1">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61933-5E43-49A2-AD73-7C7EDD79F2C4}" type="slidenum">
              <a:rPr lang="en-US" smtClean="0"/>
              <a:t>‹#›</a:t>
            </a:fld>
            <a:endParaRPr lang="en-US"/>
          </a:p>
        </p:txBody>
      </p:sp>
    </p:spTree>
    <p:extLst>
      <p:ext uri="{BB962C8B-B14F-4D97-AF65-F5344CB8AC3E}">
        <p14:creationId xmlns:p14="http://schemas.microsoft.com/office/powerpoint/2010/main" val="4464688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124577848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179512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28249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073494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534190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en-US"/>
              <a:t>Click to edit Master title style</a:t>
            </a:r>
          </a:p>
        </p:txBody>
      </p:sp>
    </p:spTree>
    <p:extLst>
      <p:ext uri="{BB962C8B-B14F-4D97-AF65-F5344CB8AC3E}">
        <p14:creationId xmlns:p14="http://schemas.microsoft.com/office/powerpoint/2010/main" val="339327445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142054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7825805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698166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1737213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581362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2488" y="1362075"/>
            <a:ext cx="3871912" cy="2409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2488" y="3924300"/>
            <a:ext cx="3871912" cy="2409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197098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Text Placeholder 2"/>
          <p:cNvSpPr>
            <a:spLocks noGrp="1"/>
          </p:cNvSpPr>
          <p:nvPr>
            <p:ph type="body" sz="half" idx="1"/>
          </p:nvPr>
        </p:nvSpPr>
        <p:spPr>
          <a:xfrm>
            <a:off x="638175" y="1362075"/>
            <a:ext cx="3871913"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8239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10" Type="http://schemas.openxmlformats.org/officeDocument/2006/relationships/image" Target="../media/image4.jpeg"/><Relationship Id="rId4" Type="http://schemas.openxmlformats.org/officeDocument/2006/relationships/slideLayout" Target="../slideLayouts/slideLayout39.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theme" Target="../theme/theme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theme" Target="../theme/theme6.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3.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theme" Target="../theme/theme7.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0" Type="http://schemas.openxmlformats.org/officeDocument/2006/relationships/slideLayout" Target="../slideLayouts/slideLayout86.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
          <p:cNvSpPr>
            <a:spLocks noChangeArrowheads="1"/>
          </p:cNvSpPr>
          <p:nvPr/>
        </p:nvSpPr>
        <p:spPr bwMode="white">
          <a:xfrm>
            <a:off x="3175" y="6503353"/>
            <a:ext cx="9140825" cy="369887"/>
          </a:xfrm>
          <a:prstGeom prst="rect">
            <a:avLst/>
          </a:prstGeom>
          <a:solidFill>
            <a:srgbClr val="0860A8"/>
          </a:solidFill>
          <a:ln w="9525">
            <a:noFill/>
            <a:miter lim="800000"/>
            <a:headEnd/>
            <a:tailEnd/>
          </a:ln>
          <a:effectLst/>
        </p:spPr>
        <p:txBody>
          <a:bodyPr wrap="none" anchor="ctr"/>
          <a:lstStyle/>
          <a:p>
            <a:pPr algn="r"/>
            <a:fld id="{F3D5CACF-0411-4E5C-B20A-1D96ABED938A}" type="slidenum">
              <a:rPr lang="en-US" sz="1200" b="0" smtClean="0">
                <a:solidFill>
                  <a:schemeClr val="bg1"/>
                </a:solidFill>
              </a:rPr>
              <a:pPr algn="r"/>
              <a:t>‹#›</a:t>
            </a:fld>
            <a:endParaRPr lang="en-US" sz="1200" b="0" dirty="0"/>
          </a:p>
        </p:txBody>
      </p:sp>
      <p:sp>
        <p:nvSpPr>
          <p:cNvPr id="1026" name="Rectangle 2"/>
          <p:cNvSpPr>
            <a:spLocks noGrp="1" noChangeArrowheads="1"/>
          </p:cNvSpPr>
          <p:nvPr>
            <p:ph type="title"/>
          </p:nvPr>
        </p:nvSpPr>
        <p:spPr bwMode="auto">
          <a:xfrm>
            <a:off x="0" y="187325"/>
            <a:ext cx="9144000" cy="889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55600" y="1071563"/>
            <a:ext cx="8788400" cy="53975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1"/>
            <a:r>
              <a:rPr lang="en-US" dirty="0"/>
              <a:t>First level</a:t>
            </a:r>
          </a:p>
          <a:p>
            <a:pPr lvl="2"/>
            <a:r>
              <a:rPr lang="en-US" dirty="0"/>
              <a:t>Second level</a:t>
            </a:r>
          </a:p>
          <a:p>
            <a:pPr lvl="3"/>
            <a:r>
              <a:rPr lang="en-US" dirty="0"/>
              <a:t>Third level</a:t>
            </a:r>
          </a:p>
        </p:txBody>
      </p:sp>
      <p:sp>
        <p:nvSpPr>
          <p:cNvPr id="1042" name="Text Box 18"/>
          <p:cNvSpPr txBox="1">
            <a:spLocks noChangeArrowheads="1"/>
          </p:cNvSpPr>
          <p:nvPr/>
        </p:nvSpPr>
        <p:spPr bwMode="auto">
          <a:xfrm>
            <a:off x="1727200" y="5761038"/>
            <a:ext cx="3908425" cy="92075"/>
          </a:xfrm>
          <a:prstGeom prst="rect">
            <a:avLst/>
          </a:prstGeom>
          <a:noFill/>
          <a:ln w="50800" algn="ctr">
            <a:noFill/>
            <a:miter lim="800000"/>
            <a:headEnd/>
            <a:tailEnd/>
          </a:ln>
          <a:effectLst/>
        </p:spPr>
        <p:txBody>
          <a:bodyPr lIns="0" tIns="0" rIns="0" bIns="0">
            <a:spAutoFit/>
          </a:bodyPr>
          <a:lstStyle/>
          <a:p>
            <a:pPr algn="l">
              <a:spcBef>
                <a:spcPct val="50000"/>
              </a:spcBef>
            </a:pPr>
            <a:endParaRPr lang="en-US" sz="600" b="0"/>
          </a:p>
        </p:txBody>
      </p:sp>
      <p:sp>
        <p:nvSpPr>
          <p:cNvPr id="1045" name="Rectangle 21"/>
          <p:cNvSpPr>
            <a:spLocks noChangeArrowheads="1"/>
          </p:cNvSpPr>
          <p:nvPr userDrawn="1"/>
        </p:nvSpPr>
        <p:spPr bwMode="auto">
          <a:xfrm>
            <a:off x="6287452" y="6559796"/>
            <a:ext cx="2847903" cy="252484"/>
          </a:xfrm>
          <a:prstGeom prst="rect">
            <a:avLst/>
          </a:prstGeom>
          <a:noFill/>
          <a:ln w="9525">
            <a:noFill/>
            <a:miter lim="800000"/>
            <a:headEnd/>
            <a:tailEnd/>
          </a:ln>
          <a:effectLst/>
        </p:spPr>
        <p:txBody>
          <a:bodyPr lIns="0" tIns="0" rIns="0" bIns="0" anchor="ctr" anchorCtr="1"/>
          <a:lstStyle/>
          <a:p>
            <a:pPr algn="l"/>
            <a:r>
              <a:rPr lang="en-US" sz="1200" b="0" dirty="0">
                <a:solidFill>
                  <a:schemeClr val="bg1"/>
                </a:solidFill>
              </a:rPr>
              <a:t>© Phillip B. Gibbons</a:t>
            </a:r>
            <a:endParaRPr lang="en-US" sz="900" dirty="0">
              <a:solidFill>
                <a:schemeClr val="bg1"/>
              </a:solidFill>
            </a:endParaRPr>
          </a:p>
        </p:txBody>
      </p:sp>
      <p:sp>
        <p:nvSpPr>
          <p:cNvPr id="7" name="Rectangle 21"/>
          <p:cNvSpPr>
            <a:spLocks noChangeArrowheads="1"/>
          </p:cNvSpPr>
          <p:nvPr userDrawn="1"/>
        </p:nvSpPr>
        <p:spPr bwMode="auto">
          <a:xfrm>
            <a:off x="-93941" y="6590539"/>
            <a:ext cx="6155746" cy="153977"/>
          </a:xfrm>
          <a:prstGeom prst="rect">
            <a:avLst/>
          </a:prstGeom>
          <a:noFill/>
          <a:ln w="9525">
            <a:noFill/>
            <a:miter lim="800000"/>
            <a:headEnd/>
            <a:tailEnd/>
          </a:ln>
          <a:effectLst/>
        </p:spPr>
        <p:txBody>
          <a:bodyPr lIns="0" tIns="0" rIns="0" bIns="0" anchor="ctr" anchorCtr="1"/>
          <a:lstStyle/>
          <a:p>
            <a:pPr algn="l"/>
            <a:r>
              <a:rPr lang="en-US" sz="1200" b="0" baseline="0" dirty="0">
                <a:solidFill>
                  <a:schemeClr val="bg1"/>
                </a:solidFill>
              </a:rPr>
              <a:t>What’s So Special about Big Learning…A Distributed Systems Perspective</a:t>
            </a:r>
            <a:endParaRPr lang="en-US" sz="9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200" b="1">
          <a:solidFill>
            <a:srgbClr val="000000"/>
          </a:solidFill>
          <a:latin typeface="+mj-lt"/>
          <a:ea typeface="+mj-ea"/>
          <a:cs typeface="+mj-cs"/>
        </a:defRPr>
      </a:lvl1pPr>
      <a:lvl2pPr algn="ctr" rtl="0" fontAlgn="base">
        <a:spcBef>
          <a:spcPct val="0"/>
        </a:spcBef>
        <a:spcAft>
          <a:spcPct val="0"/>
        </a:spcAft>
        <a:defRPr sz="3200" b="1">
          <a:solidFill>
            <a:srgbClr val="000000"/>
          </a:solidFill>
          <a:latin typeface="Verdana" pitchFamily="34" charset="0"/>
        </a:defRPr>
      </a:lvl2pPr>
      <a:lvl3pPr algn="ctr" rtl="0" fontAlgn="base">
        <a:spcBef>
          <a:spcPct val="0"/>
        </a:spcBef>
        <a:spcAft>
          <a:spcPct val="0"/>
        </a:spcAft>
        <a:defRPr sz="3200" b="1">
          <a:solidFill>
            <a:srgbClr val="000000"/>
          </a:solidFill>
          <a:latin typeface="Verdana" pitchFamily="34" charset="0"/>
        </a:defRPr>
      </a:lvl3pPr>
      <a:lvl4pPr algn="ctr" rtl="0" fontAlgn="base">
        <a:spcBef>
          <a:spcPct val="0"/>
        </a:spcBef>
        <a:spcAft>
          <a:spcPct val="0"/>
        </a:spcAft>
        <a:defRPr sz="3200" b="1">
          <a:solidFill>
            <a:srgbClr val="000000"/>
          </a:solidFill>
          <a:latin typeface="Verdana" pitchFamily="34" charset="0"/>
        </a:defRPr>
      </a:lvl4pPr>
      <a:lvl5pPr algn="ctr" rtl="0" fontAlgn="base">
        <a:spcBef>
          <a:spcPct val="0"/>
        </a:spcBef>
        <a:spcAft>
          <a:spcPct val="0"/>
        </a:spcAft>
        <a:defRPr sz="3200" b="1">
          <a:solidFill>
            <a:srgbClr val="000000"/>
          </a:solidFill>
          <a:latin typeface="Verdana" pitchFamily="34" charset="0"/>
        </a:defRPr>
      </a:lvl5pPr>
      <a:lvl6pPr marL="457200" algn="ctr" rtl="0" fontAlgn="base">
        <a:spcBef>
          <a:spcPct val="0"/>
        </a:spcBef>
        <a:spcAft>
          <a:spcPct val="0"/>
        </a:spcAft>
        <a:defRPr sz="3200" b="1">
          <a:solidFill>
            <a:srgbClr val="000000"/>
          </a:solidFill>
          <a:latin typeface="Verdana" pitchFamily="34" charset="0"/>
        </a:defRPr>
      </a:lvl6pPr>
      <a:lvl7pPr marL="914400" algn="ctr" rtl="0" fontAlgn="base">
        <a:spcBef>
          <a:spcPct val="0"/>
        </a:spcBef>
        <a:spcAft>
          <a:spcPct val="0"/>
        </a:spcAft>
        <a:defRPr sz="3200" b="1">
          <a:solidFill>
            <a:srgbClr val="000000"/>
          </a:solidFill>
          <a:latin typeface="Verdana" pitchFamily="34" charset="0"/>
        </a:defRPr>
      </a:lvl7pPr>
      <a:lvl8pPr marL="1371600" algn="ctr" rtl="0" fontAlgn="base">
        <a:spcBef>
          <a:spcPct val="0"/>
        </a:spcBef>
        <a:spcAft>
          <a:spcPct val="0"/>
        </a:spcAft>
        <a:defRPr sz="3200" b="1">
          <a:solidFill>
            <a:srgbClr val="000000"/>
          </a:solidFill>
          <a:latin typeface="Verdana" pitchFamily="34" charset="0"/>
        </a:defRPr>
      </a:lvl8pPr>
      <a:lvl9pPr marL="1828800" algn="ctr" rtl="0" fontAlgn="base">
        <a:spcBef>
          <a:spcPct val="0"/>
        </a:spcBef>
        <a:spcAft>
          <a:spcPct val="0"/>
        </a:spcAft>
        <a:defRPr sz="3200" b="1">
          <a:solidFill>
            <a:srgbClr val="000000"/>
          </a:solidFill>
          <a:latin typeface="Verdana" pitchFamily="34" charset="0"/>
        </a:defRPr>
      </a:lvl9pPr>
    </p:titleStyle>
    <p:bodyStyle>
      <a:lvl1pPr algn="l" rtl="0" fontAlgn="base">
        <a:spcBef>
          <a:spcPct val="60000"/>
        </a:spcBef>
        <a:spcAft>
          <a:spcPct val="0"/>
        </a:spcAft>
        <a:buChar char="•"/>
        <a:defRPr sz="2400" b="1">
          <a:solidFill>
            <a:schemeClr val="tx1"/>
          </a:solidFill>
          <a:latin typeface="+mn-lt"/>
          <a:ea typeface="+mn-ea"/>
          <a:cs typeface="+mn-cs"/>
        </a:defRPr>
      </a:lvl1pPr>
      <a:lvl2pPr marL="246063" indent="-244475" algn="l" rtl="0" fontAlgn="base">
        <a:spcBef>
          <a:spcPct val="40000"/>
        </a:spcBef>
        <a:spcAft>
          <a:spcPct val="0"/>
        </a:spcAft>
        <a:buSzPct val="125000"/>
        <a:buFont typeface="Times" pitchFamily="18" charset="0"/>
        <a:buChar char="•"/>
        <a:defRPr sz="2400" b="1">
          <a:solidFill>
            <a:schemeClr val="tx1"/>
          </a:solidFill>
          <a:latin typeface="+mn-lt"/>
        </a:defRPr>
      </a:lvl2pPr>
      <a:lvl3pPr marL="571500" indent="-323850" algn="l" rtl="0" fontAlgn="base">
        <a:spcBef>
          <a:spcPct val="20000"/>
        </a:spcBef>
        <a:spcAft>
          <a:spcPct val="0"/>
        </a:spcAft>
        <a:buChar char="–"/>
        <a:defRPr sz="2400">
          <a:solidFill>
            <a:schemeClr val="folHlink"/>
          </a:solidFill>
          <a:latin typeface="+mn-lt"/>
        </a:defRPr>
      </a:lvl3pPr>
      <a:lvl4pPr marL="725488" indent="-152400" algn="l" rtl="0" fontAlgn="base">
        <a:spcBef>
          <a:spcPct val="20000"/>
        </a:spcBef>
        <a:spcAft>
          <a:spcPct val="0"/>
        </a:spcAft>
        <a:buFont typeface="Times" pitchFamily="18" charset="0"/>
        <a:buChar char="•"/>
        <a:defRPr sz="2000" b="1">
          <a:solidFill>
            <a:schemeClr val="tx1"/>
          </a:solidFill>
          <a:latin typeface="+mn-lt"/>
        </a:defRPr>
      </a:lvl4pPr>
      <a:lvl5pPr marL="1136650" indent="-409575" algn="l" rtl="0" fontAlgn="base">
        <a:spcBef>
          <a:spcPct val="20000"/>
        </a:spcBef>
        <a:spcAft>
          <a:spcPct val="0"/>
        </a:spcAft>
        <a:buChar char="–"/>
        <a:defRPr sz="1600">
          <a:solidFill>
            <a:schemeClr val="tx1"/>
          </a:solidFill>
          <a:latin typeface="+mn-lt"/>
        </a:defRPr>
      </a:lvl5pPr>
      <a:lvl6pPr marL="1593850" indent="-409575" algn="l" rtl="0" fontAlgn="base">
        <a:spcBef>
          <a:spcPct val="20000"/>
        </a:spcBef>
        <a:spcAft>
          <a:spcPct val="0"/>
        </a:spcAft>
        <a:buChar char="–"/>
        <a:defRPr sz="1600">
          <a:solidFill>
            <a:schemeClr val="tx1"/>
          </a:solidFill>
          <a:latin typeface="+mn-lt"/>
        </a:defRPr>
      </a:lvl6pPr>
      <a:lvl7pPr marL="2051050" indent="-409575" algn="l" rtl="0" fontAlgn="base">
        <a:spcBef>
          <a:spcPct val="20000"/>
        </a:spcBef>
        <a:spcAft>
          <a:spcPct val="0"/>
        </a:spcAft>
        <a:buChar char="–"/>
        <a:defRPr sz="1600">
          <a:solidFill>
            <a:schemeClr val="tx1"/>
          </a:solidFill>
          <a:latin typeface="+mn-lt"/>
        </a:defRPr>
      </a:lvl7pPr>
      <a:lvl8pPr marL="2508250" indent="-409575" algn="l" rtl="0" fontAlgn="base">
        <a:spcBef>
          <a:spcPct val="20000"/>
        </a:spcBef>
        <a:spcAft>
          <a:spcPct val="0"/>
        </a:spcAft>
        <a:buChar char="–"/>
        <a:defRPr sz="1600">
          <a:solidFill>
            <a:schemeClr val="tx1"/>
          </a:solidFill>
          <a:latin typeface="+mn-lt"/>
        </a:defRPr>
      </a:lvl8pPr>
      <a:lvl9pPr marL="2965450" indent="-409575"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62" name="Rectangle 18"/>
          <p:cNvSpPr>
            <a:spLocks noChangeArrowheads="1"/>
          </p:cNvSpPr>
          <p:nvPr userDrawn="1"/>
        </p:nvSpPr>
        <p:spPr bwMode="hidden">
          <a:xfrm>
            <a:off x="0" y="6492875"/>
            <a:ext cx="9144000" cy="365125"/>
          </a:xfrm>
          <a:prstGeom prst="rect">
            <a:avLst/>
          </a:prstGeom>
          <a:solidFill>
            <a:schemeClr val="tx2"/>
          </a:solidFill>
          <a:ln w="9525">
            <a:noFill/>
            <a:miter lim="800000"/>
            <a:headEnd/>
            <a:tailEnd/>
          </a:ln>
          <a:effectLst/>
        </p:spPr>
        <p:txBody>
          <a:bodyPr wrap="none" anchor="ctr"/>
          <a:lstStyle/>
          <a:p>
            <a:pPr algn="l" eaLnBrk="1" hangingPunct="1"/>
            <a:endParaRPr lang="en-US" sz="1800" b="0">
              <a:solidFill>
                <a:srgbClr val="000000"/>
              </a:solidFill>
              <a:effectLst>
                <a:outerShdw blurRad="38100" dist="38100" dir="2700000" algn="tl">
                  <a:srgbClr val="000000">
                    <a:alpha val="43137"/>
                  </a:srgbClr>
                </a:outerShdw>
              </a:effectLst>
            </a:endParaRPr>
          </a:p>
        </p:txBody>
      </p:sp>
      <p:sp>
        <p:nvSpPr>
          <p:cNvPr id="6146" name="Rectangle 2"/>
          <p:cNvSpPr>
            <a:spLocks noGrp="1" noChangeArrowheads="1"/>
          </p:cNvSpPr>
          <p:nvPr>
            <p:ph type="body" idx="1"/>
          </p:nvPr>
        </p:nvSpPr>
        <p:spPr bwMode="auto">
          <a:xfrm>
            <a:off x="366713" y="1371600"/>
            <a:ext cx="8599487" cy="5099050"/>
          </a:xfrm>
          <a:prstGeom prst="rect">
            <a:avLst/>
          </a:prstGeom>
          <a:noFill/>
          <a:ln w="9525">
            <a:noFill/>
            <a:miter lim="800000"/>
            <a:headEnd/>
            <a:tailEnd/>
          </a:ln>
          <a:effectLst/>
        </p:spPr>
        <p:txBody>
          <a:bodyPr vert="horz" wrap="square" lIns="91400" tIns="45702" rIns="91400" bIns="4570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147" name="Rectangle 3"/>
          <p:cNvSpPr>
            <a:spLocks noGrp="1" noChangeArrowheads="1"/>
          </p:cNvSpPr>
          <p:nvPr>
            <p:ph type="title"/>
          </p:nvPr>
        </p:nvSpPr>
        <p:spPr bwMode="auto">
          <a:xfrm>
            <a:off x="365125" y="157163"/>
            <a:ext cx="8410575" cy="1143000"/>
          </a:xfrm>
          <a:prstGeom prst="rect">
            <a:avLst/>
          </a:prstGeom>
          <a:noFill/>
          <a:ln w="9525">
            <a:noFill/>
            <a:miter lim="800000"/>
            <a:headEnd/>
            <a:tailEnd/>
          </a:ln>
          <a:effectLst/>
        </p:spPr>
        <p:txBody>
          <a:bodyPr vert="horz" wrap="square" lIns="92035" tIns="46019" rIns="92035" bIns="46019" numCol="1" anchor="ctr" anchorCtr="0" compatLnSpc="1">
            <a:prstTxWarp prst="textNoShape">
              <a:avLst/>
            </a:prstTxWarp>
          </a:bodyPr>
          <a:lstStyle/>
          <a:p>
            <a:pPr lvl="0"/>
            <a:r>
              <a:rPr lang="en-US"/>
              <a:t>Slide Title</a:t>
            </a:r>
          </a:p>
        </p:txBody>
      </p:sp>
      <p:pic>
        <p:nvPicPr>
          <p:cNvPr id="6151" name="Picture 7" descr="intellogo"/>
          <p:cNvPicPr>
            <a:picLocks noChangeAspect="1" noChangeArrowheads="1"/>
          </p:cNvPicPr>
          <p:nvPr userDrawn="1"/>
        </p:nvPicPr>
        <p:blipFill>
          <a:blip r:embed="rId13" cstate="print"/>
          <a:srcRect/>
          <a:stretch>
            <a:fillRect/>
          </a:stretch>
        </p:blipFill>
        <p:spPr bwMode="black">
          <a:xfrm>
            <a:off x="8478838" y="6513513"/>
            <a:ext cx="506412" cy="363537"/>
          </a:xfrm>
          <a:prstGeom prst="rect">
            <a:avLst/>
          </a:prstGeom>
          <a:noFill/>
        </p:spPr>
      </p:pic>
      <p:sp>
        <p:nvSpPr>
          <p:cNvPr id="6156" name="Text Box 12"/>
          <p:cNvSpPr txBox="1">
            <a:spLocks noChangeArrowheads="1"/>
          </p:cNvSpPr>
          <p:nvPr userDrawn="1"/>
        </p:nvSpPr>
        <p:spPr bwMode="auto">
          <a:xfrm>
            <a:off x="3814763" y="6583363"/>
            <a:ext cx="1519237" cy="274637"/>
          </a:xfrm>
          <a:prstGeom prst="rect">
            <a:avLst/>
          </a:prstGeom>
          <a:noFill/>
          <a:ln w="9525">
            <a:noFill/>
            <a:miter lim="800000"/>
            <a:headEnd/>
            <a:tailEnd/>
          </a:ln>
          <a:effectLst/>
        </p:spPr>
        <p:txBody>
          <a:bodyPr wrap="none">
            <a:spAutoFit/>
          </a:bodyPr>
          <a:lstStyle/>
          <a:p>
            <a:pPr eaLnBrk="1" hangingPunct="1"/>
            <a:r>
              <a:rPr lang="en-US" sz="1200" b="0">
                <a:solidFill>
                  <a:srgbClr val="FFFFFF"/>
                </a:solidFill>
              </a:rPr>
              <a:t>Phillip B. Gibbons</a:t>
            </a:r>
          </a:p>
        </p:txBody>
      </p:sp>
      <p:sp>
        <p:nvSpPr>
          <p:cNvPr id="6161" name="Rectangle 17"/>
          <p:cNvSpPr>
            <a:spLocks noChangeArrowheads="1"/>
          </p:cNvSpPr>
          <p:nvPr/>
        </p:nvSpPr>
        <p:spPr bwMode="auto">
          <a:xfrm>
            <a:off x="0" y="6553200"/>
            <a:ext cx="415925" cy="304800"/>
          </a:xfrm>
          <a:prstGeom prst="rect">
            <a:avLst/>
          </a:prstGeom>
          <a:noFill/>
          <a:ln w="9525">
            <a:noFill/>
            <a:miter lim="800000"/>
            <a:headEnd/>
            <a:tailEnd/>
          </a:ln>
          <a:effectLst/>
        </p:spPr>
        <p:txBody>
          <a:bodyPr lIns="0" tIns="0" rIns="0" bIns="0" anchor="ctr" anchorCtr="1"/>
          <a:lstStyle/>
          <a:p>
            <a:pPr algn="l"/>
            <a:fld id="{ECE85851-7D64-4432-9DA6-D1B890E399A8}" type="slidenum">
              <a:rPr lang="en-US" sz="900" smtClean="0">
                <a:solidFill>
                  <a:srgbClr val="FFFFFF"/>
                </a:solidFill>
              </a:rPr>
              <a:pPr algn="l"/>
              <a:t>‹#›</a:t>
            </a:fld>
            <a:endParaRPr lang="en-US" sz="900">
              <a:solidFill>
                <a:srgbClr val="FFFFFF"/>
              </a:solidFill>
            </a:endParaRP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p:fade/>
  </p:transition>
  <p:txStyles>
    <p:titleStyle>
      <a:lvl1pPr algn="ctr" rtl="0" fontAlgn="base">
        <a:lnSpc>
          <a:spcPct val="90000"/>
        </a:lnSpc>
        <a:spcBef>
          <a:spcPct val="0"/>
        </a:spcBef>
        <a:spcAft>
          <a:spcPct val="0"/>
        </a:spcAft>
        <a:defRPr sz="3200" b="1">
          <a:solidFill>
            <a:schemeClr val="tx2"/>
          </a:solidFill>
          <a:latin typeface="+mj-lt"/>
          <a:ea typeface="+mj-ea"/>
          <a:cs typeface="+mj-cs"/>
        </a:defRPr>
      </a:lvl1pPr>
      <a:lvl2pPr algn="ctr" rtl="0" fontAlgn="base">
        <a:lnSpc>
          <a:spcPct val="90000"/>
        </a:lnSpc>
        <a:spcBef>
          <a:spcPct val="0"/>
        </a:spcBef>
        <a:spcAft>
          <a:spcPct val="0"/>
        </a:spcAft>
        <a:defRPr sz="3200" b="1">
          <a:solidFill>
            <a:schemeClr val="tx2"/>
          </a:solidFill>
          <a:latin typeface="Verdana" pitchFamily="34" charset="0"/>
          <a:cs typeface="Arial" charset="0"/>
        </a:defRPr>
      </a:lvl2pPr>
      <a:lvl3pPr algn="ctr" rtl="0" fontAlgn="base">
        <a:lnSpc>
          <a:spcPct val="90000"/>
        </a:lnSpc>
        <a:spcBef>
          <a:spcPct val="0"/>
        </a:spcBef>
        <a:spcAft>
          <a:spcPct val="0"/>
        </a:spcAft>
        <a:defRPr sz="3200" b="1">
          <a:solidFill>
            <a:schemeClr val="tx2"/>
          </a:solidFill>
          <a:latin typeface="Verdana" pitchFamily="34" charset="0"/>
          <a:cs typeface="Arial" charset="0"/>
        </a:defRPr>
      </a:lvl3pPr>
      <a:lvl4pPr algn="ctr" rtl="0" fontAlgn="base">
        <a:lnSpc>
          <a:spcPct val="90000"/>
        </a:lnSpc>
        <a:spcBef>
          <a:spcPct val="0"/>
        </a:spcBef>
        <a:spcAft>
          <a:spcPct val="0"/>
        </a:spcAft>
        <a:defRPr sz="3200" b="1">
          <a:solidFill>
            <a:schemeClr val="tx2"/>
          </a:solidFill>
          <a:latin typeface="Verdana" pitchFamily="34" charset="0"/>
          <a:cs typeface="Arial" charset="0"/>
        </a:defRPr>
      </a:lvl4pPr>
      <a:lvl5pPr algn="ctr" rtl="0" fontAlgn="base">
        <a:lnSpc>
          <a:spcPct val="90000"/>
        </a:lnSpc>
        <a:spcBef>
          <a:spcPct val="0"/>
        </a:spcBef>
        <a:spcAft>
          <a:spcPct val="0"/>
        </a:spcAft>
        <a:defRPr sz="3200" b="1">
          <a:solidFill>
            <a:schemeClr val="tx2"/>
          </a:solidFill>
          <a:latin typeface="Verdana" pitchFamily="34" charset="0"/>
          <a:cs typeface="Arial" charset="0"/>
        </a:defRPr>
      </a:lvl5pPr>
      <a:lvl6pPr marL="457200" algn="ctr" rtl="0" fontAlgn="base">
        <a:lnSpc>
          <a:spcPct val="90000"/>
        </a:lnSpc>
        <a:spcBef>
          <a:spcPct val="0"/>
        </a:spcBef>
        <a:spcAft>
          <a:spcPct val="0"/>
        </a:spcAft>
        <a:defRPr sz="3200" b="1">
          <a:solidFill>
            <a:schemeClr val="tx2"/>
          </a:solidFill>
          <a:latin typeface="Verdana" pitchFamily="34" charset="0"/>
          <a:cs typeface="Arial" charset="0"/>
        </a:defRPr>
      </a:lvl6pPr>
      <a:lvl7pPr marL="914400" algn="ctr" rtl="0" fontAlgn="base">
        <a:lnSpc>
          <a:spcPct val="90000"/>
        </a:lnSpc>
        <a:spcBef>
          <a:spcPct val="0"/>
        </a:spcBef>
        <a:spcAft>
          <a:spcPct val="0"/>
        </a:spcAft>
        <a:defRPr sz="3200" b="1">
          <a:solidFill>
            <a:schemeClr val="tx2"/>
          </a:solidFill>
          <a:latin typeface="Verdana" pitchFamily="34" charset="0"/>
          <a:cs typeface="Arial" charset="0"/>
        </a:defRPr>
      </a:lvl7pPr>
      <a:lvl8pPr marL="1371600" algn="ctr" rtl="0" fontAlgn="base">
        <a:lnSpc>
          <a:spcPct val="90000"/>
        </a:lnSpc>
        <a:spcBef>
          <a:spcPct val="0"/>
        </a:spcBef>
        <a:spcAft>
          <a:spcPct val="0"/>
        </a:spcAft>
        <a:defRPr sz="3200" b="1">
          <a:solidFill>
            <a:schemeClr val="tx2"/>
          </a:solidFill>
          <a:latin typeface="Verdana" pitchFamily="34" charset="0"/>
          <a:cs typeface="Arial" charset="0"/>
        </a:defRPr>
      </a:lvl8pPr>
      <a:lvl9pPr marL="1828800" algn="ctr" rtl="0" fontAlgn="base">
        <a:lnSpc>
          <a:spcPct val="90000"/>
        </a:lnSpc>
        <a:spcBef>
          <a:spcPct val="0"/>
        </a:spcBef>
        <a:spcAft>
          <a:spcPct val="0"/>
        </a:spcAft>
        <a:defRPr sz="3200" b="1">
          <a:solidFill>
            <a:schemeClr val="tx2"/>
          </a:solidFill>
          <a:latin typeface="Verdana" pitchFamily="34" charset="0"/>
          <a:cs typeface="Arial" charset="0"/>
        </a:defRPr>
      </a:lvl9pPr>
    </p:titleStyle>
    <p:bodyStyle>
      <a:lvl1pPr marL="225425" indent="-225425" algn="l" rtl="0" fontAlgn="base">
        <a:lnSpc>
          <a:spcPct val="95000"/>
        </a:lnSpc>
        <a:spcBef>
          <a:spcPct val="30000"/>
        </a:spcBef>
        <a:spcAft>
          <a:spcPct val="0"/>
        </a:spcAft>
        <a:buClr>
          <a:schemeClr val="tx2"/>
        </a:buClr>
        <a:buFont typeface="Wingdings" pitchFamily="2" charset="2"/>
        <a:buChar char=""/>
        <a:defRPr sz="2800">
          <a:solidFill>
            <a:schemeClr val="tx1"/>
          </a:solidFill>
          <a:latin typeface="+mn-lt"/>
          <a:ea typeface="+mn-ea"/>
          <a:cs typeface="+mn-cs"/>
        </a:defRPr>
      </a:lvl1pPr>
      <a:lvl2pPr marL="569913" indent="-225425" algn="l" rtl="0" fontAlgn="base">
        <a:lnSpc>
          <a:spcPct val="95000"/>
        </a:lnSpc>
        <a:spcBef>
          <a:spcPct val="30000"/>
        </a:spcBef>
        <a:spcAft>
          <a:spcPct val="0"/>
        </a:spcAft>
        <a:buClr>
          <a:schemeClr val="tx2"/>
        </a:buClr>
        <a:buChar char="–"/>
        <a:defRPr sz="2400">
          <a:solidFill>
            <a:schemeClr val="tx1"/>
          </a:solidFill>
          <a:latin typeface="+mn-lt"/>
          <a:cs typeface="+mn-cs"/>
        </a:defRPr>
      </a:lvl2pPr>
      <a:lvl3pPr marL="914400" indent="-225425" algn="l" rtl="0" fontAlgn="base">
        <a:lnSpc>
          <a:spcPct val="95000"/>
        </a:lnSpc>
        <a:spcBef>
          <a:spcPct val="30000"/>
        </a:spcBef>
        <a:spcAft>
          <a:spcPct val="0"/>
        </a:spcAft>
        <a:buClr>
          <a:schemeClr val="tx2"/>
        </a:buClr>
        <a:buChar char="–"/>
        <a:defRPr sz="2200">
          <a:solidFill>
            <a:schemeClr val="tx1"/>
          </a:solidFill>
          <a:latin typeface="+mn-lt"/>
          <a:cs typeface="+mn-cs"/>
        </a:defRPr>
      </a:lvl3pPr>
      <a:lvl4pPr marL="1382713" indent="-239713" algn="l" rtl="0" fontAlgn="base">
        <a:spcBef>
          <a:spcPct val="20000"/>
        </a:spcBef>
        <a:spcAft>
          <a:spcPct val="0"/>
        </a:spcAft>
        <a:buChar char="–"/>
        <a:defRPr sz="2000">
          <a:solidFill>
            <a:schemeClr val="tx1"/>
          </a:solidFill>
          <a:effectLst>
            <a:outerShdw blurRad="38100" dist="38100" dir="2700000" algn="tl">
              <a:srgbClr val="C0C0C0"/>
            </a:outerShdw>
          </a:effectLst>
          <a:latin typeface="Arial" charset="0"/>
          <a:cs typeface="+mn-cs"/>
        </a:defRPr>
      </a:lvl4pPr>
      <a:lvl5pPr marL="1727200" indent="-230188" algn="l" rtl="0" fontAlgn="base">
        <a:spcBef>
          <a:spcPct val="20000"/>
        </a:spcBef>
        <a:spcAft>
          <a:spcPct val="0"/>
        </a:spcAft>
        <a:buChar char="•"/>
        <a:defRPr sz="2000">
          <a:solidFill>
            <a:schemeClr val="tx1"/>
          </a:solidFill>
          <a:effectLst>
            <a:outerShdw blurRad="38100" dist="38100" dir="2700000" algn="tl">
              <a:srgbClr val="C0C0C0"/>
            </a:outerShdw>
          </a:effectLst>
          <a:latin typeface="Arial" charset="0"/>
          <a:cs typeface="+mn-cs"/>
        </a:defRPr>
      </a:lvl5pPr>
      <a:lvl6pPr marL="2184400" indent="-230188" algn="l" rtl="0" fontAlgn="base">
        <a:spcBef>
          <a:spcPct val="20000"/>
        </a:spcBef>
        <a:spcAft>
          <a:spcPct val="0"/>
        </a:spcAft>
        <a:buChar char="•"/>
        <a:defRPr sz="2000">
          <a:solidFill>
            <a:schemeClr val="tx1"/>
          </a:solidFill>
          <a:effectLst>
            <a:outerShdw blurRad="38100" dist="38100" dir="2700000" algn="tl">
              <a:srgbClr val="C0C0C0"/>
            </a:outerShdw>
          </a:effectLst>
          <a:latin typeface="Arial" charset="0"/>
          <a:cs typeface="+mn-cs"/>
        </a:defRPr>
      </a:lvl6pPr>
      <a:lvl7pPr marL="2641600" indent="-230188" algn="l" rtl="0" fontAlgn="base">
        <a:spcBef>
          <a:spcPct val="20000"/>
        </a:spcBef>
        <a:spcAft>
          <a:spcPct val="0"/>
        </a:spcAft>
        <a:buChar char="•"/>
        <a:defRPr sz="2000">
          <a:solidFill>
            <a:schemeClr val="tx1"/>
          </a:solidFill>
          <a:effectLst>
            <a:outerShdw blurRad="38100" dist="38100" dir="2700000" algn="tl">
              <a:srgbClr val="C0C0C0"/>
            </a:outerShdw>
          </a:effectLst>
          <a:latin typeface="Arial" charset="0"/>
          <a:cs typeface="+mn-cs"/>
        </a:defRPr>
      </a:lvl7pPr>
      <a:lvl8pPr marL="3098800" indent="-230188" algn="l" rtl="0" fontAlgn="base">
        <a:spcBef>
          <a:spcPct val="20000"/>
        </a:spcBef>
        <a:spcAft>
          <a:spcPct val="0"/>
        </a:spcAft>
        <a:buChar char="•"/>
        <a:defRPr sz="2000">
          <a:solidFill>
            <a:schemeClr val="tx1"/>
          </a:solidFill>
          <a:effectLst>
            <a:outerShdw blurRad="38100" dist="38100" dir="2700000" algn="tl">
              <a:srgbClr val="C0C0C0"/>
            </a:outerShdw>
          </a:effectLst>
          <a:latin typeface="Arial" charset="0"/>
          <a:cs typeface="+mn-cs"/>
        </a:defRPr>
      </a:lvl8pPr>
      <a:lvl9pPr marL="3556000" indent="-230188" algn="l" rtl="0" fontAlgn="base">
        <a:spcBef>
          <a:spcPct val="20000"/>
        </a:spcBef>
        <a:spcAft>
          <a:spcPct val="0"/>
        </a:spcAft>
        <a:buChar char="•"/>
        <a:defRPr sz="2000">
          <a:solidFill>
            <a:schemeClr val="tx1"/>
          </a:solidFill>
          <a:effectLst>
            <a:outerShdw blurRad="38100" dist="38100" dir="2700000" algn="tl">
              <a:srgbClr val="C0C0C0"/>
            </a:outerShdw>
          </a:effectLst>
          <a:latin typeface="Arial"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157" y="371221"/>
            <a:ext cx="7591425" cy="762000"/>
          </a:xfrm>
          <a:prstGeom prst="rect">
            <a:avLst/>
          </a:prstGeom>
          <a:noFill/>
          <a:ln w="9525">
            <a:noFill/>
            <a:miter lim="800000"/>
            <a:headEnd/>
            <a:tailEnd/>
          </a:ln>
        </p:spPr>
        <p:txBody>
          <a:bodyPr vert="horz" wrap="square" lIns="90816" tIns="45385" rIns="90816" bIns="45385" numCol="1" anchor="ctr" anchorCtr="0" compatLnSpc="1">
            <a:prstTxWarp prst="textNoShape">
              <a:avLst/>
            </a:prstTxWarp>
          </a:bodyPr>
          <a:lstStyle/>
          <a:p>
            <a:pPr lvl="0"/>
            <a:r>
              <a:rPr lang="en-US" dirty="0"/>
              <a:t>Click to edit Master title style</a:t>
            </a:r>
          </a:p>
        </p:txBody>
      </p:sp>
      <p:sp>
        <p:nvSpPr>
          <p:cNvPr id="8195" name="Rectangle 3"/>
          <p:cNvSpPr>
            <a:spLocks noGrp="1" noChangeArrowheads="1"/>
          </p:cNvSpPr>
          <p:nvPr>
            <p:ph type="body" idx="1"/>
          </p:nvPr>
        </p:nvSpPr>
        <p:spPr bwMode="auto">
          <a:xfrm>
            <a:off x="396875" y="1362141"/>
            <a:ext cx="7896225" cy="4972051"/>
          </a:xfrm>
          <a:prstGeom prst="rect">
            <a:avLst/>
          </a:prstGeom>
          <a:noFill/>
          <a:ln w="9525">
            <a:noFill/>
            <a:miter lim="800000"/>
            <a:headEnd/>
            <a:tailEnd/>
          </a:ln>
        </p:spPr>
        <p:txBody>
          <a:bodyPr vert="horz" wrap="square" lIns="90816" tIns="45385" rIns="90816" bIns="45385"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a:off x="0" y="67"/>
            <a:ext cx="9144000" cy="228600"/>
          </a:xfrm>
          <a:prstGeom prst="rect">
            <a:avLst/>
          </a:prstGeom>
          <a:solidFill>
            <a:srgbClr val="990000"/>
          </a:solidFill>
          <a:ln w="9525">
            <a:noFill/>
            <a:miter lim="800000"/>
            <a:headEnd/>
            <a:tailEnd/>
          </a:ln>
          <a:effectLst/>
        </p:spPr>
        <p:txBody>
          <a:bodyPr wrap="none" lIns="90816" tIns="45385" rIns="90816" bIns="45385"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7897813" y="-26921"/>
            <a:ext cx="1309687" cy="277813"/>
          </a:xfrm>
          <a:prstGeom prst="rect">
            <a:avLst/>
          </a:prstGeom>
          <a:noFill/>
          <a:ln w="25400">
            <a:noFill/>
            <a:miter lim="800000"/>
            <a:headEnd/>
            <a:tailEnd/>
          </a:ln>
          <a:effectLst/>
        </p:spPr>
        <p:txBody>
          <a:bodyPr lIns="90816" tIns="45385" rIns="90816" bIns="45385">
            <a:spAutoFit/>
          </a:bodyPr>
          <a:lstStyle/>
          <a:p>
            <a:pPr>
              <a:defRPr/>
            </a:pPr>
            <a:r>
              <a:rPr lang="en-US" sz="1200" dirty="0">
                <a:solidFill>
                  <a:schemeClr val="bg1"/>
                </a:solidFill>
                <a:latin typeface="Times New Roman" pitchFamily="18" charset="0"/>
              </a:rPr>
              <a:t>Carnegie Mellon</a:t>
            </a:r>
          </a:p>
        </p:txBody>
      </p:sp>
      <p:sp>
        <p:nvSpPr>
          <p:cNvPr id="6" name="Rectangle 5"/>
          <p:cNvSpPr/>
          <p:nvPr userDrawn="1"/>
        </p:nvSpPr>
        <p:spPr>
          <a:xfrm>
            <a:off x="8830843" y="6611846"/>
            <a:ext cx="313157" cy="246221"/>
          </a:xfrm>
          <a:prstGeom prst="rect">
            <a:avLst/>
          </a:prstGeom>
        </p:spPr>
        <p:txBody>
          <a:bodyPr wrap="none" lIns="90816" tIns="45385" rIns="90816" bIns="45385">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sz="1000" dirty="0"/>
          </a:p>
        </p:txBody>
      </p:sp>
      <p:sp>
        <p:nvSpPr>
          <p:cNvPr id="8" name="TextBox 7"/>
          <p:cNvSpPr txBox="1"/>
          <p:nvPr userDrawn="1"/>
        </p:nvSpPr>
        <p:spPr>
          <a:xfrm>
            <a:off x="-16031" y="6629467"/>
            <a:ext cx="4649342" cy="246221"/>
          </a:xfrm>
          <a:prstGeom prst="rect">
            <a:avLst/>
          </a:prstGeom>
          <a:noFill/>
        </p:spPr>
        <p:txBody>
          <a:bodyPr wrap="none" lIns="90816" tIns="45385" rIns="90816" bIns="45385"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extLst>
      <p:ext uri="{BB962C8B-B14F-4D97-AF65-F5344CB8AC3E}">
        <p14:creationId xmlns:p14="http://schemas.microsoft.com/office/powerpoint/2010/main" val="426972885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Lst>
  <p:txStyles>
    <p:titleStyle>
      <a:lvl1pPr marL="118251" indent="-118251" algn="l" rtl="0" eaLnBrk="1" fontAlgn="base" hangingPunct="1">
        <a:spcBef>
          <a:spcPct val="0"/>
        </a:spcBef>
        <a:spcAft>
          <a:spcPct val="0"/>
        </a:spcAft>
        <a:defRPr sz="3600" b="1">
          <a:solidFill>
            <a:schemeClr val="tx1"/>
          </a:solidFill>
          <a:latin typeface="Calibri" pitchFamily="34" charset="0"/>
          <a:ea typeface="+mj-ea"/>
          <a:cs typeface="+mj-cs"/>
        </a:defRPr>
      </a:lvl1pPr>
      <a:lvl2pPr marL="118251" indent="-118251" algn="l" rtl="0" eaLnBrk="1" fontAlgn="base" hangingPunct="1">
        <a:spcBef>
          <a:spcPct val="0"/>
        </a:spcBef>
        <a:spcAft>
          <a:spcPct val="0"/>
        </a:spcAft>
        <a:defRPr sz="3600" b="1">
          <a:solidFill>
            <a:schemeClr val="tx1"/>
          </a:solidFill>
          <a:latin typeface="Arial Narrow" pitchFamily="34" charset="0"/>
        </a:defRPr>
      </a:lvl2pPr>
      <a:lvl3pPr marL="118251" indent="-118251" algn="l" rtl="0" eaLnBrk="1" fontAlgn="base" hangingPunct="1">
        <a:spcBef>
          <a:spcPct val="0"/>
        </a:spcBef>
        <a:spcAft>
          <a:spcPct val="0"/>
        </a:spcAft>
        <a:defRPr sz="3600" b="1">
          <a:solidFill>
            <a:schemeClr val="tx1"/>
          </a:solidFill>
          <a:latin typeface="Arial Narrow" pitchFamily="34" charset="0"/>
        </a:defRPr>
      </a:lvl3pPr>
      <a:lvl4pPr marL="118251" indent="-118251" algn="l" rtl="0" eaLnBrk="1" fontAlgn="base" hangingPunct="1">
        <a:spcBef>
          <a:spcPct val="0"/>
        </a:spcBef>
        <a:spcAft>
          <a:spcPct val="0"/>
        </a:spcAft>
        <a:defRPr sz="3600" b="1">
          <a:solidFill>
            <a:schemeClr val="tx1"/>
          </a:solidFill>
          <a:latin typeface="Arial Narrow" pitchFamily="34" charset="0"/>
        </a:defRPr>
      </a:lvl4pPr>
      <a:lvl5pPr marL="118251" indent="-118251" algn="l" rtl="0" eaLnBrk="1" fontAlgn="base" hangingPunct="1">
        <a:spcBef>
          <a:spcPct val="0"/>
        </a:spcBef>
        <a:spcAft>
          <a:spcPct val="0"/>
        </a:spcAft>
        <a:defRPr sz="3600" b="1">
          <a:solidFill>
            <a:schemeClr val="tx1"/>
          </a:solidFill>
          <a:latin typeface="Arial Narrow" pitchFamily="34" charset="0"/>
        </a:defRPr>
      </a:lvl5pPr>
      <a:lvl6pPr marL="572323" algn="l" rtl="0" eaLnBrk="1" fontAlgn="base" hangingPunct="1">
        <a:spcBef>
          <a:spcPct val="0"/>
        </a:spcBef>
        <a:spcAft>
          <a:spcPct val="0"/>
        </a:spcAft>
        <a:defRPr sz="3600" b="1">
          <a:solidFill>
            <a:schemeClr val="tx1"/>
          </a:solidFill>
          <a:latin typeface="Arial Narrow" pitchFamily="34" charset="0"/>
        </a:defRPr>
      </a:lvl6pPr>
      <a:lvl7pPr marL="1026396" algn="l" rtl="0" eaLnBrk="1" fontAlgn="base" hangingPunct="1">
        <a:spcBef>
          <a:spcPct val="0"/>
        </a:spcBef>
        <a:spcAft>
          <a:spcPct val="0"/>
        </a:spcAft>
        <a:defRPr sz="3600" b="1">
          <a:solidFill>
            <a:schemeClr val="tx1"/>
          </a:solidFill>
          <a:latin typeface="Arial Narrow" pitchFamily="34" charset="0"/>
        </a:defRPr>
      </a:lvl7pPr>
      <a:lvl8pPr marL="1480471" algn="l" rtl="0" eaLnBrk="1" fontAlgn="base" hangingPunct="1">
        <a:spcBef>
          <a:spcPct val="0"/>
        </a:spcBef>
        <a:spcAft>
          <a:spcPct val="0"/>
        </a:spcAft>
        <a:defRPr sz="3600" b="1">
          <a:solidFill>
            <a:schemeClr val="tx1"/>
          </a:solidFill>
          <a:latin typeface="Arial Narrow" pitchFamily="34" charset="0"/>
        </a:defRPr>
      </a:lvl8pPr>
      <a:lvl9pPr marL="1934544" algn="l" rtl="0" eaLnBrk="1" fontAlgn="base" hangingPunct="1">
        <a:spcBef>
          <a:spcPct val="0"/>
        </a:spcBef>
        <a:spcAft>
          <a:spcPct val="0"/>
        </a:spcAft>
        <a:defRPr sz="3600" b="1">
          <a:solidFill>
            <a:schemeClr val="tx1"/>
          </a:solidFill>
          <a:latin typeface="Arial Narrow" pitchFamily="34" charset="0"/>
        </a:defRPr>
      </a:lvl9pPr>
    </p:titleStyle>
    <p:bodyStyle>
      <a:lvl1pPr marL="340554" indent="-340554"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37870" indent="-283797"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35185" indent="-227036"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589258" indent="-227036" algn="l" rtl="0" eaLnBrk="1" fontAlgn="base" hangingPunct="1">
        <a:spcBef>
          <a:spcPct val="20000"/>
        </a:spcBef>
        <a:spcAft>
          <a:spcPct val="0"/>
        </a:spcAft>
        <a:buChar char="–"/>
        <a:defRPr sz="2000">
          <a:solidFill>
            <a:schemeClr val="tx1"/>
          </a:solidFill>
          <a:latin typeface="Calibri" pitchFamily="34" charset="0"/>
        </a:defRPr>
      </a:lvl4pPr>
      <a:lvl5pPr marL="2043336" indent="-227036" algn="l" rtl="0" eaLnBrk="1" fontAlgn="base" hangingPunct="1">
        <a:spcBef>
          <a:spcPct val="20000"/>
        </a:spcBef>
        <a:spcAft>
          <a:spcPct val="0"/>
        </a:spcAft>
        <a:buChar char="»"/>
        <a:defRPr sz="2000">
          <a:solidFill>
            <a:schemeClr val="tx1"/>
          </a:solidFill>
          <a:latin typeface="Calibri" pitchFamily="34" charset="0"/>
        </a:defRPr>
      </a:lvl5pPr>
      <a:lvl6pPr marL="2497405" indent="-227036" algn="l" rtl="0" eaLnBrk="1" fontAlgn="base" hangingPunct="1">
        <a:spcBef>
          <a:spcPct val="20000"/>
        </a:spcBef>
        <a:spcAft>
          <a:spcPct val="0"/>
        </a:spcAft>
        <a:buChar char="»"/>
        <a:defRPr sz="2000">
          <a:solidFill>
            <a:schemeClr val="tx1"/>
          </a:solidFill>
          <a:latin typeface="Arial" charset="0"/>
        </a:defRPr>
      </a:lvl6pPr>
      <a:lvl7pPr marL="2951478" indent="-227036" algn="l" rtl="0" eaLnBrk="1" fontAlgn="base" hangingPunct="1">
        <a:spcBef>
          <a:spcPct val="20000"/>
        </a:spcBef>
        <a:spcAft>
          <a:spcPct val="0"/>
        </a:spcAft>
        <a:buChar char="»"/>
        <a:defRPr sz="2000">
          <a:solidFill>
            <a:schemeClr val="tx1"/>
          </a:solidFill>
          <a:latin typeface="Arial" charset="0"/>
        </a:defRPr>
      </a:lvl7pPr>
      <a:lvl8pPr marL="3405555" indent="-227036" algn="l" rtl="0" eaLnBrk="1" fontAlgn="base" hangingPunct="1">
        <a:spcBef>
          <a:spcPct val="20000"/>
        </a:spcBef>
        <a:spcAft>
          <a:spcPct val="0"/>
        </a:spcAft>
        <a:buChar char="»"/>
        <a:defRPr sz="2000">
          <a:solidFill>
            <a:schemeClr val="tx1"/>
          </a:solidFill>
          <a:latin typeface="Arial" charset="0"/>
        </a:defRPr>
      </a:lvl8pPr>
      <a:lvl9pPr marL="3859627" indent="-227036"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08147" rtl="0" eaLnBrk="1" latinLnBrk="0" hangingPunct="1">
        <a:defRPr sz="1800" kern="1200">
          <a:solidFill>
            <a:schemeClr val="tx1"/>
          </a:solidFill>
          <a:latin typeface="+mn-lt"/>
          <a:ea typeface="+mn-ea"/>
          <a:cs typeface="+mn-cs"/>
        </a:defRPr>
      </a:lvl1pPr>
      <a:lvl2pPr marL="454074" algn="l" defTabSz="908147" rtl="0" eaLnBrk="1" latinLnBrk="0" hangingPunct="1">
        <a:defRPr sz="1800" kern="1200">
          <a:solidFill>
            <a:schemeClr val="tx1"/>
          </a:solidFill>
          <a:latin typeface="+mn-lt"/>
          <a:ea typeface="+mn-ea"/>
          <a:cs typeface="+mn-cs"/>
        </a:defRPr>
      </a:lvl2pPr>
      <a:lvl3pPr marL="908147" algn="l" defTabSz="908147" rtl="0" eaLnBrk="1" latinLnBrk="0" hangingPunct="1">
        <a:defRPr sz="1800" kern="1200">
          <a:solidFill>
            <a:schemeClr val="tx1"/>
          </a:solidFill>
          <a:latin typeface="+mn-lt"/>
          <a:ea typeface="+mn-ea"/>
          <a:cs typeface="+mn-cs"/>
        </a:defRPr>
      </a:lvl3pPr>
      <a:lvl4pPr marL="1362222" algn="l" defTabSz="908147" rtl="0" eaLnBrk="1" latinLnBrk="0" hangingPunct="1">
        <a:defRPr sz="1800" kern="1200">
          <a:solidFill>
            <a:schemeClr val="tx1"/>
          </a:solidFill>
          <a:latin typeface="+mn-lt"/>
          <a:ea typeface="+mn-ea"/>
          <a:cs typeface="+mn-cs"/>
        </a:defRPr>
      </a:lvl4pPr>
      <a:lvl5pPr marL="1816295" algn="l" defTabSz="908147" rtl="0" eaLnBrk="1" latinLnBrk="0" hangingPunct="1">
        <a:defRPr sz="1800" kern="1200">
          <a:solidFill>
            <a:schemeClr val="tx1"/>
          </a:solidFill>
          <a:latin typeface="+mn-lt"/>
          <a:ea typeface="+mn-ea"/>
          <a:cs typeface="+mn-cs"/>
        </a:defRPr>
      </a:lvl5pPr>
      <a:lvl6pPr marL="2270369" algn="l" defTabSz="908147" rtl="0" eaLnBrk="1" latinLnBrk="0" hangingPunct="1">
        <a:defRPr sz="1800" kern="1200">
          <a:solidFill>
            <a:schemeClr val="tx1"/>
          </a:solidFill>
          <a:latin typeface="+mn-lt"/>
          <a:ea typeface="+mn-ea"/>
          <a:cs typeface="+mn-cs"/>
        </a:defRPr>
      </a:lvl6pPr>
      <a:lvl7pPr marL="2724443" algn="l" defTabSz="908147" rtl="0" eaLnBrk="1" latinLnBrk="0" hangingPunct="1">
        <a:defRPr sz="1800" kern="1200">
          <a:solidFill>
            <a:schemeClr val="tx1"/>
          </a:solidFill>
          <a:latin typeface="+mn-lt"/>
          <a:ea typeface="+mn-ea"/>
          <a:cs typeface="+mn-cs"/>
        </a:defRPr>
      </a:lvl7pPr>
      <a:lvl8pPr marL="3178518" algn="l" defTabSz="908147" rtl="0" eaLnBrk="1" latinLnBrk="0" hangingPunct="1">
        <a:defRPr sz="1800" kern="1200">
          <a:solidFill>
            <a:schemeClr val="tx1"/>
          </a:solidFill>
          <a:latin typeface="+mn-lt"/>
          <a:ea typeface="+mn-ea"/>
          <a:cs typeface="+mn-cs"/>
        </a:defRPr>
      </a:lvl8pPr>
      <a:lvl9pPr marL="3632591" algn="l" defTabSz="90814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Rectangle 28"/>
          <p:cNvSpPr/>
          <p:nvPr/>
        </p:nvSpPr>
        <p:spPr>
          <a:xfrm>
            <a:off x="0" y="0"/>
            <a:ext cx="9144000" cy="685800"/>
          </a:xfrm>
          <a:prstGeom prst="rect">
            <a:avLst/>
          </a:prstGeom>
          <a:solidFill>
            <a:srgbClr val="3D71B8"/>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35" tIns="45718" rIns="91435" bIns="45718" anchor="ctr"/>
          <a:lstStyle/>
          <a:p>
            <a:pPr algn="ctr" eaLnBrk="1" latinLnBrk="0" hangingPunct="1"/>
            <a:endParaRPr kumimoji="0" lang="en-US"/>
          </a:p>
        </p:txBody>
      </p:sp>
      <p:sp>
        <p:nvSpPr>
          <p:cNvPr id="22" name="Title Placeholder 21"/>
          <p:cNvSpPr>
            <a:spLocks noGrp="1"/>
          </p:cNvSpPr>
          <p:nvPr>
            <p:ph type="title"/>
          </p:nvPr>
        </p:nvSpPr>
        <p:spPr>
          <a:xfrm>
            <a:off x="361950" y="0"/>
            <a:ext cx="8229600" cy="647700"/>
          </a:xfrm>
          <a:prstGeom prst="rect">
            <a:avLst/>
          </a:prstGeom>
        </p:spPr>
        <p:txBody>
          <a:bodyPr vert="horz" lIns="91435" tIns="45718" rIns="91435" bIns="45718" anchor="ctr">
            <a:normAutofit/>
          </a:bodyPr>
          <a:lstStyle/>
          <a:p>
            <a:r>
              <a:rPr kumimoji="0" lang="en-US" dirty="0"/>
              <a:t>Click to edit Master title style</a:t>
            </a:r>
          </a:p>
        </p:txBody>
      </p:sp>
      <p:sp>
        <p:nvSpPr>
          <p:cNvPr id="13" name="Text Placeholder 12"/>
          <p:cNvSpPr>
            <a:spLocks noGrp="1"/>
          </p:cNvSpPr>
          <p:nvPr>
            <p:ph type="body" idx="1"/>
          </p:nvPr>
        </p:nvSpPr>
        <p:spPr>
          <a:xfrm>
            <a:off x="457200" y="1066800"/>
            <a:ext cx="8229600" cy="5507736"/>
          </a:xfrm>
          <a:prstGeom prst="rect">
            <a:avLst/>
          </a:prstGeom>
        </p:spPr>
        <p:txBody>
          <a:bodyPr vert="horz" lIns="91435" tIns="45718" rIns="91435" bIns="45718">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8186736" y="6400800"/>
            <a:ext cx="957264" cy="457200"/>
          </a:xfrm>
          <a:prstGeom prst="rect">
            <a:avLst/>
          </a:prstGeom>
        </p:spPr>
        <p:txBody>
          <a:bodyPr vert="horz" lIns="91435" tIns="45718" rIns="91435" bIns="45718"/>
          <a:lstStyle>
            <a:lvl1pPr algn="l" eaLnBrk="1" latinLnBrk="0" hangingPunct="1">
              <a:defRPr kumimoji="0" sz="800">
                <a:solidFill>
                  <a:schemeClr val="accent2"/>
                </a:solidFill>
              </a:defRPr>
            </a:lvl1pPr>
          </a:lstStyle>
          <a:p>
            <a:fld id="{1B3CFBE2-6A74-496A-A960-7AB8CFB51765}" type="datetimeFigureOut">
              <a:rPr lang="en-US" smtClean="0"/>
              <a:pPr/>
              <a:t>12/5/2017</a:t>
            </a:fld>
            <a:endParaRPr lang="en-US"/>
          </a:p>
        </p:txBody>
      </p:sp>
      <p:sp>
        <p:nvSpPr>
          <p:cNvPr id="3" name="Footer Placeholder 2"/>
          <p:cNvSpPr>
            <a:spLocks noGrp="1"/>
          </p:cNvSpPr>
          <p:nvPr>
            <p:ph type="ftr" sz="quarter" idx="3"/>
          </p:nvPr>
        </p:nvSpPr>
        <p:spPr>
          <a:xfrm>
            <a:off x="6858000" y="6400800"/>
            <a:ext cx="1325880" cy="457200"/>
          </a:xfrm>
          <a:prstGeom prst="rect">
            <a:avLst/>
          </a:prstGeom>
        </p:spPr>
        <p:txBody>
          <a:bodyPr vert="horz" lIns="91435" tIns="45718" rIns="91435" bIns="45718"/>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4259961" y="6492240"/>
            <a:ext cx="762000" cy="365760"/>
          </a:xfrm>
          <a:prstGeom prst="rect">
            <a:avLst/>
          </a:prstGeom>
        </p:spPr>
        <p:txBody>
          <a:bodyPr vert="horz" lIns="91435" tIns="45718" rIns="91435" bIns="45718" anchor="b"/>
          <a:lstStyle>
            <a:lvl1pPr algn="r" eaLnBrk="1" latinLnBrk="0" hangingPunct="1">
              <a:defRPr kumimoji="0" sz="1800">
                <a:solidFill>
                  <a:srgbClr val="FFFFFF"/>
                </a:solidFill>
              </a:defRPr>
            </a:lvl1pPr>
          </a:lstStyle>
          <a:p>
            <a:fld id="{97F51BB2-9908-4378-8DFD-92361B313414}" type="slidenum">
              <a:rPr lang="en-US" smtClean="0"/>
              <a:pPr/>
              <a:t>‹#›</a:t>
            </a:fld>
            <a:endParaRPr lang="en-US"/>
          </a:p>
        </p:txBody>
      </p:sp>
      <p:pic>
        <p:nvPicPr>
          <p:cNvPr id="20" name="Picture 19" descr="Clouds_sm.jpg"/>
          <p:cNvPicPr>
            <a:picLocks noChangeAspect="1"/>
          </p:cNvPicPr>
          <p:nvPr userDrawn="1"/>
        </p:nvPicPr>
        <p:blipFill>
          <a:blip r:embed="rId10" cstate="print">
            <a:duotone>
              <a:schemeClr val="accent6">
                <a:shade val="45000"/>
                <a:satMod val="135000"/>
              </a:schemeClr>
              <a:prstClr val="white"/>
            </a:duotone>
          </a:blip>
          <a:stretch>
            <a:fillRect/>
          </a:stretch>
        </p:blipFill>
        <p:spPr>
          <a:xfrm>
            <a:off x="0" y="685800"/>
            <a:ext cx="9144000" cy="271780"/>
          </a:xfrm>
          <a:prstGeom prst="rect">
            <a:avLst/>
          </a:prstGeom>
        </p:spPr>
      </p:pic>
      <p:sp>
        <p:nvSpPr>
          <p:cNvPr id="32" name="Rectangle 31"/>
          <p:cNvSpPr/>
          <p:nvPr userDrawn="1"/>
        </p:nvSpPr>
        <p:spPr>
          <a:xfrm flipV="1">
            <a:off x="0" y="830581"/>
            <a:ext cx="9144000" cy="123825"/>
          </a:xfrm>
          <a:prstGeom prst="rect">
            <a:avLst/>
          </a:prstGeom>
          <a:solidFill>
            <a:schemeClr val="accent2">
              <a:alpha val="34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35" tIns="45718" rIns="91435" bIns="45718" anchor="ctr"/>
          <a:lstStyle/>
          <a:p>
            <a:pPr algn="ctr" eaLnBrk="1" latinLnBrk="0" hangingPunct="1"/>
            <a:endParaRPr kumimoji="0" lang="en-US"/>
          </a:p>
        </p:txBody>
      </p:sp>
    </p:spTree>
    <p:extLst>
      <p:ext uri="{BB962C8B-B14F-4D97-AF65-F5344CB8AC3E}">
        <p14:creationId xmlns:p14="http://schemas.microsoft.com/office/powerpoint/2010/main" val="4031969533"/>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Lst>
  <p:txStyles>
    <p:titleStyle>
      <a:lvl1pPr algn="l" rtl="0" eaLnBrk="1" latinLnBrk="0" hangingPunct="1">
        <a:spcBef>
          <a:spcPct val="0"/>
        </a:spcBef>
        <a:buNone/>
        <a:defRPr kumimoji="0" sz="3600" kern="1200">
          <a:solidFill>
            <a:schemeClr val="bg1"/>
          </a:solidFill>
          <a:latin typeface="+mj-lt"/>
          <a:ea typeface="+mj-ea"/>
          <a:cs typeface="+mj-cs"/>
        </a:defRPr>
      </a:lvl1pPr>
    </p:titleStyle>
    <p:bodyStyle>
      <a:lvl1pPr marL="365741" indent="-256019" algn="l" rtl="0" eaLnBrk="1" latinLnBrk="0" hangingPunct="1">
        <a:spcBef>
          <a:spcPts val="300"/>
        </a:spcBef>
        <a:buClr>
          <a:schemeClr val="tx2"/>
        </a:buClr>
        <a:buFont typeface="Georgia"/>
        <a:buChar char="•"/>
        <a:defRPr kumimoji="0" sz="2800" kern="1200">
          <a:solidFill>
            <a:schemeClr val="accent1"/>
          </a:solidFill>
          <a:latin typeface="+mn-lt"/>
          <a:ea typeface="+mn-ea"/>
          <a:cs typeface="+mn-cs"/>
        </a:defRPr>
      </a:lvl1pPr>
      <a:lvl2pPr marL="658334" indent="-246875" algn="l" rtl="0" eaLnBrk="1" latinLnBrk="0" hangingPunct="1">
        <a:spcBef>
          <a:spcPts val="300"/>
        </a:spcBef>
        <a:buClr>
          <a:schemeClr val="tx2"/>
        </a:buClr>
        <a:buFont typeface="Georgia"/>
        <a:buChar char="▫"/>
        <a:defRPr kumimoji="0" sz="2600" kern="1200">
          <a:solidFill>
            <a:schemeClr val="accent1"/>
          </a:solidFill>
          <a:latin typeface="+mn-lt"/>
          <a:ea typeface="+mn-ea"/>
          <a:cs typeface="+mn-cs"/>
        </a:defRPr>
      </a:lvl2pPr>
      <a:lvl3pPr marL="923497" indent="-219445" algn="l" rtl="0" eaLnBrk="1" latinLnBrk="0" hangingPunct="1">
        <a:spcBef>
          <a:spcPts val="300"/>
        </a:spcBef>
        <a:buClr>
          <a:schemeClr val="tx2"/>
        </a:buClr>
        <a:buFont typeface="Wingdings 2"/>
        <a:buChar char=""/>
        <a:defRPr kumimoji="0" sz="2400" kern="1200">
          <a:solidFill>
            <a:schemeClr val="accent1"/>
          </a:solidFill>
          <a:latin typeface="+mn-lt"/>
          <a:ea typeface="+mn-ea"/>
          <a:cs typeface="+mn-cs"/>
        </a:defRPr>
      </a:lvl3pPr>
      <a:lvl4pPr marL="1179516" indent="-201158" algn="l" rtl="0" eaLnBrk="1" latinLnBrk="0" hangingPunct="1">
        <a:spcBef>
          <a:spcPts val="300"/>
        </a:spcBef>
        <a:buClr>
          <a:schemeClr val="tx2"/>
        </a:buClr>
        <a:buFont typeface="Wingdings 2"/>
        <a:buChar char=""/>
        <a:defRPr kumimoji="0" sz="2200" kern="1200">
          <a:solidFill>
            <a:schemeClr val="accent1"/>
          </a:solidFill>
          <a:latin typeface="+mn-lt"/>
          <a:ea typeface="+mn-ea"/>
          <a:cs typeface="+mn-cs"/>
        </a:defRPr>
      </a:lvl4pPr>
      <a:lvl5pPr marL="1389817" indent="-182871" algn="l" rtl="0" eaLnBrk="1" latinLnBrk="0" hangingPunct="1">
        <a:spcBef>
          <a:spcPts val="300"/>
        </a:spcBef>
        <a:buClr>
          <a:schemeClr val="tx2"/>
        </a:buClr>
        <a:buFont typeface="Georgia"/>
        <a:buChar char="▫"/>
        <a:defRPr kumimoji="0" sz="2000" kern="1200">
          <a:solidFill>
            <a:schemeClr val="accent1"/>
          </a:solidFill>
          <a:latin typeface="+mn-lt"/>
          <a:ea typeface="+mn-ea"/>
          <a:cs typeface="+mn-cs"/>
        </a:defRPr>
      </a:lvl5pPr>
      <a:lvl6pPr marL="1609262" indent="-182871"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706" indent="-182871"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864" indent="-182871"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165" indent="-182871"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77" algn="l" rtl="0" eaLnBrk="1" latinLnBrk="0" hangingPunct="1">
        <a:defRPr kumimoji="0" kern="1200">
          <a:solidFill>
            <a:schemeClr val="tx1"/>
          </a:solidFill>
          <a:latin typeface="+mn-lt"/>
          <a:ea typeface="+mn-ea"/>
          <a:cs typeface="+mn-cs"/>
        </a:defRPr>
      </a:lvl2pPr>
      <a:lvl3pPr marL="914353" algn="l" rtl="0" eaLnBrk="1" latinLnBrk="0" hangingPunct="1">
        <a:defRPr kumimoji="0" kern="1200">
          <a:solidFill>
            <a:schemeClr val="tx1"/>
          </a:solidFill>
          <a:latin typeface="+mn-lt"/>
          <a:ea typeface="+mn-ea"/>
          <a:cs typeface="+mn-cs"/>
        </a:defRPr>
      </a:lvl3pPr>
      <a:lvl4pPr marL="1371530" algn="l" rtl="0" eaLnBrk="1" latinLnBrk="0" hangingPunct="1">
        <a:defRPr kumimoji="0" kern="1200">
          <a:solidFill>
            <a:schemeClr val="tx1"/>
          </a:solidFill>
          <a:latin typeface="+mn-lt"/>
          <a:ea typeface="+mn-ea"/>
          <a:cs typeface="+mn-cs"/>
        </a:defRPr>
      </a:lvl4pPr>
      <a:lvl5pPr marL="1828706" algn="l" rtl="0" eaLnBrk="1" latinLnBrk="0" hangingPunct="1">
        <a:defRPr kumimoji="0" kern="1200">
          <a:solidFill>
            <a:schemeClr val="tx1"/>
          </a:solidFill>
          <a:latin typeface="+mn-lt"/>
          <a:ea typeface="+mn-ea"/>
          <a:cs typeface="+mn-cs"/>
        </a:defRPr>
      </a:lvl5pPr>
      <a:lvl6pPr marL="2285883" algn="l" rtl="0" eaLnBrk="1" latinLnBrk="0" hangingPunct="1">
        <a:defRPr kumimoji="0" kern="1200">
          <a:solidFill>
            <a:schemeClr val="tx1"/>
          </a:solidFill>
          <a:latin typeface="+mn-lt"/>
          <a:ea typeface="+mn-ea"/>
          <a:cs typeface="+mn-cs"/>
        </a:defRPr>
      </a:lvl6pPr>
      <a:lvl7pPr marL="2743060" algn="l" rtl="0" eaLnBrk="1" latinLnBrk="0" hangingPunct="1">
        <a:defRPr kumimoji="0" kern="1200">
          <a:solidFill>
            <a:schemeClr val="tx1"/>
          </a:solidFill>
          <a:latin typeface="+mn-lt"/>
          <a:ea typeface="+mn-ea"/>
          <a:cs typeface="+mn-cs"/>
        </a:defRPr>
      </a:lvl7pPr>
      <a:lvl8pPr marL="3200236" algn="l" rtl="0" eaLnBrk="1" latinLnBrk="0" hangingPunct="1">
        <a:defRPr kumimoji="0" kern="1200">
          <a:solidFill>
            <a:schemeClr val="tx1"/>
          </a:solidFill>
          <a:latin typeface="+mn-lt"/>
          <a:ea typeface="+mn-ea"/>
          <a:cs typeface="+mn-cs"/>
        </a:defRPr>
      </a:lvl8pPr>
      <a:lvl9pPr marL="3657413"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bwMode="auto">
          <a:xfrm>
            <a:off x="290970" y="1371017"/>
            <a:ext cx="8306223" cy="5073520"/>
          </a:xfrm>
          <a:prstGeom prst="rect">
            <a:avLst/>
          </a:prstGeom>
          <a:noFill/>
          <a:ln w="9525">
            <a:noFill/>
            <a:miter lim="800000"/>
            <a:headEnd/>
            <a:tailEnd/>
          </a:ln>
          <a:effectLst/>
        </p:spPr>
        <p:txBody>
          <a:bodyPr vert="horz" wrap="square" lIns="89995" tIns="44197" rIns="89995" bIns="4419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7347" name="Rectangle 3"/>
          <p:cNvSpPr>
            <a:spLocks noGrp="1" noChangeArrowheads="1"/>
          </p:cNvSpPr>
          <p:nvPr>
            <p:ph type="title"/>
          </p:nvPr>
        </p:nvSpPr>
        <p:spPr bwMode="auto">
          <a:xfrm>
            <a:off x="405376" y="248162"/>
            <a:ext cx="8716368" cy="780909"/>
          </a:xfrm>
          <a:prstGeom prst="rect">
            <a:avLst/>
          </a:prstGeom>
          <a:noFill/>
          <a:ln w="9525">
            <a:noFill/>
            <a:miter lim="800000"/>
            <a:headEnd/>
            <a:tailEnd/>
          </a:ln>
          <a:effectLst>
            <a:outerShdw dist="53882" dir="2700000" algn="ctr" rotWithShape="0">
              <a:srgbClr val="969696"/>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57348" name="Text Box 4"/>
          <p:cNvSpPr txBox="1">
            <a:spLocks noChangeArrowheads="1"/>
          </p:cNvSpPr>
          <p:nvPr/>
        </p:nvSpPr>
        <p:spPr bwMode="auto">
          <a:xfrm>
            <a:off x="212371" y="6399033"/>
            <a:ext cx="618108" cy="289813"/>
          </a:xfrm>
          <a:prstGeom prst="rect">
            <a:avLst/>
          </a:prstGeom>
          <a:noFill/>
          <a:ln w="19050">
            <a:noFill/>
            <a:miter lim="800000"/>
            <a:headEnd/>
            <a:tailEnd type="none" w="sm" len="sm"/>
          </a:ln>
          <a:effectLst/>
        </p:spPr>
        <p:txBody>
          <a:bodyPr wrap="none" lIns="45455" tIns="45455" rIns="45455" bIns="45455" anchor="ctr">
            <a:spAutoFit/>
          </a:bodyPr>
          <a:lstStyle/>
          <a:p>
            <a:pPr algn="ctr" defTabSz="909327">
              <a:lnSpc>
                <a:spcPct val="90000"/>
              </a:lnSpc>
              <a:defRPr/>
            </a:pPr>
            <a:r>
              <a:rPr lang="en-US" sz="1400" b="0">
                <a:solidFill>
                  <a:srgbClr val="660033"/>
                </a:solidFill>
                <a:latin typeface="Helvetica" pitchFamily="34" charset="0"/>
              </a:rPr>
              <a:t>– </a:t>
            </a:r>
            <a:fld id="{84A710E1-C612-4FC3-A249-D8E99A8FAAE2}" type="slidenum">
              <a:rPr lang="en-US" sz="1400" b="0">
                <a:solidFill>
                  <a:srgbClr val="660033"/>
                </a:solidFill>
                <a:latin typeface="Helvetica" pitchFamily="34" charset="0"/>
              </a:rPr>
              <a:pPr algn="ctr" defTabSz="909327">
                <a:lnSpc>
                  <a:spcPct val="90000"/>
                </a:lnSpc>
                <a:defRPr/>
              </a:pPr>
              <a:t>‹#›</a:t>
            </a:fld>
            <a:r>
              <a:rPr lang="en-US" sz="1400" b="0">
                <a:solidFill>
                  <a:srgbClr val="660033"/>
                </a:solidFill>
                <a:latin typeface="Helvetica" pitchFamily="34" charset="0"/>
              </a:rPr>
              <a:t> –</a:t>
            </a:r>
            <a:endParaRPr lang="en-US" sz="1400" b="0">
              <a:solidFill>
                <a:srgbClr val="000066"/>
              </a:solidFill>
              <a:latin typeface="Helvetica" pitchFamily="34" charset="0"/>
            </a:endParaRPr>
          </a:p>
        </p:txBody>
      </p:sp>
    </p:spTree>
    <p:extLst>
      <p:ext uri="{BB962C8B-B14F-4D97-AF65-F5344CB8AC3E}">
        <p14:creationId xmlns:p14="http://schemas.microsoft.com/office/powerpoint/2010/main" val="41280073"/>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ransition spd="med"/>
  <p:txStyles>
    <p:titleStyle>
      <a:lvl1pPr algn="l" defTabSz="909327" rtl="0" eaLnBrk="0" fontAlgn="base" hangingPunct="0">
        <a:lnSpc>
          <a:spcPct val="87000"/>
        </a:lnSpc>
        <a:spcBef>
          <a:spcPct val="0"/>
        </a:spcBef>
        <a:spcAft>
          <a:spcPct val="0"/>
        </a:spcAft>
        <a:defRPr sz="3800" b="1">
          <a:solidFill>
            <a:schemeClr val="hlink"/>
          </a:solidFill>
          <a:latin typeface="+mj-lt"/>
          <a:ea typeface="+mj-ea"/>
          <a:cs typeface="+mj-cs"/>
        </a:defRPr>
      </a:lvl1pPr>
      <a:lvl2pPr algn="l" defTabSz="909327" rtl="0" eaLnBrk="0" fontAlgn="base" hangingPunct="0">
        <a:lnSpc>
          <a:spcPct val="87000"/>
        </a:lnSpc>
        <a:spcBef>
          <a:spcPct val="0"/>
        </a:spcBef>
        <a:spcAft>
          <a:spcPct val="0"/>
        </a:spcAft>
        <a:defRPr sz="3800" b="1">
          <a:solidFill>
            <a:schemeClr val="hlink"/>
          </a:solidFill>
          <a:latin typeface="Helvetica" pitchFamily="34" charset="0"/>
        </a:defRPr>
      </a:lvl2pPr>
      <a:lvl3pPr algn="l" defTabSz="909327" rtl="0" eaLnBrk="0" fontAlgn="base" hangingPunct="0">
        <a:lnSpc>
          <a:spcPct val="87000"/>
        </a:lnSpc>
        <a:spcBef>
          <a:spcPct val="0"/>
        </a:spcBef>
        <a:spcAft>
          <a:spcPct val="0"/>
        </a:spcAft>
        <a:defRPr sz="3800" b="1">
          <a:solidFill>
            <a:schemeClr val="hlink"/>
          </a:solidFill>
          <a:latin typeface="Helvetica" pitchFamily="34" charset="0"/>
        </a:defRPr>
      </a:lvl3pPr>
      <a:lvl4pPr algn="l" defTabSz="909327" rtl="0" eaLnBrk="0" fontAlgn="base" hangingPunct="0">
        <a:lnSpc>
          <a:spcPct val="87000"/>
        </a:lnSpc>
        <a:spcBef>
          <a:spcPct val="0"/>
        </a:spcBef>
        <a:spcAft>
          <a:spcPct val="0"/>
        </a:spcAft>
        <a:defRPr sz="3800" b="1">
          <a:solidFill>
            <a:schemeClr val="hlink"/>
          </a:solidFill>
          <a:latin typeface="Helvetica" pitchFamily="34" charset="0"/>
        </a:defRPr>
      </a:lvl4pPr>
      <a:lvl5pPr algn="l" defTabSz="909327" rtl="0" eaLnBrk="0" fontAlgn="base" hangingPunct="0">
        <a:lnSpc>
          <a:spcPct val="87000"/>
        </a:lnSpc>
        <a:spcBef>
          <a:spcPct val="0"/>
        </a:spcBef>
        <a:spcAft>
          <a:spcPct val="0"/>
        </a:spcAft>
        <a:defRPr sz="3800" b="1">
          <a:solidFill>
            <a:schemeClr val="hlink"/>
          </a:solidFill>
          <a:latin typeface="Helvetica" pitchFamily="34" charset="0"/>
        </a:defRPr>
      </a:lvl5pPr>
      <a:lvl6pPr marL="455455" algn="l" defTabSz="909327" rtl="0" fontAlgn="base">
        <a:lnSpc>
          <a:spcPct val="87000"/>
        </a:lnSpc>
        <a:spcBef>
          <a:spcPct val="0"/>
        </a:spcBef>
        <a:spcAft>
          <a:spcPct val="0"/>
        </a:spcAft>
        <a:defRPr sz="3800" b="1">
          <a:solidFill>
            <a:schemeClr val="hlink"/>
          </a:solidFill>
          <a:latin typeface="Helvetica" pitchFamily="34" charset="0"/>
        </a:defRPr>
      </a:lvl6pPr>
      <a:lvl7pPr marL="910908" algn="l" defTabSz="909327" rtl="0" fontAlgn="base">
        <a:lnSpc>
          <a:spcPct val="87000"/>
        </a:lnSpc>
        <a:spcBef>
          <a:spcPct val="0"/>
        </a:spcBef>
        <a:spcAft>
          <a:spcPct val="0"/>
        </a:spcAft>
        <a:defRPr sz="3800" b="1">
          <a:solidFill>
            <a:schemeClr val="hlink"/>
          </a:solidFill>
          <a:latin typeface="Helvetica" pitchFamily="34" charset="0"/>
        </a:defRPr>
      </a:lvl7pPr>
      <a:lvl8pPr marL="1366362" algn="l" defTabSz="909327" rtl="0" fontAlgn="base">
        <a:lnSpc>
          <a:spcPct val="87000"/>
        </a:lnSpc>
        <a:spcBef>
          <a:spcPct val="0"/>
        </a:spcBef>
        <a:spcAft>
          <a:spcPct val="0"/>
        </a:spcAft>
        <a:defRPr sz="3800" b="1">
          <a:solidFill>
            <a:schemeClr val="hlink"/>
          </a:solidFill>
          <a:latin typeface="Helvetica" pitchFamily="34" charset="0"/>
        </a:defRPr>
      </a:lvl8pPr>
      <a:lvl9pPr marL="1821818" algn="l" defTabSz="909327" rtl="0" fontAlgn="base">
        <a:lnSpc>
          <a:spcPct val="87000"/>
        </a:lnSpc>
        <a:spcBef>
          <a:spcPct val="0"/>
        </a:spcBef>
        <a:spcAft>
          <a:spcPct val="0"/>
        </a:spcAft>
        <a:defRPr sz="3800" b="1">
          <a:solidFill>
            <a:schemeClr val="hlink"/>
          </a:solidFill>
          <a:latin typeface="Helvetica" pitchFamily="34" charset="0"/>
        </a:defRPr>
      </a:lvl9pPr>
    </p:titleStyle>
    <p:bodyStyle>
      <a:lvl1pPr marL="384292" indent="-384292" algn="l" defTabSz="909327" rtl="0" eaLnBrk="0" fontAlgn="base" hangingPunct="0">
        <a:lnSpc>
          <a:spcPct val="95000"/>
        </a:lnSpc>
        <a:spcBef>
          <a:spcPct val="50000"/>
        </a:spcBef>
        <a:spcAft>
          <a:spcPct val="0"/>
        </a:spcAft>
        <a:buClr>
          <a:schemeClr val="hlink"/>
        </a:buClr>
        <a:buFont typeface="Wingdings" pitchFamily="2" charset="2"/>
        <a:defRPr sz="2400" b="1">
          <a:solidFill>
            <a:schemeClr val="tx2"/>
          </a:solidFill>
          <a:effectLst>
            <a:outerShdw blurRad="38100" dist="38100" dir="2700000" algn="tl">
              <a:srgbClr val="C0C0C0"/>
            </a:outerShdw>
          </a:effectLst>
          <a:latin typeface="+mn-lt"/>
          <a:ea typeface="+mn-ea"/>
          <a:cs typeface="+mn-cs"/>
        </a:defRPr>
      </a:lvl1pPr>
      <a:lvl2pPr marL="740113" indent="-243540" algn="l" defTabSz="909327" rtl="0" eaLnBrk="0" fontAlgn="base" hangingPunct="0">
        <a:spcBef>
          <a:spcPct val="25000"/>
        </a:spcBef>
        <a:spcAft>
          <a:spcPct val="0"/>
        </a:spcAft>
        <a:buClr>
          <a:schemeClr val="hlink"/>
        </a:buClr>
        <a:buSzPct val="75000"/>
        <a:buFont typeface="Wingdings" pitchFamily="2" charset="2"/>
        <a:buChar char="n"/>
        <a:defRPr sz="2000" b="1">
          <a:solidFill>
            <a:schemeClr val="tx1"/>
          </a:solidFill>
          <a:latin typeface="+mn-lt"/>
        </a:defRPr>
      </a:lvl2pPr>
      <a:lvl3pPr marL="1140216" indent="-237217" algn="l" defTabSz="909327" rtl="0" eaLnBrk="0" fontAlgn="base" hangingPunct="0">
        <a:lnSpc>
          <a:spcPct val="107000"/>
        </a:lnSpc>
        <a:spcBef>
          <a:spcPct val="10000"/>
        </a:spcBef>
        <a:spcAft>
          <a:spcPct val="0"/>
        </a:spcAft>
        <a:buClr>
          <a:srgbClr val="005400"/>
        </a:buClr>
        <a:buSzPct val="90000"/>
        <a:buFont typeface="Wingdings" pitchFamily="2" charset="2"/>
        <a:buChar char="l"/>
        <a:defRPr>
          <a:solidFill>
            <a:schemeClr val="folHlink"/>
          </a:solidFill>
          <a:latin typeface="+mn-lt"/>
        </a:defRPr>
      </a:lvl3pPr>
      <a:lvl4pPr marL="1590925" indent="-226146" algn="l" defTabSz="909327" rtl="0" eaLnBrk="0" fontAlgn="base" hangingPunct="0">
        <a:spcBef>
          <a:spcPct val="20000"/>
        </a:spcBef>
        <a:spcAft>
          <a:spcPct val="0"/>
        </a:spcAft>
        <a:buChar char="»"/>
        <a:defRPr>
          <a:solidFill>
            <a:schemeClr val="tx1"/>
          </a:solidFill>
          <a:latin typeface="+mn-lt"/>
        </a:defRPr>
      </a:lvl4pPr>
      <a:lvl5pPr marL="2438573" indent="-227727" algn="l" defTabSz="909327" rtl="0" eaLnBrk="0" fontAlgn="base" hangingPunct="0">
        <a:spcBef>
          <a:spcPct val="20000"/>
        </a:spcBef>
        <a:spcAft>
          <a:spcPct val="0"/>
        </a:spcAft>
        <a:buChar char="•"/>
        <a:defRPr sz="2000">
          <a:solidFill>
            <a:schemeClr val="tx1"/>
          </a:solidFill>
          <a:latin typeface="Times New Roman" pitchFamily="18" charset="0"/>
        </a:defRPr>
      </a:lvl5pPr>
      <a:lvl6pPr marL="2894031" indent="-227727" algn="l" defTabSz="909327" rtl="0" fontAlgn="base">
        <a:spcBef>
          <a:spcPct val="20000"/>
        </a:spcBef>
        <a:spcAft>
          <a:spcPct val="0"/>
        </a:spcAft>
        <a:buChar char="•"/>
        <a:defRPr sz="2000">
          <a:solidFill>
            <a:schemeClr val="tx1"/>
          </a:solidFill>
          <a:latin typeface="Times New Roman" pitchFamily="18" charset="0"/>
        </a:defRPr>
      </a:lvl6pPr>
      <a:lvl7pPr marL="3349483" indent="-227727" algn="l" defTabSz="909327" rtl="0" fontAlgn="base">
        <a:spcBef>
          <a:spcPct val="20000"/>
        </a:spcBef>
        <a:spcAft>
          <a:spcPct val="0"/>
        </a:spcAft>
        <a:buChar char="•"/>
        <a:defRPr sz="2000">
          <a:solidFill>
            <a:schemeClr val="tx1"/>
          </a:solidFill>
          <a:latin typeface="Times New Roman" pitchFamily="18" charset="0"/>
        </a:defRPr>
      </a:lvl7pPr>
      <a:lvl8pPr marL="3804936" indent="-227727" algn="l" defTabSz="909327" rtl="0" fontAlgn="base">
        <a:spcBef>
          <a:spcPct val="20000"/>
        </a:spcBef>
        <a:spcAft>
          <a:spcPct val="0"/>
        </a:spcAft>
        <a:buChar char="•"/>
        <a:defRPr sz="2000">
          <a:solidFill>
            <a:schemeClr val="tx1"/>
          </a:solidFill>
          <a:latin typeface="Times New Roman" pitchFamily="18" charset="0"/>
        </a:defRPr>
      </a:lvl8pPr>
      <a:lvl9pPr marL="4260391" indent="-227727" algn="l" defTabSz="909327"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0908" rtl="0" eaLnBrk="1" latinLnBrk="0" hangingPunct="1">
        <a:defRPr sz="1800" kern="1200">
          <a:solidFill>
            <a:schemeClr val="tx1"/>
          </a:solidFill>
          <a:latin typeface="+mn-lt"/>
          <a:ea typeface="+mn-ea"/>
          <a:cs typeface="+mn-cs"/>
        </a:defRPr>
      </a:lvl1pPr>
      <a:lvl2pPr marL="455455" algn="l" defTabSz="910908" rtl="0" eaLnBrk="1" latinLnBrk="0" hangingPunct="1">
        <a:defRPr sz="1800" kern="1200">
          <a:solidFill>
            <a:schemeClr val="tx1"/>
          </a:solidFill>
          <a:latin typeface="+mn-lt"/>
          <a:ea typeface="+mn-ea"/>
          <a:cs typeface="+mn-cs"/>
        </a:defRPr>
      </a:lvl2pPr>
      <a:lvl3pPr marL="910908" algn="l" defTabSz="910908" rtl="0" eaLnBrk="1" latinLnBrk="0" hangingPunct="1">
        <a:defRPr sz="1800" kern="1200">
          <a:solidFill>
            <a:schemeClr val="tx1"/>
          </a:solidFill>
          <a:latin typeface="+mn-lt"/>
          <a:ea typeface="+mn-ea"/>
          <a:cs typeface="+mn-cs"/>
        </a:defRPr>
      </a:lvl3pPr>
      <a:lvl4pPr marL="1366362" algn="l" defTabSz="910908" rtl="0" eaLnBrk="1" latinLnBrk="0" hangingPunct="1">
        <a:defRPr sz="1800" kern="1200">
          <a:solidFill>
            <a:schemeClr val="tx1"/>
          </a:solidFill>
          <a:latin typeface="+mn-lt"/>
          <a:ea typeface="+mn-ea"/>
          <a:cs typeface="+mn-cs"/>
        </a:defRPr>
      </a:lvl4pPr>
      <a:lvl5pPr marL="1821818" algn="l" defTabSz="910908" rtl="0" eaLnBrk="1" latinLnBrk="0" hangingPunct="1">
        <a:defRPr sz="1800" kern="1200">
          <a:solidFill>
            <a:schemeClr val="tx1"/>
          </a:solidFill>
          <a:latin typeface="+mn-lt"/>
          <a:ea typeface="+mn-ea"/>
          <a:cs typeface="+mn-cs"/>
        </a:defRPr>
      </a:lvl5pPr>
      <a:lvl6pPr marL="2277271" algn="l" defTabSz="910908" rtl="0" eaLnBrk="1" latinLnBrk="0" hangingPunct="1">
        <a:defRPr sz="1800" kern="1200">
          <a:solidFill>
            <a:schemeClr val="tx1"/>
          </a:solidFill>
          <a:latin typeface="+mn-lt"/>
          <a:ea typeface="+mn-ea"/>
          <a:cs typeface="+mn-cs"/>
        </a:defRPr>
      </a:lvl6pPr>
      <a:lvl7pPr marL="2732723" algn="l" defTabSz="910908" rtl="0" eaLnBrk="1" latinLnBrk="0" hangingPunct="1">
        <a:defRPr sz="1800" kern="1200">
          <a:solidFill>
            <a:schemeClr val="tx1"/>
          </a:solidFill>
          <a:latin typeface="+mn-lt"/>
          <a:ea typeface="+mn-ea"/>
          <a:cs typeface="+mn-cs"/>
        </a:defRPr>
      </a:lvl7pPr>
      <a:lvl8pPr marL="3188179" algn="l" defTabSz="910908" rtl="0" eaLnBrk="1" latinLnBrk="0" hangingPunct="1">
        <a:defRPr sz="1800" kern="1200">
          <a:solidFill>
            <a:schemeClr val="tx1"/>
          </a:solidFill>
          <a:latin typeface="+mn-lt"/>
          <a:ea typeface="+mn-ea"/>
          <a:cs typeface="+mn-cs"/>
        </a:defRPr>
      </a:lvl8pPr>
      <a:lvl9pPr marL="3643629" algn="l" defTabSz="910908"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bwMode="auto">
          <a:xfrm>
            <a:off x="290965" y="1371012"/>
            <a:ext cx="8306223" cy="5073520"/>
          </a:xfrm>
          <a:prstGeom prst="rect">
            <a:avLst/>
          </a:prstGeom>
          <a:noFill/>
          <a:ln w="9525">
            <a:noFill/>
            <a:miter lim="800000"/>
            <a:headEnd/>
            <a:tailEnd/>
          </a:ln>
          <a:effectLst/>
        </p:spPr>
        <p:txBody>
          <a:bodyPr vert="horz" wrap="square" lIns="90040" tIns="44222" rIns="90040" bIns="4422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7347" name="Rectangle 3"/>
          <p:cNvSpPr>
            <a:spLocks noGrp="1" noChangeArrowheads="1"/>
          </p:cNvSpPr>
          <p:nvPr>
            <p:ph type="title"/>
          </p:nvPr>
        </p:nvSpPr>
        <p:spPr bwMode="auto">
          <a:xfrm>
            <a:off x="405376" y="248157"/>
            <a:ext cx="8716368" cy="780909"/>
          </a:xfrm>
          <a:prstGeom prst="rect">
            <a:avLst/>
          </a:prstGeom>
          <a:noFill/>
          <a:ln w="9525">
            <a:noFill/>
            <a:miter lim="800000"/>
            <a:headEnd/>
            <a:tailEnd/>
          </a:ln>
          <a:effectLst>
            <a:outerShdw dist="53882" dir="2700000" algn="ctr" rotWithShape="0">
              <a:srgbClr val="969696"/>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57348" name="Text Box 4"/>
          <p:cNvSpPr txBox="1">
            <a:spLocks noChangeArrowheads="1"/>
          </p:cNvSpPr>
          <p:nvPr/>
        </p:nvSpPr>
        <p:spPr bwMode="auto">
          <a:xfrm>
            <a:off x="212371" y="6399028"/>
            <a:ext cx="618108" cy="289813"/>
          </a:xfrm>
          <a:prstGeom prst="rect">
            <a:avLst/>
          </a:prstGeom>
          <a:noFill/>
          <a:ln w="19050">
            <a:noFill/>
            <a:miter lim="800000"/>
            <a:headEnd/>
            <a:tailEnd type="none" w="sm" len="sm"/>
          </a:ln>
          <a:effectLst/>
        </p:spPr>
        <p:txBody>
          <a:bodyPr wrap="none" lIns="45480" tIns="45480" rIns="45480" bIns="45480" anchor="ctr">
            <a:spAutoFit/>
          </a:bodyPr>
          <a:lstStyle/>
          <a:p>
            <a:pPr algn="ctr" defTabSz="909793">
              <a:lnSpc>
                <a:spcPct val="90000"/>
              </a:lnSpc>
              <a:defRPr/>
            </a:pPr>
            <a:r>
              <a:rPr lang="en-US" sz="1400" b="0">
                <a:solidFill>
                  <a:srgbClr val="660033"/>
                </a:solidFill>
                <a:latin typeface="Helvetica" pitchFamily="34" charset="0"/>
              </a:rPr>
              <a:t>– </a:t>
            </a:r>
            <a:fld id="{84A710E1-C612-4FC3-A249-D8E99A8FAAE2}" type="slidenum">
              <a:rPr lang="en-US" sz="1400" b="0">
                <a:solidFill>
                  <a:srgbClr val="660033"/>
                </a:solidFill>
                <a:latin typeface="Helvetica" pitchFamily="34" charset="0"/>
              </a:rPr>
              <a:pPr algn="ctr" defTabSz="909793">
                <a:lnSpc>
                  <a:spcPct val="90000"/>
                </a:lnSpc>
                <a:defRPr/>
              </a:pPr>
              <a:t>‹#›</a:t>
            </a:fld>
            <a:r>
              <a:rPr lang="en-US" sz="1400" b="0">
                <a:solidFill>
                  <a:srgbClr val="660033"/>
                </a:solidFill>
                <a:latin typeface="Helvetica" pitchFamily="34" charset="0"/>
              </a:rPr>
              <a:t> –</a:t>
            </a:r>
            <a:endParaRPr lang="en-US" sz="1400" b="0">
              <a:solidFill>
                <a:srgbClr val="000066"/>
              </a:solidFill>
              <a:latin typeface="Helvetica" pitchFamily="34" charset="0"/>
            </a:endParaRPr>
          </a:p>
        </p:txBody>
      </p:sp>
    </p:spTree>
    <p:extLst>
      <p:ext uri="{BB962C8B-B14F-4D97-AF65-F5344CB8AC3E}">
        <p14:creationId xmlns:p14="http://schemas.microsoft.com/office/powerpoint/2010/main" val="1750276557"/>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ransition spd="med"/>
  <p:txStyles>
    <p:titleStyle>
      <a:lvl1pPr algn="l" defTabSz="909793" rtl="0" eaLnBrk="0" fontAlgn="base" hangingPunct="0">
        <a:lnSpc>
          <a:spcPct val="87000"/>
        </a:lnSpc>
        <a:spcBef>
          <a:spcPct val="0"/>
        </a:spcBef>
        <a:spcAft>
          <a:spcPct val="0"/>
        </a:spcAft>
        <a:defRPr sz="3800" b="1">
          <a:solidFill>
            <a:schemeClr val="hlink"/>
          </a:solidFill>
          <a:latin typeface="+mj-lt"/>
          <a:ea typeface="+mj-ea"/>
          <a:cs typeface="+mj-cs"/>
        </a:defRPr>
      </a:lvl1pPr>
      <a:lvl2pPr algn="l" defTabSz="909793" rtl="0" eaLnBrk="0" fontAlgn="base" hangingPunct="0">
        <a:lnSpc>
          <a:spcPct val="87000"/>
        </a:lnSpc>
        <a:spcBef>
          <a:spcPct val="0"/>
        </a:spcBef>
        <a:spcAft>
          <a:spcPct val="0"/>
        </a:spcAft>
        <a:defRPr sz="3800" b="1">
          <a:solidFill>
            <a:schemeClr val="hlink"/>
          </a:solidFill>
          <a:latin typeface="Helvetica" pitchFamily="34" charset="0"/>
        </a:defRPr>
      </a:lvl2pPr>
      <a:lvl3pPr algn="l" defTabSz="909793" rtl="0" eaLnBrk="0" fontAlgn="base" hangingPunct="0">
        <a:lnSpc>
          <a:spcPct val="87000"/>
        </a:lnSpc>
        <a:spcBef>
          <a:spcPct val="0"/>
        </a:spcBef>
        <a:spcAft>
          <a:spcPct val="0"/>
        </a:spcAft>
        <a:defRPr sz="3800" b="1">
          <a:solidFill>
            <a:schemeClr val="hlink"/>
          </a:solidFill>
          <a:latin typeface="Helvetica" pitchFamily="34" charset="0"/>
        </a:defRPr>
      </a:lvl3pPr>
      <a:lvl4pPr algn="l" defTabSz="909793" rtl="0" eaLnBrk="0" fontAlgn="base" hangingPunct="0">
        <a:lnSpc>
          <a:spcPct val="87000"/>
        </a:lnSpc>
        <a:spcBef>
          <a:spcPct val="0"/>
        </a:spcBef>
        <a:spcAft>
          <a:spcPct val="0"/>
        </a:spcAft>
        <a:defRPr sz="3800" b="1">
          <a:solidFill>
            <a:schemeClr val="hlink"/>
          </a:solidFill>
          <a:latin typeface="Helvetica" pitchFamily="34" charset="0"/>
        </a:defRPr>
      </a:lvl4pPr>
      <a:lvl5pPr algn="l" defTabSz="909793" rtl="0" eaLnBrk="0" fontAlgn="base" hangingPunct="0">
        <a:lnSpc>
          <a:spcPct val="87000"/>
        </a:lnSpc>
        <a:spcBef>
          <a:spcPct val="0"/>
        </a:spcBef>
        <a:spcAft>
          <a:spcPct val="0"/>
        </a:spcAft>
        <a:defRPr sz="3800" b="1">
          <a:solidFill>
            <a:schemeClr val="hlink"/>
          </a:solidFill>
          <a:latin typeface="Helvetica" pitchFamily="34" charset="0"/>
        </a:defRPr>
      </a:lvl5pPr>
      <a:lvl6pPr marL="455690" algn="l" defTabSz="909793" rtl="0" fontAlgn="base">
        <a:lnSpc>
          <a:spcPct val="87000"/>
        </a:lnSpc>
        <a:spcBef>
          <a:spcPct val="0"/>
        </a:spcBef>
        <a:spcAft>
          <a:spcPct val="0"/>
        </a:spcAft>
        <a:defRPr sz="3800" b="1">
          <a:solidFill>
            <a:schemeClr val="hlink"/>
          </a:solidFill>
          <a:latin typeface="Helvetica" pitchFamily="34" charset="0"/>
        </a:defRPr>
      </a:lvl6pPr>
      <a:lvl7pPr marL="911375" algn="l" defTabSz="909793" rtl="0" fontAlgn="base">
        <a:lnSpc>
          <a:spcPct val="87000"/>
        </a:lnSpc>
        <a:spcBef>
          <a:spcPct val="0"/>
        </a:spcBef>
        <a:spcAft>
          <a:spcPct val="0"/>
        </a:spcAft>
        <a:defRPr sz="3800" b="1">
          <a:solidFill>
            <a:schemeClr val="hlink"/>
          </a:solidFill>
          <a:latin typeface="Helvetica" pitchFamily="34" charset="0"/>
        </a:defRPr>
      </a:lvl7pPr>
      <a:lvl8pPr marL="1367062" algn="l" defTabSz="909793" rtl="0" fontAlgn="base">
        <a:lnSpc>
          <a:spcPct val="87000"/>
        </a:lnSpc>
        <a:spcBef>
          <a:spcPct val="0"/>
        </a:spcBef>
        <a:spcAft>
          <a:spcPct val="0"/>
        </a:spcAft>
        <a:defRPr sz="3800" b="1">
          <a:solidFill>
            <a:schemeClr val="hlink"/>
          </a:solidFill>
          <a:latin typeface="Helvetica" pitchFamily="34" charset="0"/>
        </a:defRPr>
      </a:lvl8pPr>
      <a:lvl9pPr marL="1822751" algn="l" defTabSz="909793" rtl="0" fontAlgn="base">
        <a:lnSpc>
          <a:spcPct val="87000"/>
        </a:lnSpc>
        <a:spcBef>
          <a:spcPct val="0"/>
        </a:spcBef>
        <a:spcAft>
          <a:spcPct val="0"/>
        </a:spcAft>
        <a:defRPr sz="3800" b="1">
          <a:solidFill>
            <a:schemeClr val="hlink"/>
          </a:solidFill>
          <a:latin typeface="Helvetica" pitchFamily="34" charset="0"/>
        </a:defRPr>
      </a:lvl9pPr>
    </p:titleStyle>
    <p:bodyStyle>
      <a:lvl1pPr marL="384487" indent="-384487" algn="l" defTabSz="909793" rtl="0" eaLnBrk="0" fontAlgn="base" hangingPunct="0">
        <a:lnSpc>
          <a:spcPct val="95000"/>
        </a:lnSpc>
        <a:spcBef>
          <a:spcPct val="50000"/>
        </a:spcBef>
        <a:spcAft>
          <a:spcPct val="0"/>
        </a:spcAft>
        <a:buClr>
          <a:schemeClr val="hlink"/>
        </a:buClr>
        <a:buFont typeface="Wingdings" pitchFamily="2" charset="2"/>
        <a:defRPr sz="2400" b="1">
          <a:solidFill>
            <a:schemeClr val="tx2"/>
          </a:solidFill>
          <a:effectLst>
            <a:outerShdw blurRad="38100" dist="38100" dir="2700000" algn="tl">
              <a:srgbClr val="C0C0C0"/>
            </a:outerShdw>
          </a:effectLst>
          <a:latin typeface="+mn-lt"/>
          <a:ea typeface="+mn-ea"/>
          <a:cs typeface="+mn-cs"/>
        </a:defRPr>
      </a:lvl1pPr>
      <a:lvl2pPr marL="740491" indent="-243665" algn="l" defTabSz="909793" rtl="0" eaLnBrk="0" fontAlgn="base" hangingPunct="0">
        <a:spcBef>
          <a:spcPct val="25000"/>
        </a:spcBef>
        <a:spcAft>
          <a:spcPct val="0"/>
        </a:spcAft>
        <a:buClr>
          <a:schemeClr val="hlink"/>
        </a:buClr>
        <a:buSzPct val="75000"/>
        <a:buFont typeface="Wingdings" pitchFamily="2" charset="2"/>
        <a:buChar char="n"/>
        <a:defRPr sz="2000" b="1">
          <a:solidFill>
            <a:schemeClr val="tx1"/>
          </a:solidFill>
          <a:latin typeface="+mn-lt"/>
        </a:defRPr>
      </a:lvl2pPr>
      <a:lvl3pPr marL="1140801" indent="-237342" algn="l" defTabSz="909793" rtl="0" eaLnBrk="0" fontAlgn="base" hangingPunct="0">
        <a:lnSpc>
          <a:spcPct val="107000"/>
        </a:lnSpc>
        <a:spcBef>
          <a:spcPct val="10000"/>
        </a:spcBef>
        <a:spcAft>
          <a:spcPct val="0"/>
        </a:spcAft>
        <a:buClr>
          <a:srgbClr val="005400"/>
        </a:buClr>
        <a:buSzPct val="90000"/>
        <a:buFont typeface="Wingdings" pitchFamily="2" charset="2"/>
        <a:buChar char="l"/>
        <a:defRPr>
          <a:solidFill>
            <a:schemeClr val="folHlink"/>
          </a:solidFill>
          <a:latin typeface="+mn-lt"/>
        </a:defRPr>
      </a:lvl3pPr>
      <a:lvl4pPr marL="1591740" indent="-226261" algn="l" defTabSz="909793" rtl="0" eaLnBrk="0" fontAlgn="base" hangingPunct="0">
        <a:spcBef>
          <a:spcPct val="20000"/>
        </a:spcBef>
        <a:spcAft>
          <a:spcPct val="0"/>
        </a:spcAft>
        <a:buChar char="»"/>
        <a:defRPr>
          <a:solidFill>
            <a:schemeClr val="tx1"/>
          </a:solidFill>
          <a:latin typeface="+mn-lt"/>
        </a:defRPr>
      </a:lvl4pPr>
      <a:lvl5pPr marL="2439822" indent="-227844" algn="l" defTabSz="909793" rtl="0" eaLnBrk="0" fontAlgn="base" hangingPunct="0">
        <a:spcBef>
          <a:spcPct val="20000"/>
        </a:spcBef>
        <a:spcAft>
          <a:spcPct val="0"/>
        </a:spcAft>
        <a:buChar char="•"/>
        <a:defRPr sz="2000">
          <a:solidFill>
            <a:schemeClr val="tx1"/>
          </a:solidFill>
          <a:latin typeface="Times New Roman" pitchFamily="18" charset="0"/>
        </a:defRPr>
      </a:lvl5pPr>
      <a:lvl6pPr marL="2895513" indent="-227844" algn="l" defTabSz="909793" rtl="0" fontAlgn="base">
        <a:spcBef>
          <a:spcPct val="20000"/>
        </a:spcBef>
        <a:spcAft>
          <a:spcPct val="0"/>
        </a:spcAft>
        <a:buChar char="•"/>
        <a:defRPr sz="2000">
          <a:solidFill>
            <a:schemeClr val="tx1"/>
          </a:solidFill>
          <a:latin typeface="Times New Roman" pitchFamily="18" charset="0"/>
        </a:defRPr>
      </a:lvl6pPr>
      <a:lvl7pPr marL="3351198" indent="-227844" algn="l" defTabSz="909793" rtl="0" fontAlgn="base">
        <a:spcBef>
          <a:spcPct val="20000"/>
        </a:spcBef>
        <a:spcAft>
          <a:spcPct val="0"/>
        </a:spcAft>
        <a:buChar char="•"/>
        <a:defRPr sz="2000">
          <a:solidFill>
            <a:schemeClr val="tx1"/>
          </a:solidFill>
          <a:latin typeface="Times New Roman" pitchFamily="18" charset="0"/>
        </a:defRPr>
      </a:lvl7pPr>
      <a:lvl8pPr marL="3806885" indent="-227844" algn="l" defTabSz="909793" rtl="0" fontAlgn="base">
        <a:spcBef>
          <a:spcPct val="20000"/>
        </a:spcBef>
        <a:spcAft>
          <a:spcPct val="0"/>
        </a:spcAft>
        <a:buChar char="•"/>
        <a:defRPr sz="2000">
          <a:solidFill>
            <a:schemeClr val="tx1"/>
          </a:solidFill>
          <a:latin typeface="Times New Roman" pitchFamily="18" charset="0"/>
        </a:defRPr>
      </a:lvl8pPr>
      <a:lvl9pPr marL="4262572" indent="-227844" algn="l" defTabSz="909793"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1375" rtl="0" eaLnBrk="1" latinLnBrk="0" hangingPunct="1">
        <a:defRPr sz="1800" kern="1200">
          <a:solidFill>
            <a:schemeClr val="tx1"/>
          </a:solidFill>
          <a:latin typeface="+mn-lt"/>
          <a:ea typeface="+mn-ea"/>
          <a:cs typeface="+mn-cs"/>
        </a:defRPr>
      </a:lvl1pPr>
      <a:lvl2pPr marL="455690" algn="l" defTabSz="911375" rtl="0" eaLnBrk="1" latinLnBrk="0" hangingPunct="1">
        <a:defRPr sz="1800" kern="1200">
          <a:solidFill>
            <a:schemeClr val="tx1"/>
          </a:solidFill>
          <a:latin typeface="+mn-lt"/>
          <a:ea typeface="+mn-ea"/>
          <a:cs typeface="+mn-cs"/>
        </a:defRPr>
      </a:lvl2pPr>
      <a:lvl3pPr marL="911375" algn="l" defTabSz="911375" rtl="0" eaLnBrk="1" latinLnBrk="0" hangingPunct="1">
        <a:defRPr sz="1800" kern="1200">
          <a:solidFill>
            <a:schemeClr val="tx1"/>
          </a:solidFill>
          <a:latin typeface="+mn-lt"/>
          <a:ea typeface="+mn-ea"/>
          <a:cs typeface="+mn-cs"/>
        </a:defRPr>
      </a:lvl3pPr>
      <a:lvl4pPr marL="1367062" algn="l" defTabSz="911375" rtl="0" eaLnBrk="1" latinLnBrk="0" hangingPunct="1">
        <a:defRPr sz="1800" kern="1200">
          <a:solidFill>
            <a:schemeClr val="tx1"/>
          </a:solidFill>
          <a:latin typeface="+mn-lt"/>
          <a:ea typeface="+mn-ea"/>
          <a:cs typeface="+mn-cs"/>
        </a:defRPr>
      </a:lvl4pPr>
      <a:lvl5pPr marL="1822751" algn="l" defTabSz="911375" rtl="0" eaLnBrk="1" latinLnBrk="0" hangingPunct="1">
        <a:defRPr sz="1800" kern="1200">
          <a:solidFill>
            <a:schemeClr val="tx1"/>
          </a:solidFill>
          <a:latin typeface="+mn-lt"/>
          <a:ea typeface="+mn-ea"/>
          <a:cs typeface="+mn-cs"/>
        </a:defRPr>
      </a:lvl5pPr>
      <a:lvl6pPr marL="2278438" algn="l" defTabSz="911375" rtl="0" eaLnBrk="1" latinLnBrk="0" hangingPunct="1">
        <a:defRPr sz="1800" kern="1200">
          <a:solidFill>
            <a:schemeClr val="tx1"/>
          </a:solidFill>
          <a:latin typeface="+mn-lt"/>
          <a:ea typeface="+mn-ea"/>
          <a:cs typeface="+mn-cs"/>
        </a:defRPr>
      </a:lvl6pPr>
      <a:lvl7pPr marL="2734123" algn="l" defTabSz="911375" rtl="0" eaLnBrk="1" latinLnBrk="0" hangingPunct="1">
        <a:defRPr sz="1800" kern="1200">
          <a:solidFill>
            <a:schemeClr val="tx1"/>
          </a:solidFill>
          <a:latin typeface="+mn-lt"/>
          <a:ea typeface="+mn-ea"/>
          <a:cs typeface="+mn-cs"/>
        </a:defRPr>
      </a:lvl7pPr>
      <a:lvl8pPr marL="3189812" algn="l" defTabSz="911375" rtl="0" eaLnBrk="1" latinLnBrk="0" hangingPunct="1">
        <a:defRPr sz="1800" kern="1200">
          <a:solidFill>
            <a:schemeClr val="tx1"/>
          </a:solidFill>
          <a:latin typeface="+mn-lt"/>
          <a:ea typeface="+mn-ea"/>
          <a:cs typeface="+mn-cs"/>
        </a:defRPr>
      </a:lvl8pPr>
      <a:lvl9pPr marL="3645496" algn="l" defTabSz="911375"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4330472-63BD-4F26-8322-E7B4933B0A11}" type="datetime1">
              <a:rPr lang="en-US" smtClean="0"/>
              <a:t>12/5/2017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1761933-5E43-49A2-AD73-7C7EDD79F2C4}" type="slidenum">
              <a:rPr lang="en-US" smtClean="0"/>
              <a:pPr/>
              <a:t>‹#›</a:t>
            </a:fld>
            <a:endParaRPr lang="en-US" dirty="0"/>
          </a:p>
        </p:txBody>
      </p:sp>
    </p:spTree>
    <p:extLst>
      <p:ext uri="{BB962C8B-B14F-4D97-AF65-F5344CB8AC3E}">
        <p14:creationId xmlns:p14="http://schemas.microsoft.com/office/powerpoint/2010/main" val="2808829999"/>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hdr="0" ftr="0" dt="0"/>
  <p:txStyles>
    <p:titleStyle>
      <a:lvl1pPr algn="l" defTabSz="685800" rtl="0" eaLnBrk="1" latinLnBrk="0" hangingPunct="1">
        <a:lnSpc>
          <a:spcPct val="90000"/>
        </a:lnSpc>
        <a:spcBef>
          <a:spcPct val="0"/>
        </a:spcBef>
        <a:buNone/>
        <a:defRPr sz="3300" b="1" i="0" kern="1200">
          <a:solidFill>
            <a:schemeClr val="tx1"/>
          </a:solidFill>
          <a:latin typeface="Arial" charset="0"/>
          <a:ea typeface="Arial" charset="0"/>
          <a:cs typeface="Arial"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charset="0"/>
          <a:ea typeface="Arial" charset="0"/>
          <a:cs typeface="Arial"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a:defRPr/>
            </a:pPr>
            <a:r>
              <a:rPr lang="en-US" sz="1200" dirty="0">
                <a:solidFill>
                  <a:schemeClr val="bg1"/>
                </a:solidFill>
                <a:latin typeface="Times New Roman" pitchFamily="18" charset="0"/>
              </a:rPr>
              <a:t>Carnegie Mellon</a:t>
            </a:r>
          </a:p>
        </p:txBody>
      </p:sp>
      <p:sp>
        <p:nvSpPr>
          <p:cNvPr id="6" name="Rectangle 5"/>
          <p:cNvSpPr/>
          <p:nvPr userDrawn="1"/>
        </p:nvSpPr>
        <p:spPr>
          <a:xfrm>
            <a:off x="8830843" y="6611779"/>
            <a:ext cx="338554"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96" charset="-128"/>
                <a:cs typeface="ＭＳ Ｐゴシック" pitchFamily="-96" charset="-128"/>
              </a:rPr>
              <a:pPr/>
              <a:t>‹#›</a:t>
            </a:fld>
            <a:endParaRPr lang="en-US" sz="1000" dirty="0">
              <a:latin typeface="Calibri" panose="020F0502020204030204" pitchFamily="34" charset="0"/>
            </a:endParaRPr>
          </a:p>
        </p:txBody>
      </p:sp>
      <p:sp>
        <p:nvSpPr>
          <p:cNvPr id="8" name="TextBox 7"/>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extLst>
      <p:ext uri="{BB962C8B-B14F-4D97-AF65-F5344CB8AC3E}">
        <p14:creationId xmlns:p14="http://schemas.microsoft.com/office/powerpoint/2010/main" val="3930387031"/>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Lst>
  <p:hf sldNum="0" hdr="0" ftr="0" dt="0"/>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58.xml"/><Relationship Id="rId4" Type="http://schemas.openxmlformats.org/officeDocument/2006/relationships/chart" Target="../charts/char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tmp"/><Relationship Id="rId4" Type="http://schemas.openxmlformats.org/officeDocument/2006/relationships/image" Target="../media/image9.tm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tmp"/><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7.xml"/></Relationships>
</file>

<file path=ppt/slides/_rels/slide3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6.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67.xml"/><Relationship Id="rId4" Type="http://schemas.openxmlformats.org/officeDocument/2006/relationships/image" Target="../media/image41.jpeg"/></Relationships>
</file>

<file path=ppt/slides/_rels/slide4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8.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27133" y="1242916"/>
            <a:ext cx="8175280" cy="1898317"/>
          </a:xfrm>
        </p:spPr>
        <p:txBody>
          <a:bodyPr>
            <a:noAutofit/>
          </a:bodyPr>
          <a:lstStyle/>
          <a:p>
            <a:pPr marL="0" indent="0">
              <a:spcBef>
                <a:spcPts val="0"/>
              </a:spcBef>
            </a:pPr>
            <a:r>
              <a:rPr lang="en-US" dirty="0"/>
              <a:t>Future of Computing II:</a:t>
            </a:r>
            <a:br>
              <a:rPr lang="en-US" dirty="0"/>
            </a:br>
            <a:r>
              <a:rPr lang="en-US" dirty="0"/>
              <a:t>What’s So Special About Big Learning?</a:t>
            </a:r>
            <a:r>
              <a:rPr lang="en-US" sz="1200" dirty="0"/>
              <a:t> </a:t>
            </a:r>
            <a:br>
              <a:rPr lang="en-US" sz="1200" dirty="0"/>
            </a:br>
            <a:br>
              <a:rPr lang="en-US" dirty="0"/>
            </a:br>
            <a:r>
              <a:rPr lang="en-US" sz="2000" b="0" dirty="0"/>
              <a:t>15-213 / 18-213 / 15-513: Introduction to Computer Systems</a:t>
            </a:r>
            <a:br>
              <a:rPr lang="en-US" sz="2000" b="0" dirty="0"/>
            </a:br>
            <a:r>
              <a:rPr lang="en-US" sz="2000" b="0" dirty="0"/>
              <a:t>28</a:t>
            </a:r>
            <a:r>
              <a:rPr lang="en-US" sz="2000" b="0" baseline="30000" dirty="0"/>
              <a:t>th</a:t>
            </a:r>
            <a:r>
              <a:rPr lang="en-US" sz="2000" b="0" dirty="0"/>
              <a:t> Lecture, December 5, 2017</a:t>
            </a:r>
          </a:p>
        </p:txBody>
      </p:sp>
      <p:sp>
        <p:nvSpPr>
          <p:cNvPr id="9219" name="Subtitle 2"/>
          <p:cNvSpPr>
            <a:spLocks noGrp="1"/>
          </p:cNvSpPr>
          <p:nvPr>
            <p:ph type="subTitle" idx="1"/>
          </p:nvPr>
        </p:nvSpPr>
        <p:spPr>
          <a:xfrm>
            <a:off x="705963" y="3886200"/>
            <a:ext cx="7678738" cy="1752600"/>
          </a:xfrm>
        </p:spPr>
        <p:txBody>
          <a:bodyPr/>
          <a:lstStyle/>
          <a:p>
            <a:r>
              <a:rPr lang="en-US" b="1" dirty="0"/>
              <a:t>Today’s Instructor:</a:t>
            </a:r>
            <a:r>
              <a:rPr lang="en-US" dirty="0"/>
              <a:t> </a:t>
            </a:r>
          </a:p>
          <a:p>
            <a:r>
              <a:rPr lang="en-US" dirty="0"/>
              <a:t>Phil Gibbons</a:t>
            </a:r>
          </a:p>
        </p:txBody>
      </p:sp>
    </p:spTree>
    <p:extLst>
      <p:ext uri="{BB962C8B-B14F-4D97-AF65-F5344CB8AC3E}">
        <p14:creationId xmlns:p14="http://schemas.microsoft.com/office/powerpoint/2010/main" val="20855397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96248" y="2265189"/>
            <a:ext cx="3541690" cy="866270"/>
          </a:xfrm>
          <a:prstGeom prst="rect">
            <a:avLst/>
          </a:prstGeom>
          <a:ln>
            <a:solidFill>
              <a:srgbClr val="3D71B8"/>
            </a:solidFill>
          </a:ln>
        </p:spPr>
      </p:pic>
      <p:sp>
        <p:nvSpPr>
          <p:cNvPr id="2" name="Content Placeholder 1"/>
          <p:cNvSpPr>
            <a:spLocks noGrp="1"/>
          </p:cNvSpPr>
          <p:nvPr>
            <p:ph idx="1"/>
          </p:nvPr>
        </p:nvSpPr>
        <p:spPr>
          <a:xfrm>
            <a:off x="199622" y="1066799"/>
            <a:ext cx="8229600" cy="4741572"/>
          </a:xfrm>
        </p:spPr>
        <p:txBody>
          <a:bodyPr/>
          <a:lstStyle/>
          <a:p>
            <a:pPr marL="109728" indent="0">
              <a:buNone/>
            </a:pPr>
            <a:r>
              <a:rPr lang="en-US" sz="2400" b="1" dirty="0"/>
              <a:t>Spark Timeline</a:t>
            </a:r>
          </a:p>
          <a:p>
            <a:r>
              <a:rPr lang="en-US" sz="2200" dirty="0"/>
              <a:t>Research breakthrough in 2009</a:t>
            </a:r>
          </a:p>
          <a:p>
            <a:r>
              <a:rPr lang="en-US" sz="2200" dirty="0"/>
              <a:t>First open source release in 2011</a:t>
            </a:r>
          </a:p>
          <a:p>
            <a:r>
              <a:rPr lang="en-US" sz="2200" dirty="0"/>
              <a:t>Into Apache Incubator in 2013</a:t>
            </a:r>
          </a:p>
          <a:p>
            <a:r>
              <a:rPr lang="en-US" sz="2200" dirty="0"/>
              <a:t>In all major Hadoop releases by 2014</a:t>
            </a:r>
          </a:p>
          <a:p>
            <a:pPr marL="109728" indent="0">
              <a:buNone/>
            </a:pPr>
            <a:endParaRPr lang="en-US" sz="2200" dirty="0"/>
          </a:p>
          <a:p>
            <a:r>
              <a:rPr lang="en-US" sz="2200" dirty="0"/>
              <a:t>Pipeline of research breakthroughs (publications in best conferences) fuel continued leadership &amp; uptake</a:t>
            </a:r>
          </a:p>
          <a:p>
            <a:r>
              <a:rPr lang="en-US" sz="2200" dirty="0"/>
              <a:t>Start-up (</a:t>
            </a:r>
            <a:r>
              <a:rPr lang="en-US" sz="2200" dirty="0" err="1"/>
              <a:t>Databricks</a:t>
            </a:r>
            <a:r>
              <a:rPr lang="en-US" sz="2200" dirty="0"/>
              <a:t>), Open Source Developers, and Industry partners (IBM, Intel) make code commercial-grade</a:t>
            </a:r>
          </a:p>
        </p:txBody>
      </p:sp>
      <p:sp>
        <p:nvSpPr>
          <p:cNvPr id="3" name="Title 2"/>
          <p:cNvSpPr>
            <a:spLocks noGrp="1"/>
          </p:cNvSpPr>
          <p:nvPr>
            <p:ph type="title"/>
          </p:nvPr>
        </p:nvSpPr>
        <p:spPr/>
        <p:txBody>
          <a:bodyPr/>
          <a:lstStyle/>
          <a:p>
            <a:r>
              <a:rPr lang="en-US" dirty="0"/>
              <a:t>Spark’s Open Source Impact</a:t>
            </a:r>
          </a:p>
        </p:txBody>
      </p:sp>
      <p:sp>
        <p:nvSpPr>
          <p:cNvPr id="7" name="TextBox 6"/>
          <p:cNvSpPr txBox="1"/>
          <p:nvPr/>
        </p:nvSpPr>
        <p:spPr>
          <a:xfrm>
            <a:off x="0" y="5578315"/>
            <a:ext cx="9144000" cy="1200329"/>
          </a:xfrm>
          <a:prstGeom prst="rect">
            <a:avLst/>
          </a:prstGeom>
          <a:solidFill>
            <a:srgbClr val="FFFFFF">
              <a:lumMod val="85000"/>
            </a:srgbClr>
          </a:solidFill>
          <a:ln>
            <a:solidFill>
              <a:srgbClr val="FFFFFF">
                <a:lumMod val="50000"/>
              </a:srgbClr>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solidFill>
                  <a:srgbClr val="FF0000"/>
                </a:solidFill>
                <a:effectLst/>
                <a:uLnTx/>
                <a:uFillTx/>
                <a:latin typeface="Verdana" pitchFamily="34" charset="0"/>
                <a:ea typeface="+mn-ea"/>
                <a:cs typeface="+mn-cs"/>
              </a:rPr>
              <a:t>Fast p</a:t>
            </a:r>
            <a:r>
              <a:rPr kumimoji="0" lang="en-US" sz="2400" b="1" i="0" u="none" strike="noStrike" kern="0" cap="none" spc="0" normalizeH="0" baseline="0" noProof="0" dirty="0" err="1">
                <a:ln>
                  <a:noFill/>
                </a:ln>
                <a:solidFill>
                  <a:srgbClr val="FF0000"/>
                </a:solidFill>
                <a:effectLst/>
                <a:uLnTx/>
                <a:uFillTx/>
                <a:latin typeface="Verdana" pitchFamily="34" charset="0"/>
                <a:ea typeface="+mn-ea"/>
                <a:cs typeface="+mn-cs"/>
              </a:rPr>
              <a:t>ath</a:t>
            </a:r>
            <a:r>
              <a:rPr kumimoji="0" lang="en-US" sz="2400" b="1" i="0" u="none" strike="noStrike" kern="0" cap="none" spc="0" normalizeH="0" baseline="0" noProof="0" dirty="0">
                <a:ln>
                  <a:noFill/>
                </a:ln>
                <a:solidFill>
                  <a:srgbClr val="FF0000"/>
                </a:solidFill>
                <a:effectLst/>
                <a:uLnTx/>
                <a:uFillTx/>
                <a:latin typeface="Verdana" pitchFamily="34" charset="0"/>
                <a:ea typeface="+mn-ea"/>
                <a:cs typeface="+mn-cs"/>
              </a:rPr>
              <a:t> for Academics i</a:t>
            </a:r>
            <a:r>
              <a:rPr kumimoji="0" lang="en-US" sz="2400" b="1" i="0" u="none" strike="noStrike" kern="0" cap="none" spc="0" normalizeH="0" baseline="0" noProof="0" dirty="0" err="1">
                <a:ln>
                  <a:noFill/>
                </a:ln>
                <a:solidFill>
                  <a:srgbClr val="FF0000"/>
                </a:solidFill>
                <a:effectLst/>
                <a:uLnTx/>
                <a:uFillTx/>
                <a:latin typeface="Verdana" pitchFamily="34" charset="0"/>
                <a:ea typeface="+mn-ea"/>
                <a:cs typeface="+mn-cs"/>
              </a:rPr>
              <a:t>mpact</a:t>
            </a:r>
            <a:r>
              <a:rPr kumimoji="0" lang="en-US" sz="2400" b="1" i="0" u="none" strike="noStrike" kern="0" cap="none" spc="0" normalizeH="0" baseline="0" noProof="0" dirty="0">
                <a:ln>
                  <a:noFill/>
                </a:ln>
                <a:solidFill>
                  <a:srgbClr val="FF0000"/>
                </a:solidFill>
                <a:effectLst/>
                <a:uLnTx/>
                <a:uFillTx/>
                <a:latin typeface="Verdana" pitchFamily="34" charset="0"/>
                <a:ea typeface="+mn-ea"/>
                <a:cs typeface="+mn-cs"/>
              </a:rPr>
              <a:t> via Open Source: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solidFill>
                  <a:srgbClr val="FF0000"/>
                </a:solidFill>
                <a:effectLst/>
                <a:uLnTx/>
                <a:uFillTx/>
                <a:latin typeface="Verdana" pitchFamily="34" charset="0"/>
                <a:ea typeface="+mn-ea"/>
                <a:cs typeface="+mn-cs"/>
              </a:rPr>
              <a:t>Pipeline of research breakthroughs into </a:t>
            </a:r>
            <a:br>
              <a:rPr kumimoji="0" lang="en-US" sz="2400" b="1" i="0" u="none" strike="noStrike" kern="0" cap="none" spc="0" normalizeH="0" baseline="0" noProof="0" dirty="0">
                <a:ln>
                  <a:noFill/>
                </a:ln>
                <a:solidFill>
                  <a:srgbClr val="FF0000"/>
                </a:solidFill>
                <a:effectLst/>
                <a:uLnTx/>
                <a:uFillTx/>
                <a:latin typeface="Verdana" pitchFamily="34" charset="0"/>
                <a:ea typeface="+mn-ea"/>
                <a:cs typeface="+mn-cs"/>
              </a:rPr>
            </a:br>
            <a:r>
              <a:rPr kumimoji="0" lang="en-US" sz="2400" b="1" i="0" u="none" strike="noStrike" kern="0" cap="none" spc="0" normalizeH="0" baseline="0" noProof="0" dirty="0">
                <a:ln>
                  <a:noFill/>
                </a:ln>
                <a:solidFill>
                  <a:srgbClr val="FF0000"/>
                </a:solidFill>
                <a:effectLst/>
                <a:uLnTx/>
                <a:uFillTx/>
                <a:latin typeface="Verdana" pitchFamily="34" charset="0"/>
                <a:ea typeface="+mn-ea"/>
                <a:cs typeface="+mn-cs"/>
              </a:rPr>
              <a:t>widespread commercial use in 2 years!</a:t>
            </a:r>
          </a:p>
        </p:txBody>
      </p:sp>
    </p:spTree>
    <p:extLst>
      <p:ext uri="{BB962C8B-B14F-4D97-AF65-F5344CB8AC3E}">
        <p14:creationId xmlns:p14="http://schemas.microsoft.com/office/powerpoint/2010/main" val="410063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Learning Frameworks &amp; Systems</a:t>
            </a:r>
          </a:p>
        </p:txBody>
      </p:sp>
      <p:sp>
        <p:nvSpPr>
          <p:cNvPr id="3" name="Content Placeholder 2"/>
          <p:cNvSpPr>
            <a:spLocks noGrp="1"/>
          </p:cNvSpPr>
          <p:nvPr>
            <p:ph idx="1"/>
          </p:nvPr>
        </p:nvSpPr>
        <p:spPr>
          <a:xfrm>
            <a:off x="229316" y="1076325"/>
            <a:ext cx="8631349" cy="5397500"/>
          </a:xfrm>
        </p:spPr>
        <p:txBody>
          <a:bodyPr/>
          <a:lstStyle/>
          <a:p>
            <a:pPr marL="342900" indent="-342900"/>
            <a:r>
              <a:rPr lang="en-US" u="sng" dirty="0"/>
              <a:t>Goal</a:t>
            </a:r>
            <a:r>
              <a:rPr lang="en-US" dirty="0"/>
              <a:t>: </a:t>
            </a:r>
            <a:r>
              <a:rPr lang="en-US" dirty="0">
                <a:solidFill>
                  <a:srgbClr val="FF0000"/>
                </a:solidFill>
              </a:rPr>
              <a:t>Easy-to-use</a:t>
            </a:r>
            <a:r>
              <a:rPr lang="en-US" dirty="0"/>
              <a:t> programming framework </a:t>
            </a:r>
            <a:br>
              <a:rPr lang="en-US" dirty="0"/>
            </a:br>
            <a:r>
              <a:rPr lang="en-US" dirty="0"/>
              <a:t>for Big Data Analytics that delivers </a:t>
            </a:r>
            <a:r>
              <a:rPr lang="en-US" dirty="0">
                <a:solidFill>
                  <a:srgbClr val="FF0000"/>
                </a:solidFill>
              </a:rPr>
              <a:t>good performance</a:t>
            </a:r>
            <a:r>
              <a:rPr lang="en-US" dirty="0"/>
              <a:t> on large (and small) clusters</a:t>
            </a:r>
          </a:p>
          <a:p>
            <a:pPr marL="342900" indent="-342900"/>
            <a:endParaRPr lang="en-US" dirty="0"/>
          </a:p>
          <a:p>
            <a:pPr marL="342900" indent="-342900"/>
            <a:r>
              <a:rPr lang="en-US" dirty="0"/>
              <a:t>A few popular examples (historical context):</a:t>
            </a:r>
          </a:p>
          <a:p>
            <a:pPr marL="914400" lvl="2" indent="-342900"/>
            <a:r>
              <a:rPr lang="en-US" dirty="0"/>
              <a:t>Hadoop (2006-)</a:t>
            </a:r>
          </a:p>
          <a:p>
            <a:pPr marL="914400" lvl="2" indent="-342900"/>
            <a:r>
              <a:rPr lang="en-US" dirty="0" err="1"/>
              <a:t>GraphLab</a:t>
            </a:r>
            <a:r>
              <a:rPr lang="en-US" dirty="0"/>
              <a:t> / </a:t>
            </a:r>
            <a:r>
              <a:rPr lang="en-US" dirty="0" err="1"/>
              <a:t>Dato</a:t>
            </a:r>
            <a:r>
              <a:rPr lang="en-US" dirty="0"/>
              <a:t> (2009-)</a:t>
            </a:r>
          </a:p>
          <a:p>
            <a:pPr marL="914400" lvl="2" indent="-342900"/>
            <a:r>
              <a:rPr lang="en-US" dirty="0"/>
              <a:t>Spark / </a:t>
            </a:r>
            <a:r>
              <a:rPr lang="en-US" dirty="0" err="1"/>
              <a:t>Databricks</a:t>
            </a:r>
            <a:r>
              <a:rPr lang="en-US" dirty="0"/>
              <a:t> (2009-)</a:t>
            </a:r>
          </a:p>
          <a:p>
            <a:pPr marL="914400" lvl="2" indent="-342900"/>
            <a:endParaRPr lang="en-US" dirty="0"/>
          </a:p>
          <a:p>
            <a:pPr marL="342900" indent="-342900"/>
            <a:r>
              <a:rPr lang="en-US" u="sng" dirty="0"/>
              <a:t>Our Idea</a:t>
            </a:r>
            <a:r>
              <a:rPr lang="en-US" dirty="0"/>
              <a:t>: Discover &amp; take advantage of </a:t>
            </a:r>
            <a:r>
              <a:rPr lang="en-US" dirty="0">
                <a:solidFill>
                  <a:srgbClr val="FF0000"/>
                </a:solidFill>
              </a:rPr>
              <a:t>distinctive properties</a:t>
            </a:r>
            <a:r>
              <a:rPr lang="en-US" dirty="0"/>
              <a:t> (“what’s so special”) of Big Learning training algorithms</a:t>
            </a:r>
          </a:p>
          <a:p>
            <a:pPr marL="342900" indent="-342900"/>
            <a:endParaRPr lang="en-US" dirty="0"/>
          </a:p>
          <a:p>
            <a:pPr marL="914400" lvl="2" indent="-342900">
              <a:buFont typeface="Verdana" panose="020B0604030504040204" pitchFamily="34" charset="0"/>
              <a:buChar char="-"/>
            </a:pPr>
            <a:endParaRPr lang="en-US" sz="2000" b="0" dirty="0">
              <a:solidFill>
                <a:srgbClr val="C00000"/>
              </a:solidFill>
            </a:endParaRPr>
          </a:p>
          <a:p>
            <a:pPr>
              <a:buNone/>
            </a:pPr>
            <a:endParaRPr lang="en-US" dirty="0"/>
          </a:p>
        </p:txBody>
      </p:sp>
    </p:spTree>
    <p:extLst>
      <p:ext uri="{BB962C8B-B14F-4D97-AF65-F5344CB8AC3E}">
        <p14:creationId xmlns:p14="http://schemas.microsoft.com/office/powerpoint/2010/main" val="88091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So Special about Big Learning?</a:t>
            </a:r>
            <a:br>
              <a:rPr lang="en-US" dirty="0"/>
            </a:br>
            <a:r>
              <a:rPr lang="en-US" dirty="0"/>
              <a:t>…A Mathematical Perspective</a:t>
            </a:r>
          </a:p>
        </p:txBody>
      </p:sp>
      <p:sp>
        <p:nvSpPr>
          <p:cNvPr id="3" name="Content Placeholder 2"/>
          <p:cNvSpPr>
            <a:spLocks noGrp="1"/>
          </p:cNvSpPr>
          <p:nvPr>
            <p:ph idx="1"/>
          </p:nvPr>
        </p:nvSpPr>
        <p:spPr>
          <a:xfrm>
            <a:off x="355600" y="1317138"/>
            <a:ext cx="8788400" cy="2703069"/>
          </a:xfrm>
        </p:spPr>
        <p:txBody>
          <a:bodyPr/>
          <a:lstStyle/>
          <a:p>
            <a:r>
              <a:rPr lang="en-US" dirty="0"/>
              <a:t> Formulated as an </a:t>
            </a:r>
            <a:r>
              <a:rPr lang="en-US" dirty="0">
                <a:solidFill>
                  <a:srgbClr val="C00000"/>
                </a:solidFill>
              </a:rPr>
              <a:t>optimization problem </a:t>
            </a:r>
          </a:p>
          <a:p>
            <a:pPr lvl="2"/>
            <a:r>
              <a:rPr lang="en-US" dirty="0"/>
              <a:t>Use </a:t>
            </a:r>
            <a:r>
              <a:rPr lang="en-US" u="sng" dirty="0"/>
              <a:t>training data</a:t>
            </a:r>
            <a:r>
              <a:rPr lang="en-US" dirty="0"/>
              <a:t> to learn </a:t>
            </a:r>
            <a:r>
              <a:rPr lang="en-US" u="sng" dirty="0"/>
              <a:t>model parameters</a:t>
            </a:r>
            <a:r>
              <a:rPr lang="en-US" dirty="0"/>
              <a:t> that minimize/maximize an </a:t>
            </a:r>
            <a:r>
              <a:rPr lang="en-US" u="sng" dirty="0"/>
              <a:t>objective function</a:t>
            </a:r>
          </a:p>
          <a:p>
            <a:r>
              <a:rPr lang="en-US" dirty="0"/>
              <a:t> No closed-form solution, instead algorithms </a:t>
            </a:r>
            <a:br>
              <a:rPr lang="en-US" dirty="0"/>
            </a:br>
            <a:r>
              <a:rPr lang="en-US" dirty="0"/>
              <a:t>   </a:t>
            </a:r>
            <a:r>
              <a:rPr lang="en-US" dirty="0">
                <a:solidFill>
                  <a:srgbClr val="C00000"/>
                </a:solidFill>
              </a:rPr>
              <a:t>iterate until convergence</a:t>
            </a:r>
          </a:p>
          <a:p>
            <a:pPr lvl="2"/>
            <a:r>
              <a:rPr lang="en-US" b="0" dirty="0">
                <a:solidFill>
                  <a:schemeClr val="bg1">
                    <a:lumMod val="50000"/>
                  </a:schemeClr>
                </a:solidFill>
              </a:rPr>
              <a:t>E.g., </a:t>
            </a:r>
            <a:r>
              <a:rPr lang="en-US" b="1" dirty="0">
                <a:solidFill>
                  <a:schemeClr val="bg1">
                    <a:lumMod val="50000"/>
                  </a:schemeClr>
                </a:solidFill>
              </a:rPr>
              <a:t>Stochastic Gradient Descent</a:t>
            </a:r>
            <a:endParaRPr lang="en-US" dirty="0">
              <a:solidFill>
                <a:srgbClr val="C00000"/>
              </a:solidFill>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b="11731"/>
          <a:stretch/>
        </p:blipFill>
        <p:spPr>
          <a:xfrm>
            <a:off x="2438400" y="4020207"/>
            <a:ext cx="3657600" cy="2497649"/>
          </a:xfrm>
          <a:prstGeom prst="rect">
            <a:avLst/>
          </a:prstGeom>
        </p:spPr>
      </p:pic>
      <p:sp>
        <p:nvSpPr>
          <p:cNvPr id="5" name="TextBox 4"/>
          <p:cNvSpPr txBox="1"/>
          <p:nvPr/>
        </p:nvSpPr>
        <p:spPr>
          <a:xfrm>
            <a:off x="6189822" y="6189773"/>
            <a:ext cx="2683362" cy="276999"/>
          </a:xfrm>
          <a:prstGeom prst="rect">
            <a:avLst/>
          </a:prstGeom>
          <a:noFill/>
        </p:spPr>
        <p:txBody>
          <a:bodyPr wrap="none" rtlCol="0">
            <a:spAutoFit/>
          </a:bodyPr>
          <a:lstStyle/>
          <a:p>
            <a:r>
              <a:rPr lang="en-US" sz="1200" b="0" dirty="0">
                <a:solidFill>
                  <a:schemeClr val="bg1">
                    <a:lumMod val="50000"/>
                  </a:schemeClr>
                </a:solidFill>
              </a:rPr>
              <a:t>Image from charlesfranzen.com</a:t>
            </a:r>
          </a:p>
        </p:txBody>
      </p:sp>
    </p:spTree>
    <p:extLst>
      <p:ext uri="{BB962C8B-B14F-4D97-AF65-F5344CB8AC3E}">
        <p14:creationId xmlns:p14="http://schemas.microsoft.com/office/powerpoint/2010/main" val="70440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Training DNNs</a:t>
            </a:r>
          </a:p>
        </p:txBody>
      </p:sp>
      <p:sp>
        <p:nvSpPr>
          <p:cNvPr id="12" name="Content Placeholder 11"/>
          <p:cNvSpPr>
            <a:spLocks noGrp="1"/>
          </p:cNvSpPr>
          <p:nvPr>
            <p:ph sz="half" idx="1"/>
          </p:nvPr>
        </p:nvSpPr>
        <p:spPr>
          <a:xfrm>
            <a:off x="290917" y="3734365"/>
            <a:ext cx="4076011" cy="2710119"/>
          </a:xfrm>
        </p:spPr>
        <p:txBody>
          <a:bodyPr/>
          <a:lstStyle/>
          <a:p>
            <a:r>
              <a:rPr lang="en-US" dirty="0"/>
              <a:t>Characteristics</a:t>
            </a:r>
          </a:p>
          <a:p>
            <a:pPr lvl="1"/>
            <a:r>
              <a:rPr lang="en-US" dirty="0"/>
              <a:t>Iterative numerical algorithm</a:t>
            </a:r>
          </a:p>
          <a:p>
            <a:pPr lvl="1"/>
            <a:r>
              <a:rPr lang="en-US" dirty="0"/>
              <a:t>Regular data organization</a:t>
            </a:r>
          </a:p>
          <a:p>
            <a:pPr lvl="1"/>
            <a:endParaRPr lang="en-US" dirty="0"/>
          </a:p>
        </p:txBody>
      </p:sp>
      <p:sp>
        <p:nvSpPr>
          <p:cNvPr id="13" name="Content Placeholder 12"/>
          <p:cNvSpPr>
            <a:spLocks noGrp="1"/>
          </p:cNvSpPr>
          <p:nvPr>
            <p:ph sz="half" idx="2"/>
          </p:nvPr>
        </p:nvSpPr>
        <p:spPr>
          <a:xfrm>
            <a:off x="4519589" y="3734365"/>
            <a:ext cx="4077600" cy="2710119"/>
          </a:xfrm>
        </p:spPr>
        <p:txBody>
          <a:bodyPr/>
          <a:lstStyle/>
          <a:p>
            <a:r>
              <a:rPr lang="en-US" dirty="0"/>
              <a:t>Project Adam Training</a:t>
            </a:r>
          </a:p>
          <a:p>
            <a:pPr lvl="1"/>
            <a:r>
              <a:rPr lang="en-US" dirty="0"/>
              <a:t>2B connections</a:t>
            </a:r>
          </a:p>
          <a:p>
            <a:pPr lvl="1"/>
            <a:r>
              <a:rPr lang="en-US" dirty="0"/>
              <a:t>15M images</a:t>
            </a:r>
          </a:p>
          <a:p>
            <a:pPr lvl="1"/>
            <a:r>
              <a:rPr lang="en-US" dirty="0"/>
              <a:t>62 machines</a:t>
            </a:r>
          </a:p>
          <a:p>
            <a:pPr lvl="1"/>
            <a:r>
              <a:rPr lang="en-US" dirty="0"/>
              <a:t>10 days</a:t>
            </a:r>
          </a:p>
          <a:p>
            <a:pPr lvl="1"/>
            <a:endParaRPr lang="en-US" dirty="0"/>
          </a:p>
        </p:txBody>
      </p:sp>
      <p:graphicFrame>
        <p:nvGraphicFramePr>
          <p:cNvPr id="4" name="Chart 3"/>
          <p:cNvGraphicFramePr>
            <a:graphicFrameLocks/>
          </p:cNvGraphicFramePr>
          <p:nvPr>
            <p:extLst/>
          </p:nvPr>
        </p:nvGraphicFramePr>
        <p:xfrm>
          <a:off x="3082013" y="1405953"/>
          <a:ext cx="2467227" cy="22429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nvPr>
        </p:nvGraphicFramePr>
        <p:xfrm>
          <a:off x="6090453" y="1402486"/>
          <a:ext cx="2474893" cy="224996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nvPr>
        </p:nvGraphicFramePr>
        <p:xfrm>
          <a:off x="222587" y="1405953"/>
          <a:ext cx="2467227" cy="2242998"/>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p:cNvSpPr txBox="1"/>
          <p:nvPr/>
        </p:nvSpPr>
        <p:spPr>
          <a:xfrm>
            <a:off x="2673496" y="2255079"/>
            <a:ext cx="424905" cy="544748"/>
          </a:xfrm>
          <a:prstGeom prst="rect">
            <a:avLst/>
          </a:prstGeom>
          <a:noFill/>
        </p:spPr>
        <p:txBody>
          <a:bodyPr wrap="none" lIns="91143" tIns="45562" rIns="91143" bIns="45562" rtlCol="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3200" b="0" i="0" u="none" strike="noStrike" kern="1200" cap="none" spc="0" normalizeH="0" baseline="0" noProof="0" dirty="0">
                <a:ln>
                  <a:noFill/>
                </a:ln>
                <a:solidFill>
                  <a:srgbClr val="000066"/>
                </a:solidFill>
                <a:effectLst/>
                <a:uLnTx/>
                <a:uFillTx/>
                <a:latin typeface="Arial" charset="0"/>
                <a:ea typeface="+mn-ea"/>
                <a:cs typeface="+mn-cs"/>
              </a:rPr>
              <a:t>×</a:t>
            </a:r>
          </a:p>
        </p:txBody>
      </p:sp>
      <p:sp>
        <p:nvSpPr>
          <p:cNvPr id="8" name="TextBox 7"/>
          <p:cNvSpPr txBox="1"/>
          <p:nvPr/>
        </p:nvSpPr>
        <p:spPr>
          <a:xfrm>
            <a:off x="5562948" y="2311610"/>
            <a:ext cx="513895" cy="431686"/>
          </a:xfrm>
          <a:prstGeom prst="rect">
            <a:avLst/>
          </a:prstGeom>
          <a:noFill/>
        </p:spPr>
        <p:txBody>
          <a:bodyPr wrap="none" lIns="91143" tIns="45562" rIns="91143" bIns="45562" rtlCol="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66"/>
                </a:solidFill>
                <a:effectLst/>
                <a:uLnTx/>
                <a:uFillTx/>
                <a:latin typeface="Wingdings"/>
                <a:ea typeface="Wingdings"/>
                <a:cs typeface="Wingdings"/>
                <a:sym typeface="Wingdings"/>
              </a:rPr>
              <a:t></a:t>
            </a:r>
            <a:endParaRPr kumimoji="0" lang="en-US" sz="2400" b="0" i="0" u="none" strike="noStrike" kern="1200" cap="none" spc="0" normalizeH="0" baseline="0" noProof="0" dirty="0">
              <a:ln>
                <a:noFill/>
              </a:ln>
              <a:solidFill>
                <a:srgbClr val="000066"/>
              </a:solidFill>
              <a:effectLst/>
              <a:uLnTx/>
              <a:uFillTx/>
              <a:latin typeface="Arial" charset="0"/>
              <a:ea typeface="+mn-ea"/>
              <a:cs typeface="+mn-cs"/>
            </a:endParaRPr>
          </a:p>
        </p:txBody>
      </p:sp>
      <p:sp>
        <p:nvSpPr>
          <p:cNvPr id="9" name="TextBox 8"/>
          <p:cNvSpPr txBox="1"/>
          <p:nvPr/>
        </p:nvSpPr>
        <p:spPr>
          <a:xfrm>
            <a:off x="527783" y="1215149"/>
            <a:ext cx="1983955" cy="346891"/>
          </a:xfrm>
          <a:prstGeom prst="rect">
            <a:avLst/>
          </a:prstGeom>
          <a:noFill/>
        </p:spPr>
        <p:txBody>
          <a:bodyPr wrap="square" lIns="91143" tIns="45562" rIns="91143" bIns="45562" rtlCol="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Arial" charset="0"/>
                <a:ea typeface="+mn-ea"/>
                <a:cs typeface="+mn-cs"/>
              </a:rPr>
              <a:t>Model Size</a:t>
            </a:r>
          </a:p>
        </p:txBody>
      </p:sp>
      <p:sp>
        <p:nvSpPr>
          <p:cNvPr id="10" name="TextBox 9"/>
          <p:cNvSpPr txBox="1"/>
          <p:nvPr/>
        </p:nvSpPr>
        <p:spPr>
          <a:xfrm>
            <a:off x="3427459" y="1215149"/>
            <a:ext cx="1983955" cy="346891"/>
          </a:xfrm>
          <a:prstGeom prst="rect">
            <a:avLst/>
          </a:prstGeom>
          <a:noFill/>
        </p:spPr>
        <p:txBody>
          <a:bodyPr wrap="square" lIns="91143" tIns="45562" rIns="91143" bIns="45562" rtlCol="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Arial" charset="0"/>
                <a:ea typeface="+mn-ea"/>
                <a:cs typeface="+mn-cs"/>
              </a:rPr>
              <a:t>Training Data</a:t>
            </a:r>
          </a:p>
        </p:txBody>
      </p:sp>
      <p:sp>
        <p:nvSpPr>
          <p:cNvPr id="11" name="TextBox 10"/>
          <p:cNvSpPr txBox="1"/>
          <p:nvPr/>
        </p:nvSpPr>
        <p:spPr>
          <a:xfrm>
            <a:off x="6403392" y="1215149"/>
            <a:ext cx="1983955" cy="346891"/>
          </a:xfrm>
          <a:prstGeom prst="rect">
            <a:avLst/>
          </a:prstGeom>
          <a:noFill/>
        </p:spPr>
        <p:txBody>
          <a:bodyPr wrap="square" lIns="91143" tIns="45562" rIns="91143" bIns="45562" rtlCol="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Arial" charset="0"/>
                <a:ea typeface="+mn-ea"/>
                <a:cs typeface="+mn-cs"/>
              </a:rPr>
              <a:t>Training Effort</a:t>
            </a:r>
          </a:p>
        </p:txBody>
      </p:sp>
    </p:spTree>
    <p:extLst>
      <p:ext uri="{BB962C8B-B14F-4D97-AF65-F5344CB8AC3E}">
        <p14:creationId xmlns:p14="http://schemas.microsoft.com/office/powerpoint/2010/main" val="335507429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So Special about Big Learning?</a:t>
            </a:r>
            <a:br>
              <a:rPr lang="en-US" dirty="0"/>
            </a:br>
            <a:r>
              <a:rPr lang="en-US" dirty="0"/>
              <a:t>…A Distributed Systems Perspective</a:t>
            </a:r>
          </a:p>
        </p:txBody>
      </p:sp>
      <p:sp>
        <p:nvSpPr>
          <p:cNvPr id="3" name="Content Placeholder 2"/>
          <p:cNvSpPr>
            <a:spLocks noGrp="1"/>
          </p:cNvSpPr>
          <p:nvPr>
            <p:ph idx="1"/>
          </p:nvPr>
        </p:nvSpPr>
        <p:spPr>
          <a:xfrm>
            <a:off x="355600" y="1489091"/>
            <a:ext cx="8788400" cy="5397500"/>
          </a:xfrm>
        </p:spPr>
        <p:txBody>
          <a:bodyPr/>
          <a:lstStyle/>
          <a:p>
            <a:pPr>
              <a:buNone/>
            </a:pPr>
            <a:r>
              <a:rPr lang="en-US" u="sng" dirty="0">
                <a:solidFill>
                  <a:schemeClr val="bg1">
                    <a:lumMod val="50000"/>
                  </a:schemeClr>
                </a:solidFill>
              </a:rPr>
              <a:t>The Bad News</a:t>
            </a:r>
            <a:endParaRPr lang="en-US" dirty="0">
              <a:solidFill>
                <a:schemeClr val="bg1">
                  <a:lumMod val="50000"/>
                </a:schemeClr>
              </a:solidFill>
            </a:endParaRPr>
          </a:p>
          <a:p>
            <a:r>
              <a:rPr lang="en-US" dirty="0">
                <a:solidFill>
                  <a:schemeClr val="bg1">
                    <a:lumMod val="50000"/>
                  </a:schemeClr>
                </a:solidFill>
              </a:rPr>
              <a:t> Lots of Computation / Memory</a:t>
            </a:r>
          </a:p>
          <a:p>
            <a:pPr lvl="2"/>
            <a:r>
              <a:rPr lang="en-US" dirty="0"/>
              <a:t>Many iterations over Big Data</a:t>
            </a:r>
          </a:p>
          <a:p>
            <a:pPr lvl="2"/>
            <a:r>
              <a:rPr lang="en-US" dirty="0"/>
              <a:t>Big Models</a:t>
            </a:r>
          </a:p>
          <a:p>
            <a:pPr marL="247650" lvl="2" indent="0">
              <a:buNone/>
            </a:pPr>
            <a:r>
              <a:rPr lang="en-US" dirty="0"/>
              <a:t>    Need to distribute computation widely</a:t>
            </a:r>
          </a:p>
          <a:p>
            <a:r>
              <a:rPr lang="en-US" dirty="0">
                <a:solidFill>
                  <a:schemeClr val="bg1">
                    <a:lumMod val="50000"/>
                  </a:schemeClr>
                </a:solidFill>
              </a:rPr>
              <a:t> Lots of Communication / Synchronization</a:t>
            </a:r>
          </a:p>
          <a:p>
            <a:pPr lvl="2"/>
            <a:r>
              <a:rPr lang="en-US" dirty="0"/>
              <a:t>Not readily “</a:t>
            </a:r>
            <a:r>
              <a:rPr lang="en-US" dirty="0" err="1"/>
              <a:t>partitionable</a:t>
            </a:r>
            <a:r>
              <a:rPr lang="en-US" dirty="0"/>
              <a:t>”</a:t>
            </a:r>
          </a:p>
          <a:p>
            <a:pPr>
              <a:buNone/>
            </a:pPr>
            <a:r>
              <a:rPr lang="en-US" dirty="0">
                <a:solidFill>
                  <a:schemeClr val="bg1">
                    <a:lumMod val="50000"/>
                  </a:schemeClr>
                </a:solidFill>
              </a:rPr>
              <a:t>    Model Training is SLOW</a:t>
            </a:r>
          </a:p>
          <a:p>
            <a:pPr lvl="2"/>
            <a:r>
              <a:rPr lang="en-US" dirty="0"/>
              <a:t>hours to days to weeks, even on many machines </a:t>
            </a:r>
          </a:p>
        </p:txBody>
      </p:sp>
      <p:sp>
        <p:nvSpPr>
          <p:cNvPr id="7" name="TextBox 6"/>
          <p:cNvSpPr txBox="1"/>
          <p:nvPr/>
        </p:nvSpPr>
        <p:spPr>
          <a:xfrm>
            <a:off x="1" y="6015078"/>
            <a:ext cx="9144000" cy="461665"/>
          </a:xfrm>
          <a:prstGeom prst="rect">
            <a:avLst/>
          </a:prstGeom>
          <a:solidFill>
            <a:schemeClr val="accent3">
              <a:lumMod val="85000"/>
            </a:schemeClr>
          </a:solidFill>
          <a:ln>
            <a:solidFill>
              <a:schemeClr val="accent3">
                <a:lumMod val="50000"/>
              </a:schemeClr>
            </a:solidFill>
          </a:ln>
        </p:spPr>
        <p:txBody>
          <a:bodyPr wrap="square" rtlCol="0">
            <a:spAutoFit/>
          </a:bodyPr>
          <a:lstStyle/>
          <a:p>
            <a:r>
              <a:rPr lang="en-US" dirty="0">
                <a:solidFill>
                  <a:srgbClr val="FF0000"/>
                </a:solidFill>
              </a:rPr>
              <a:t>…why good distributed systems research is needed!</a:t>
            </a:r>
          </a:p>
        </p:txBody>
      </p:sp>
      <p:sp>
        <p:nvSpPr>
          <p:cNvPr id="4" name="Right Arrow 3"/>
          <p:cNvSpPr/>
          <p:nvPr/>
        </p:nvSpPr>
        <p:spPr bwMode="auto">
          <a:xfrm>
            <a:off x="609600" y="3451384"/>
            <a:ext cx="336332" cy="274425"/>
          </a:xfrm>
          <a:prstGeom prst="rightArrow">
            <a:avLst/>
          </a:prstGeom>
          <a:solidFill>
            <a:srgbClr val="C0000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
        <p:nvSpPr>
          <p:cNvPr id="6" name="Right Arrow 5"/>
          <p:cNvSpPr/>
          <p:nvPr/>
        </p:nvSpPr>
        <p:spPr bwMode="auto">
          <a:xfrm>
            <a:off x="355599" y="5064721"/>
            <a:ext cx="336332" cy="274425"/>
          </a:xfrm>
          <a:prstGeom prst="rightArrow">
            <a:avLst/>
          </a:prstGeom>
          <a:solidFill>
            <a:schemeClr val="bg1">
              <a:lumMod val="50000"/>
            </a:schemeClr>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77826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ppt_x"/>
                                          </p:val>
                                        </p:tav>
                                        <p:tav tm="100000">
                                          <p:val>
                                            <p:strVal val="#ppt_x"/>
                                          </p:val>
                                        </p:tav>
                                      </p:tavLst>
                                    </p:anim>
                                    <p:anim calcmode="lin" valueType="num">
                                      <p:cBhvr additive="base">
                                        <p:cTn id="3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0" name="Picture 2"/>
          <p:cNvPicPr>
            <a:picLocks noChangeAspect="1" noChangeArrowheads="1"/>
          </p:cNvPicPr>
          <p:nvPr/>
        </p:nvPicPr>
        <p:blipFill>
          <a:blip r:embed="rId3" cstate="print"/>
          <a:srcRect/>
          <a:stretch>
            <a:fillRect/>
          </a:stretch>
        </p:blipFill>
        <p:spPr bwMode="auto">
          <a:xfrm>
            <a:off x="321466" y="138899"/>
            <a:ext cx="7200426" cy="5817870"/>
          </a:xfrm>
          <a:prstGeom prst="rect">
            <a:avLst/>
          </a:prstGeom>
          <a:noFill/>
          <a:ln w="9525">
            <a:noFill/>
            <a:miter lim="800000"/>
            <a:headEnd/>
            <a:tailEnd/>
          </a:ln>
        </p:spPr>
      </p:pic>
      <p:sp>
        <p:nvSpPr>
          <p:cNvPr id="12" name="TextBox 11"/>
          <p:cNvSpPr txBox="1"/>
          <p:nvPr/>
        </p:nvSpPr>
        <p:spPr>
          <a:xfrm>
            <a:off x="6827339" y="6069543"/>
            <a:ext cx="231666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lumMod val="50000"/>
                  </a:schemeClr>
                </a:solidFill>
                <a:effectLst/>
                <a:uLnTx/>
                <a:uFillTx/>
              </a:rPr>
              <a:t>[Li et al</a:t>
            </a:r>
            <a:r>
              <a:rPr lang="en-US" sz="1800" b="0" kern="0" dirty="0">
                <a:solidFill>
                  <a:schemeClr val="bg1">
                    <a:lumMod val="50000"/>
                  </a:schemeClr>
                </a:solidFill>
              </a:rPr>
              <a:t>, </a:t>
            </a:r>
            <a:r>
              <a:rPr kumimoji="0" lang="en-US" sz="1800" b="0" i="0" u="none" strike="noStrike" kern="0" cap="none" spc="0" normalizeH="0" baseline="0" noProof="0" dirty="0">
                <a:ln>
                  <a:noFill/>
                </a:ln>
                <a:solidFill>
                  <a:schemeClr val="bg1">
                    <a:lumMod val="50000"/>
                  </a:schemeClr>
                </a:solidFill>
                <a:effectLst/>
                <a:uLnTx/>
                <a:uFillTx/>
              </a:rPr>
              <a:t>OSDI’14]</a:t>
            </a:r>
          </a:p>
        </p:txBody>
      </p:sp>
      <p:sp>
        <p:nvSpPr>
          <p:cNvPr id="2" name="Rectangle 1"/>
          <p:cNvSpPr/>
          <p:nvPr/>
        </p:nvSpPr>
        <p:spPr bwMode="auto">
          <a:xfrm>
            <a:off x="271458" y="271453"/>
            <a:ext cx="5869801" cy="459463"/>
          </a:xfrm>
          <a:prstGeom prst="rect">
            <a:avLst/>
          </a:prstGeom>
          <a:solidFill>
            <a:schemeClr val="bg1"/>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
        <p:nvSpPr>
          <p:cNvPr id="4" name="Oval 3"/>
          <p:cNvSpPr/>
          <p:nvPr/>
        </p:nvSpPr>
        <p:spPr bwMode="auto">
          <a:xfrm>
            <a:off x="1628775" y="1457539"/>
            <a:ext cx="571500" cy="550069"/>
          </a:xfrm>
          <a:prstGeom prst="ellipse">
            <a:avLst/>
          </a:prstGeom>
          <a:noFill/>
          <a:ln w="508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
        <p:nvSpPr>
          <p:cNvPr id="11" name="Oval 10"/>
          <p:cNvSpPr/>
          <p:nvPr/>
        </p:nvSpPr>
        <p:spPr bwMode="auto">
          <a:xfrm>
            <a:off x="6348431" y="4946543"/>
            <a:ext cx="571500" cy="550069"/>
          </a:xfrm>
          <a:prstGeom prst="ellipse">
            <a:avLst/>
          </a:prstGeom>
          <a:noFill/>
          <a:ln w="508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
        <p:nvSpPr>
          <p:cNvPr id="13" name="Rectangle 12"/>
          <p:cNvSpPr/>
          <p:nvPr/>
        </p:nvSpPr>
        <p:spPr bwMode="auto">
          <a:xfrm>
            <a:off x="487915" y="790904"/>
            <a:ext cx="3498058" cy="459463"/>
          </a:xfrm>
          <a:prstGeom prst="rect">
            <a:avLst/>
          </a:prstGeom>
          <a:solidFill>
            <a:schemeClr val="bg1"/>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
        <p:nvSpPr>
          <p:cNvPr id="3" name="Title 2"/>
          <p:cNvSpPr>
            <a:spLocks noGrp="1"/>
          </p:cNvSpPr>
          <p:nvPr>
            <p:ph type="title"/>
          </p:nvPr>
        </p:nvSpPr>
        <p:spPr/>
        <p:txBody>
          <a:bodyPr/>
          <a:lstStyle/>
          <a:p>
            <a:r>
              <a:rPr lang="en-US" dirty="0"/>
              <a:t>Big Models, Widely Distributed</a:t>
            </a:r>
          </a:p>
        </p:txBody>
      </p:sp>
    </p:spTree>
    <p:extLst>
      <p:ext uri="{BB962C8B-B14F-4D97-AF65-F5344CB8AC3E}">
        <p14:creationId xmlns:p14="http://schemas.microsoft.com/office/powerpoint/2010/main" val="195060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Verdana" panose="020B0604030504040204" pitchFamily="34" charset="0"/>
                <a:ea typeface="Verdana" panose="020B0604030504040204" pitchFamily="34" charset="0"/>
                <a:cs typeface="Verdana" panose="020B0604030504040204" pitchFamily="34" charset="0"/>
              </a:rPr>
              <a:t>Lots of Communication / Synchronization</a:t>
            </a:r>
            <a:br>
              <a:rPr lang="en-US" sz="2800" dirty="0">
                <a:latin typeface="Verdana" panose="020B0604030504040204" pitchFamily="34" charset="0"/>
                <a:ea typeface="Verdana" panose="020B0604030504040204" pitchFamily="34" charset="0"/>
                <a:cs typeface="Verdana" panose="020B0604030504040204" pitchFamily="34" charset="0"/>
              </a:rPr>
            </a:br>
            <a:r>
              <a:rPr lang="en-US" sz="2800" dirty="0">
                <a:latin typeface="Verdana" panose="020B0604030504040204" pitchFamily="34" charset="0"/>
                <a:ea typeface="Verdana" panose="020B0604030504040204" pitchFamily="34" charset="0"/>
                <a:cs typeface="Verdana" panose="020B0604030504040204" pitchFamily="34" charset="0"/>
              </a:rPr>
              <a:t>e.g. in BSP Execution (Hadoop, Spark)</a:t>
            </a:r>
            <a:endParaRPr lang="en-US" sz="2800" dirty="0"/>
          </a:p>
        </p:txBody>
      </p:sp>
      <p:sp>
        <p:nvSpPr>
          <p:cNvPr id="3" name="Content Placeholder 2"/>
          <p:cNvSpPr>
            <a:spLocks noGrp="1"/>
          </p:cNvSpPr>
          <p:nvPr>
            <p:ph idx="1"/>
          </p:nvPr>
        </p:nvSpPr>
        <p:spPr>
          <a:xfrm>
            <a:off x="4572000" y="2103464"/>
            <a:ext cx="4408642" cy="1640161"/>
          </a:xfrm>
        </p:spPr>
        <p:txBody>
          <a:bodyPr/>
          <a:lstStyle/>
          <a:p>
            <a:r>
              <a:rPr lang="en-US" sz="2000" dirty="0"/>
              <a:t> Exchange ALL updates at </a:t>
            </a:r>
            <a:br>
              <a:rPr lang="en-US" sz="2000" dirty="0"/>
            </a:br>
            <a:r>
              <a:rPr lang="en-US" sz="2000" dirty="0"/>
              <a:t>   END of each iteration</a:t>
            </a:r>
          </a:p>
          <a:p>
            <a:pPr marL="247650" lvl="2" indent="0">
              <a:buNone/>
            </a:pPr>
            <a:r>
              <a:rPr lang="en-US" sz="2000" dirty="0"/>
              <a:t>    Frequent, </a:t>
            </a:r>
            <a:r>
              <a:rPr lang="en-US" sz="2000" dirty="0" err="1"/>
              <a:t>bursty</a:t>
            </a:r>
            <a:r>
              <a:rPr lang="en-US" sz="2000" dirty="0"/>
              <a:t> </a:t>
            </a:r>
            <a:br>
              <a:rPr lang="en-US" sz="2000" dirty="0"/>
            </a:br>
            <a:r>
              <a:rPr lang="en-US" sz="2000" dirty="0"/>
              <a:t>    communication</a:t>
            </a:r>
          </a:p>
          <a:p>
            <a:r>
              <a:rPr lang="en-US" sz="2000" dirty="0"/>
              <a:t> Synchronize ALL threads</a:t>
            </a:r>
            <a:br>
              <a:rPr lang="en-US" sz="2000" dirty="0"/>
            </a:br>
            <a:r>
              <a:rPr lang="en-US" sz="2000" dirty="0"/>
              <a:t>   each iteration</a:t>
            </a:r>
          </a:p>
          <a:p>
            <a:pPr marL="247650" lvl="2" indent="0">
              <a:buNone/>
            </a:pPr>
            <a:r>
              <a:rPr lang="en-US" sz="2000" dirty="0"/>
              <a:t>    Straggler problem: stuck    </a:t>
            </a:r>
            <a:br>
              <a:rPr lang="en-US" sz="2000" dirty="0"/>
            </a:br>
            <a:r>
              <a:rPr lang="en-US" sz="2000" dirty="0"/>
              <a:t>    waiting for slowest</a:t>
            </a:r>
          </a:p>
          <a:p>
            <a:endParaRPr lang="en-US" dirty="0"/>
          </a:p>
        </p:txBody>
      </p:sp>
      <p:grpSp>
        <p:nvGrpSpPr>
          <p:cNvPr id="41" name="Group 962">
            <a:extLst>
              <a:ext uri="{FF2B5EF4-FFF2-40B4-BE49-F238E27FC236}">
                <a16:creationId xmlns:a16="http://schemas.microsoft.com/office/drawing/2014/main" id="{26584C59-93C7-4033-A3E1-868618493125}"/>
              </a:ext>
            </a:extLst>
          </p:cNvPr>
          <p:cNvGrpSpPr/>
          <p:nvPr/>
        </p:nvGrpSpPr>
        <p:grpSpPr>
          <a:xfrm>
            <a:off x="383624" y="1546219"/>
            <a:ext cx="3774225" cy="4660006"/>
            <a:chOff x="0" y="0"/>
            <a:chExt cx="3768981" cy="4651375"/>
          </a:xfrm>
        </p:grpSpPr>
        <p:sp>
          <p:nvSpPr>
            <p:cNvPr id="42" name="Shape 925">
              <a:extLst>
                <a:ext uri="{FF2B5EF4-FFF2-40B4-BE49-F238E27FC236}">
                  <a16:creationId xmlns:a16="http://schemas.microsoft.com/office/drawing/2014/main" id="{DD7E7ACB-AE3D-473E-85BE-DABD060C95C4}"/>
                </a:ext>
              </a:extLst>
            </p:cNvPr>
            <p:cNvSpPr/>
            <p:nvPr/>
          </p:nvSpPr>
          <p:spPr>
            <a:xfrm flipH="1">
              <a:off x="296863" y="296862"/>
              <a:ext cx="1" cy="4354513"/>
            </a:xfrm>
            <a:prstGeom prst="line">
              <a:avLst/>
            </a:prstGeom>
            <a:noFill/>
            <a:ln w="76200" cap="flat">
              <a:solidFill>
                <a:srgbClr val="CC0000"/>
              </a:solidFill>
              <a:prstDash val="solid"/>
              <a:round/>
              <a:tailEnd type="triangle" w="med" len="med"/>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sz="2400" b="1" i="0" u="none" strike="noStrike" kern="1200" cap="none" spc="0" normalizeH="0" baseline="0" noProof="0">
                <a:ln>
                  <a:noFill/>
                </a:ln>
                <a:solidFill>
                  <a:srgbClr val="000066"/>
                </a:solidFill>
                <a:effectLst/>
                <a:uLnTx/>
                <a:uFillTx/>
                <a:latin typeface="Verdana" pitchFamily="34" charset="0"/>
                <a:ea typeface="+mn-ea"/>
                <a:cs typeface="+mn-cs"/>
              </a:endParaRPr>
            </a:p>
          </p:txBody>
        </p:sp>
        <p:sp>
          <p:nvSpPr>
            <p:cNvPr id="43" name="Shape 926">
              <a:extLst>
                <a:ext uri="{FF2B5EF4-FFF2-40B4-BE49-F238E27FC236}">
                  <a16:creationId xmlns:a16="http://schemas.microsoft.com/office/drawing/2014/main" id="{38B25ADD-BC30-4A6B-ABA2-A958F6A94A8C}"/>
                </a:ext>
              </a:extLst>
            </p:cNvPr>
            <p:cNvSpPr/>
            <p:nvPr/>
          </p:nvSpPr>
          <p:spPr>
            <a:xfrm flipH="1">
              <a:off x="890587" y="296862"/>
              <a:ext cx="1" cy="4354513"/>
            </a:xfrm>
            <a:prstGeom prst="line">
              <a:avLst/>
            </a:prstGeom>
            <a:noFill/>
            <a:ln w="76200" cap="flat">
              <a:solidFill>
                <a:srgbClr val="CC0000"/>
              </a:solidFill>
              <a:prstDash val="solid"/>
              <a:round/>
              <a:tailEnd type="triangle" w="med" len="med"/>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sz="2400" b="1" i="0" u="none" strike="noStrike" kern="1200" cap="none" spc="0" normalizeH="0" baseline="0" noProof="0">
                <a:ln>
                  <a:noFill/>
                </a:ln>
                <a:solidFill>
                  <a:srgbClr val="000066"/>
                </a:solidFill>
                <a:effectLst/>
                <a:uLnTx/>
                <a:uFillTx/>
                <a:latin typeface="Verdana" pitchFamily="34" charset="0"/>
                <a:ea typeface="+mn-ea"/>
                <a:cs typeface="+mn-cs"/>
              </a:endParaRPr>
            </a:p>
          </p:txBody>
        </p:sp>
        <p:sp>
          <p:nvSpPr>
            <p:cNvPr id="44" name="Shape 927">
              <a:extLst>
                <a:ext uri="{FF2B5EF4-FFF2-40B4-BE49-F238E27FC236}">
                  <a16:creationId xmlns:a16="http://schemas.microsoft.com/office/drawing/2014/main" id="{5C4670D5-282A-477F-A821-A7CCFC080FF5}"/>
                </a:ext>
              </a:extLst>
            </p:cNvPr>
            <p:cNvSpPr/>
            <p:nvPr/>
          </p:nvSpPr>
          <p:spPr>
            <a:xfrm flipH="1">
              <a:off x="1484313" y="296862"/>
              <a:ext cx="1" cy="4354513"/>
            </a:xfrm>
            <a:prstGeom prst="line">
              <a:avLst/>
            </a:prstGeom>
            <a:noFill/>
            <a:ln w="76200" cap="flat">
              <a:solidFill>
                <a:srgbClr val="CC0000"/>
              </a:solidFill>
              <a:prstDash val="solid"/>
              <a:round/>
              <a:tailEnd type="triangle" w="med" len="med"/>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sz="2400" b="1" i="0" u="none" strike="noStrike" kern="1200" cap="none" spc="0" normalizeH="0" baseline="0" noProof="0">
                <a:ln>
                  <a:noFill/>
                </a:ln>
                <a:solidFill>
                  <a:srgbClr val="000066"/>
                </a:solidFill>
                <a:effectLst/>
                <a:uLnTx/>
                <a:uFillTx/>
                <a:latin typeface="Verdana" pitchFamily="34" charset="0"/>
                <a:ea typeface="+mn-ea"/>
                <a:cs typeface="+mn-cs"/>
              </a:endParaRPr>
            </a:p>
          </p:txBody>
        </p:sp>
        <p:sp>
          <p:nvSpPr>
            <p:cNvPr id="45" name="Shape 928">
              <a:extLst>
                <a:ext uri="{FF2B5EF4-FFF2-40B4-BE49-F238E27FC236}">
                  <a16:creationId xmlns:a16="http://schemas.microsoft.com/office/drawing/2014/main" id="{E4A3212B-B515-4025-8EBE-4D0301847874}"/>
                </a:ext>
              </a:extLst>
            </p:cNvPr>
            <p:cNvSpPr/>
            <p:nvPr/>
          </p:nvSpPr>
          <p:spPr>
            <a:xfrm flipH="1">
              <a:off x="2076450" y="296862"/>
              <a:ext cx="1" cy="4354513"/>
            </a:xfrm>
            <a:prstGeom prst="line">
              <a:avLst/>
            </a:prstGeom>
            <a:noFill/>
            <a:ln w="76200" cap="flat">
              <a:solidFill>
                <a:srgbClr val="CC0000"/>
              </a:solidFill>
              <a:prstDash val="solid"/>
              <a:round/>
              <a:tailEnd type="triangle" w="med" len="med"/>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sz="2400" b="1" i="0" u="none" strike="noStrike" kern="1200" cap="none" spc="0" normalizeH="0" baseline="0" noProof="0">
                <a:ln>
                  <a:noFill/>
                </a:ln>
                <a:solidFill>
                  <a:srgbClr val="000066"/>
                </a:solidFill>
                <a:effectLst/>
                <a:uLnTx/>
                <a:uFillTx/>
                <a:latin typeface="Verdana" pitchFamily="34" charset="0"/>
                <a:ea typeface="+mn-ea"/>
                <a:cs typeface="+mn-cs"/>
              </a:endParaRPr>
            </a:p>
          </p:txBody>
        </p:sp>
        <p:sp>
          <p:nvSpPr>
            <p:cNvPr id="46" name="Shape 929">
              <a:extLst>
                <a:ext uri="{FF2B5EF4-FFF2-40B4-BE49-F238E27FC236}">
                  <a16:creationId xmlns:a16="http://schemas.microsoft.com/office/drawing/2014/main" id="{549B51D5-510D-4227-8FB2-CFF7030CDD7E}"/>
                </a:ext>
              </a:extLst>
            </p:cNvPr>
            <p:cNvSpPr/>
            <p:nvPr/>
          </p:nvSpPr>
          <p:spPr>
            <a:xfrm flipH="1">
              <a:off x="2670175" y="296862"/>
              <a:ext cx="1" cy="4354513"/>
            </a:xfrm>
            <a:prstGeom prst="line">
              <a:avLst/>
            </a:prstGeom>
            <a:noFill/>
            <a:ln w="76200" cap="flat">
              <a:solidFill>
                <a:srgbClr val="CC0000"/>
              </a:solidFill>
              <a:prstDash val="solid"/>
              <a:round/>
              <a:tailEnd type="triangle" w="med" len="med"/>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sz="2400" b="1" i="0" u="none" strike="noStrike" kern="1200" cap="none" spc="0" normalizeH="0" baseline="0" noProof="0">
                <a:ln>
                  <a:noFill/>
                </a:ln>
                <a:solidFill>
                  <a:srgbClr val="000066"/>
                </a:solidFill>
                <a:effectLst/>
                <a:uLnTx/>
                <a:uFillTx/>
                <a:latin typeface="Verdana" pitchFamily="34" charset="0"/>
                <a:ea typeface="+mn-ea"/>
                <a:cs typeface="+mn-cs"/>
              </a:endParaRPr>
            </a:p>
          </p:txBody>
        </p:sp>
        <p:sp>
          <p:nvSpPr>
            <p:cNvPr id="47" name="Shape 930">
              <a:extLst>
                <a:ext uri="{FF2B5EF4-FFF2-40B4-BE49-F238E27FC236}">
                  <a16:creationId xmlns:a16="http://schemas.microsoft.com/office/drawing/2014/main" id="{8B3F2C2B-CC13-45FF-9E0D-D94161616E0D}"/>
                </a:ext>
              </a:extLst>
            </p:cNvPr>
            <p:cNvSpPr/>
            <p:nvPr/>
          </p:nvSpPr>
          <p:spPr>
            <a:xfrm>
              <a:off x="0" y="0"/>
              <a:ext cx="593725" cy="33792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sz="1600" b="0"/>
              </a:pPr>
              <a:r>
                <a:rPr kumimoji="0" sz="1600" b="0" i="0" u="none" strike="noStrike" kern="1200" cap="none" spc="0" normalizeH="0" baseline="0" noProof="0">
                  <a:ln>
                    <a:noFill/>
                  </a:ln>
                  <a:solidFill>
                    <a:srgbClr val="000066"/>
                  </a:solidFill>
                  <a:effectLst/>
                  <a:uLnTx/>
                  <a:uFillTx/>
                  <a:latin typeface="Verdana" pitchFamily="34" charset="0"/>
                  <a:ea typeface="+mn-ea"/>
                  <a:cs typeface="+mn-cs"/>
                </a:rPr>
                <a:t>P</a:t>
              </a:r>
              <a:r>
                <a:rPr kumimoji="0" sz="1600" b="0" i="0" u="none" strike="noStrike" kern="1200" cap="none" spc="0" normalizeH="0" baseline="-25000" noProof="0">
                  <a:ln>
                    <a:noFill/>
                  </a:ln>
                  <a:solidFill>
                    <a:srgbClr val="000066"/>
                  </a:solidFill>
                  <a:effectLst/>
                  <a:uLnTx/>
                  <a:uFillTx/>
                  <a:latin typeface="Verdana" pitchFamily="34" charset="0"/>
                  <a:ea typeface="+mn-ea"/>
                  <a:cs typeface="+mn-cs"/>
                </a:rPr>
                <a:t>1</a:t>
              </a:r>
            </a:p>
          </p:txBody>
        </p:sp>
        <p:sp>
          <p:nvSpPr>
            <p:cNvPr id="48" name="Shape 931">
              <a:extLst>
                <a:ext uri="{FF2B5EF4-FFF2-40B4-BE49-F238E27FC236}">
                  <a16:creationId xmlns:a16="http://schemas.microsoft.com/office/drawing/2014/main" id="{DDD15A75-3BCF-4233-B6CC-BA06AF84CDFC}"/>
                </a:ext>
              </a:extLst>
            </p:cNvPr>
            <p:cNvSpPr/>
            <p:nvPr/>
          </p:nvSpPr>
          <p:spPr>
            <a:xfrm>
              <a:off x="593725" y="0"/>
              <a:ext cx="593725" cy="33792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sz="1600" b="0"/>
              </a:pPr>
              <a:r>
                <a:rPr kumimoji="0" sz="1600" b="0" i="0" u="none" strike="noStrike" kern="1200" cap="none" spc="0" normalizeH="0" baseline="0" noProof="0">
                  <a:ln>
                    <a:noFill/>
                  </a:ln>
                  <a:solidFill>
                    <a:srgbClr val="000066"/>
                  </a:solidFill>
                  <a:effectLst/>
                  <a:uLnTx/>
                  <a:uFillTx/>
                  <a:latin typeface="Verdana" pitchFamily="34" charset="0"/>
                  <a:ea typeface="+mn-ea"/>
                  <a:cs typeface="+mn-cs"/>
                </a:rPr>
                <a:t>P</a:t>
              </a:r>
              <a:r>
                <a:rPr kumimoji="0" sz="1600" b="0" i="0" u="none" strike="noStrike" kern="1200" cap="none" spc="0" normalizeH="0" baseline="-25000" noProof="0">
                  <a:ln>
                    <a:noFill/>
                  </a:ln>
                  <a:solidFill>
                    <a:srgbClr val="000066"/>
                  </a:solidFill>
                  <a:effectLst/>
                  <a:uLnTx/>
                  <a:uFillTx/>
                  <a:latin typeface="Verdana" pitchFamily="34" charset="0"/>
                  <a:ea typeface="+mn-ea"/>
                  <a:cs typeface="+mn-cs"/>
                </a:rPr>
                <a:t>2</a:t>
              </a:r>
            </a:p>
          </p:txBody>
        </p:sp>
        <p:sp>
          <p:nvSpPr>
            <p:cNvPr id="49" name="Shape 932">
              <a:extLst>
                <a:ext uri="{FF2B5EF4-FFF2-40B4-BE49-F238E27FC236}">
                  <a16:creationId xmlns:a16="http://schemas.microsoft.com/office/drawing/2014/main" id="{C0692B8E-CC5E-4124-A375-C9DBC9F46AEF}"/>
                </a:ext>
              </a:extLst>
            </p:cNvPr>
            <p:cNvSpPr/>
            <p:nvPr/>
          </p:nvSpPr>
          <p:spPr>
            <a:xfrm>
              <a:off x="1187450" y="0"/>
              <a:ext cx="592138" cy="33792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sz="1600" b="0"/>
              </a:pPr>
              <a:r>
                <a:rPr kumimoji="0" sz="1600" b="0" i="0" u="none" strike="noStrike" kern="1200" cap="none" spc="0" normalizeH="0" baseline="0" noProof="0">
                  <a:ln>
                    <a:noFill/>
                  </a:ln>
                  <a:solidFill>
                    <a:srgbClr val="000066"/>
                  </a:solidFill>
                  <a:effectLst/>
                  <a:uLnTx/>
                  <a:uFillTx/>
                  <a:latin typeface="Verdana" pitchFamily="34" charset="0"/>
                  <a:ea typeface="+mn-ea"/>
                  <a:cs typeface="+mn-cs"/>
                </a:rPr>
                <a:t>P</a:t>
              </a:r>
              <a:r>
                <a:rPr kumimoji="0" sz="1600" b="0" i="0" u="none" strike="noStrike" kern="1200" cap="none" spc="0" normalizeH="0" baseline="-25000" noProof="0">
                  <a:ln>
                    <a:noFill/>
                  </a:ln>
                  <a:solidFill>
                    <a:srgbClr val="000066"/>
                  </a:solidFill>
                  <a:effectLst/>
                  <a:uLnTx/>
                  <a:uFillTx/>
                  <a:latin typeface="Verdana" pitchFamily="34" charset="0"/>
                  <a:ea typeface="+mn-ea"/>
                  <a:cs typeface="+mn-cs"/>
                </a:rPr>
                <a:t>3</a:t>
              </a:r>
            </a:p>
          </p:txBody>
        </p:sp>
        <p:sp>
          <p:nvSpPr>
            <p:cNvPr id="50" name="Shape 933">
              <a:extLst>
                <a:ext uri="{FF2B5EF4-FFF2-40B4-BE49-F238E27FC236}">
                  <a16:creationId xmlns:a16="http://schemas.microsoft.com/office/drawing/2014/main" id="{A15D3139-998F-4761-87C7-773ADB9B383B}"/>
                </a:ext>
              </a:extLst>
            </p:cNvPr>
            <p:cNvSpPr/>
            <p:nvPr/>
          </p:nvSpPr>
          <p:spPr>
            <a:xfrm>
              <a:off x="1779588" y="0"/>
              <a:ext cx="593726" cy="33792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sz="1600" b="0"/>
              </a:pPr>
              <a:r>
                <a:rPr kumimoji="0" sz="1600" b="0" i="0" u="none" strike="noStrike" kern="1200" cap="none" spc="0" normalizeH="0" baseline="0" noProof="0">
                  <a:ln>
                    <a:noFill/>
                  </a:ln>
                  <a:solidFill>
                    <a:srgbClr val="000066"/>
                  </a:solidFill>
                  <a:effectLst/>
                  <a:uLnTx/>
                  <a:uFillTx/>
                  <a:latin typeface="Verdana" pitchFamily="34" charset="0"/>
                  <a:ea typeface="+mn-ea"/>
                  <a:cs typeface="+mn-cs"/>
                </a:rPr>
                <a:t>P</a:t>
              </a:r>
              <a:r>
                <a:rPr kumimoji="0" sz="1600" b="0" i="0" u="none" strike="noStrike" kern="1200" cap="none" spc="0" normalizeH="0" baseline="-25000" noProof="0">
                  <a:ln>
                    <a:noFill/>
                  </a:ln>
                  <a:solidFill>
                    <a:srgbClr val="000066"/>
                  </a:solidFill>
                  <a:effectLst/>
                  <a:uLnTx/>
                  <a:uFillTx/>
                  <a:latin typeface="Verdana" pitchFamily="34" charset="0"/>
                  <a:ea typeface="+mn-ea"/>
                  <a:cs typeface="+mn-cs"/>
                </a:rPr>
                <a:t>4</a:t>
              </a:r>
            </a:p>
          </p:txBody>
        </p:sp>
        <p:sp>
          <p:nvSpPr>
            <p:cNvPr id="51" name="Shape 934">
              <a:extLst>
                <a:ext uri="{FF2B5EF4-FFF2-40B4-BE49-F238E27FC236}">
                  <a16:creationId xmlns:a16="http://schemas.microsoft.com/office/drawing/2014/main" id="{12E129B8-301C-4BE2-8B41-3310B508E111}"/>
                </a:ext>
              </a:extLst>
            </p:cNvPr>
            <p:cNvSpPr/>
            <p:nvPr/>
          </p:nvSpPr>
          <p:spPr>
            <a:xfrm>
              <a:off x="2373313" y="0"/>
              <a:ext cx="593726" cy="33792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sz="1600" b="0"/>
              </a:pPr>
              <a:r>
                <a:rPr kumimoji="0" sz="1600" b="0" i="0" u="none" strike="noStrike" kern="1200" cap="none" spc="0" normalizeH="0" baseline="0" noProof="0">
                  <a:ln>
                    <a:noFill/>
                  </a:ln>
                  <a:solidFill>
                    <a:srgbClr val="000066"/>
                  </a:solidFill>
                  <a:effectLst/>
                  <a:uLnTx/>
                  <a:uFillTx/>
                  <a:latin typeface="Verdana" pitchFamily="34" charset="0"/>
                  <a:ea typeface="+mn-ea"/>
                  <a:cs typeface="+mn-cs"/>
                </a:rPr>
                <a:t>P</a:t>
              </a:r>
              <a:r>
                <a:rPr kumimoji="0" sz="1600" b="0" i="0" u="none" strike="noStrike" kern="1200" cap="none" spc="0" normalizeH="0" baseline="-25000" noProof="0">
                  <a:ln>
                    <a:noFill/>
                  </a:ln>
                  <a:solidFill>
                    <a:srgbClr val="000066"/>
                  </a:solidFill>
                  <a:effectLst/>
                  <a:uLnTx/>
                  <a:uFillTx/>
                  <a:latin typeface="Verdana" pitchFamily="34" charset="0"/>
                  <a:ea typeface="+mn-ea"/>
                  <a:cs typeface="+mn-cs"/>
                </a:rPr>
                <a:t>5</a:t>
              </a:r>
            </a:p>
          </p:txBody>
        </p:sp>
        <p:sp>
          <p:nvSpPr>
            <p:cNvPr id="52" name="Shape 935">
              <a:extLst>
                <a:ext uri="{FF2B5EF4-FFF2-40B4-BE49-F238E27FC236}">
                  <a16:creationId xmlns:a16="http://schemas.microsoft.com/office/drawing/2014/main" id="{AB297917-EDF6-42AF-808A-67C643C5C97D}"/>
                </a:ext>
              </a:extLst>
            </p:cNvPr>
            <p:cNvSpPr/>
            <p:nvPr/>
          </p:nvSpPr>
          <p:spPr>
            <a:xfrm>
              <a:off x="76200" y="778668"/>
              <a:ext cx="457200" cy="358776"/>
            </a:xfrm>
            <a:prstGeom prst="rect">
              <a:avLst/>
            </a:prstGeom>
            <a:solidFill>
              <a:srgbClr val="FFFF99"/>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grpSp>
          <p:nvGrpSpPr>
            <p:cNvPr id="53" name="Group 938">
              <a:extLst>
                <a:ext uri="{FF2B5EF4-FFF2-40B4-BE49-F238E27FC236}">
                  <a16:creationId xmlns:a16="http://schemas.microsoft.com/office/drawing/2014/main" id="{67459AAB-4128-4EA2-A66B-80DB50422213}"/>
                </a:ext>
              </a:extLst>
            </p:cNvPr>
            <p:cNvGrpSpPr/>
            <p:nvPr/>
          </p:nvGrpSpPr>
          <p:grpSpPr>
            <a:xfrm>
              <a:off x="76200" y="1323760"/>
              <a:ext cx="2819401" cy="460808"/>
              <a:chOff x="0" y="-51015"/>
              <a:chExt cx="2819400" cy="460808"/>
            </a:xfrm>
          </p:grpSpPr>
          <p:sp>
            <p:nvSpPr>
              <p:cNvPr id="77" name="Shape 936">
                <a:extLst>
                  <a:ext uri="{FF2B5EF4-FFF2-40B4-BE49-F238E27FC236}">
                    <a16:creationId xmlns:a16="http://schemas.microsoft.com/office/drawing/2014/main" id="{EFABC5BB-0681-433C-946F-F9A742E016D8}"/>
                  </a:ext>
                </a:extLst>
              </p:cNvPr>
              <p:cNvSpPr/>
              <p:nvPr/>
            </p:nvSpPr>
            <p:spPr>
              <a:xfrm>
                <a:off x="0" y="0"/>
                <a:ext cx="2819400" cy="358775"/>
              </a:xfrm>
              <a:prstGeom prst="rect">
                <a:avLst/>
              </a:prstGeom>
              <a:solidFill>
                <a:srgbClr val="FFCCFF"/>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sp>
            <p:nvSpPr>
              <p:cNvPr id="78" name="Shape 937">
                <a:extLst>
                  <a:ext uri="{FF2B5EF4-FFF2-40B4-BE49-F238E27FC236}">
                    <a16:creationId xmlns:a16="http://schemas.microsoft.com/office/drawing/2014/main" id="{00635C5F-B077-47C0-A32B-6F1EB894DE6D}"/>
                  </a:ext>
                </a:extLst>
              </p:cNvPr>
              <p:cNvSpPr/>
              <p:nvPr/>
            </p:nvSpPr>
            <p:spPr>
              <a:xfrm>
                <a:off x="347457" y="-51015"/>
                <a:ext cx="2124486" cy="4608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a:latin typeface="Arial"/>
                    <a:ea typeface="Arial"/>
                    <a:cs typeface="Arial"/>
                    <a:sym typeface="Aria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2400" b="1" i="0" u="none" strike="noStrike" kern="1200" cap="none" spc="0" normalizeH="0" baseline="0" noProof="0">
                    <a:ln>
                      <a:noFill/>
                    </a:ln>
                    <a:solidFill>
                      <a:srgbClr val="000066"/>
                    </a:solidFill>
                    <a:effectLst/>
                    <a:uLnTx/>
                    <a:uFillTx/>
                    <a:latin typeface="Arial"/>
                    <a:cs typeface="Arial"/>
                    <a:sym typeface="Arial"/>
                  </a:rPr>
                  <a:t>Communicate</a:t>
                </a:r>
              </a:p>
            </p:txBody>
          </p:sp>
        </p:grpSp>
        <p:sp>
          <p:nvSpPr>
            <p:cNvPr id="54" name="Shape 939">
              <a:extLst>
                <a:ext uri="{FF2B5EF4-FFF2-40B4-BE49-F238E27FC236}">
                  <a16:creationId xmlns:a16="http://schemas.microsoft.com/office/drawing/2014/main" id="{BD3C071B-EB50-435B-950D-E0969B3435A4}"/>
                </a:ext>
              </a:extLst>
            </p:cNvPr>
            <p:cNvSpPr/>
            <p:nvPr/>
          </p:nvSpPr>
          <p:spPr>
            <a:xfrm>
              <a:off x="666750" y="778668"/>
              <a:ext cx="457200" cy="596107"/>
            </a:xfrm>
            <a:prstGeom prst="rect">
              <a:avLst/>
            </a:prstGeom>
            <a:solidFill>
              <a:srgbClr val="FFD89A"/>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sp>
          <p:nvSpPr>
            <p:cNvPr id="55" name="Shape 940">
              <a:extLst>
                <a:ext uri="{FF2B5EF4-FFF2-40B4-BE49-F238E27FC236}">
                  <a16:creationId xmlns:a16="http://schemas.microsoft.com/office/drawing/2014/main" id="{47014622-1DC6-4525-8532-2640C9916A7F}"/>
                </a:ext>
              </a:extLst>
            </p:cNvPr>
            <p:cNvSpPr/>
            <p:nvPr/>
          </p:nvSpPr>
          <p:spPr>
            <a:xfrm>
              <a:off x="1257300" y="778668"/>
              <a:ext cx="457200" cy="358776"/>
            </a:xfrm>
            <a:prstGeom prst="rect">
              <a:avLst/>
            </a:prstGeom>
            <a:solidFill>
              <a:srgbClr val="FFFF99"/>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sp>
          <p:nvSpPr>
            <p:cNvPr id="56" name="Shape 941">
              <a:extLst>
                <a:ext uri="{FF2B5EF4-FFF2-40B4-BE49-F238E27FC236}">
                  <a16:creationId xmlns:a16="http://schemas.microsoft.com/office/drawing/2014/main" id="{F0B8CC45-D304-4B1A-B000-B430225A5EE8}"/>
                </a:ext>
              </a:extLst>
            </p:cNvPr>
            <p:cNvSpPr/>
            <p:nvPr/>
          </p:nvSpPr>
          <p:spPr>
            <a:xfrm>
              <a:off x="1847850" y="778668"/>
              <a:ext cx="457200" cy="358776"/>
            </a:xfrm>
            <a:prstGeom prst="rect">
              <a:avLst/>
            </a:prstGeom>
            <a:solidFill>
              <a:srgbClr val="FFFF99"/>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sp>
          <p:nvSpPr>
            <p:cNvPr id="57" name="Shape 942">
              <a:extLst>
                <a:ext uri="{FF2B5EF4-FFF2-40B4-BE49-F238E27FC236}">
                  <a16:creationId xmlns:a16="http://schemas.microsoft.com/office/drawing/2014/main" id="{FB4FEDCE-C900-456E-96D1-16AB75F44B11}"/>
                </a:ext>
              </a:extLst>
            </p:cNvPr>
            <p:cNvSpPr/>
            <p:nvPr/>
          </p:nvSpPr>
          <p:spPr>
            <a:xfrm>
              <a:off x="2438400" y="778668"/>
              <a:ext cx="457200" cy="358776"/>
            </a:xfrm>
            <a:prstGeom prst="rect">
              <a:avLst/>
            </a:prstGeom>
            <a:solidFill>
              <a:srgbClr val="FFFF99"/>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sp>
          <p:nvSpPr>
            <p:cNvPr id="58" name="Shape 943">
              <a:extLst>
                <a:ext uri="{FF2B5EF4-FFF2-40B4-BE49-F238E27FC236}">
                  <a16:creationId xmlns:a16="http://schemas.microsoft.com/office/drawing/2014/main" id="{BB45A54A-ACDC-46E5-823A-C8399E534443}"/>
                </a:ext>
              </a:extLst>
            </p:cNvPr>
            <p:cNvSpPr/>
            <p:nvPr/>
          </p:nvSpPr>
          <p:spPr>
            <a:xfrm>
              <a:off x="76200" y="1755775"/>
              <a:ext cx="457200" cy="358775"/>
            </a:xfrm>
            <a:prstGeom prst="rect">
              <a:avLst/>
            </a:prstGeom>
            <a:solidFill>
              <a:srgbClr val="FFFF99"/>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sp>
          <p:nvSpPr>
            <p:cNvPr id="59" name="Shape 944">
              <a:extLst>
                <a:ext uri="{FF2B5EF4-FFF2-40B4-BE49-F238E27FC236}">
                  <a16:creationId xmlns:a16="http://schemas.microsoft.com/office/drawing/2014/main" id="{C2A8296A-AC77-4BA0-8977-8268319EBB4E}"/>
                </a:ext>
              </a:extLst>
            </p:cNvPr>
            <p:cNvSpPr/>
            <p:nvPr/>
          </p:nvSpPr>
          <p:spPr>
            <a:xfrm>
              <a:off x="666750" y="1755775"/>
              <a:ext cx="457200" cy="381000"/>
            </a:xfrm>
            <a:prstGeom prst="rect">
              <a:avLst/>
            </a:prstGeom>
            <a:solidFill>
              <a:srgbClr val="FFFF99"/>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sp>
          <p:nvSpPr>
            <p:cNvPr id="60" name="Shape 945">
              <a:extLst>
                <a:ext uri="{FF2B5EF4-FFF2-40B4-BE49-F238E27FC236}">
                  <a16:creationId xmlns:a16="http://schemas.microsoft.com/office/drawing/2014/main" id="{CE987A93-A86C-4293-B026-8BB94A8FE9E8}"/>
                </a:ext>
              </a:extLst>
            </p:cNvPr>
            <p:cNvSpPr/>
            <p:nvPr/>
          </p:nvSpPr>
          <p:spPr>
            <a:xfrm>
              <a:off x="1257300" y="1755775"/>
              <a:ext cx="457200" cy="358775"/>
            </a:xfrm>
            <a:prstGeom prst="rect">
              <a:avLst/>
            </a:prstGeom>
            <a:solidFill>
              <a:srgbClr val="FFFF99"/>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sp>
          <p:nvSpPr>
            <p:cNvPr id="61" name="Shape 946">
              <a:extLst>
                <a:ext uri="{FF2B5EF4-FFF2-40B4-BE49-F238E27FC236}">
                  <a16:creationId xmlns:a16="http://schemas.microsoft.com/office/drawing/2014/main" id="{F7EC6C68-5D49-4633-8176-39944D9CF054}"/>
                </a:ext>
              </a:extLst>
            </p:cNvPr>
            <p:cNvSpPr/>
            <p:nvPr/>
          </p:nvSpPr>
          <p:spPr>
            <a:xfrm>
              <a:off x="1847850" y="1755775"/>
              <a:ext cx="457200" cy="533400"/>
            </a:xfrm>
            <a:prstGeom prst="rect">
              <a:avLst/>
            </a:prstGeom>
            <a:solidFill>
              <a:srgbClr val="FFD89A"/>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sp>
          <p:nvSpPr>
            <p:cNvPr id="62" name="Shape 947">
              <a:extLst>
                <a:ext uri="{FF2B5EF4-FFF2-40B4-BE49-F238E27FC236}">
                  <a16:creationId xmlns:a16="http://schemas.microsoft.com/office/drawing/2014/main" id="{67DDB572-CC8E-4C52-B095-04ADE6D17222}"/>
                </a:ext>
              </a:extLst>
            </p:cNvPr>
            <p:cNvSpPr/>
            <p:nvPr/>
          </p:nvSpPr>
          <p:spPr>
            <a:xfrm>
              <a:off x="2438400" y="1755775"/>
              <a:ext cx="457200" cy="358775"/>
            </a:xfrm>
            <a:prstGeom prst="rect">
              <a:avLst/>
            </a:prstGeom>
            <a:solidFill>
              <a:srgbClr val="FFFF99"/>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grpSp>
          <p:nvGrpSpPr>
            <p:cNvPr id="63" name="Group 950">
              <a:extLst>
                <a:ext uri="{FF2B5EF4-FFF2-40B4-BE49-F238E27FC236}">
                  <a16:creationId xmlns:a16="http://schemas.microsoft.com/office/drawing/2014/main" id="{651E1209-B2B1-4560-A393-8A3B6A2772D0}"/>
                </a:ext>
              </a:extLst>
            </p:cNvPr>
            <p:cNvGrpSpPr/>
            <p:nvPr/>
          </p:nvGrpSpPr>
          <p:grpSpPr>
            <a:xfrm>
              <a:off x="76200" y="2238160"/>
              <a:ext cx="2819401" cy="460808"/>
              <a:chOff x="0" y="-51015"/>
              <a:chExt cx="2819400" cy="460808"/>
            </a:xfrm>
          </p:grpSpPr>
          <p:sp>
            <p:nvSpPr>
              <p:cNvPr id="75" name="Shape 948">
                <a:extLst>
                  <a:ext uri="{FF2B5EF4-FFF2-40B4-BE49-F238E27FC236}">
                    <a16:creationId xmlns:a16="http://schemas.microsoft.com/office/drawing/2014/main" id="{3B021772-DA2A-4CBF-845A-29DF1E619E12}"/>
                  </a:ext>
                </a:extLst>
              </p:cNvPr>
              <p:cNvSpPr/>
              <p:nvPr/>
            </p:nvSpPr>
            <p:spPr>
              <a:xfrm>
                <a:off x="0" y="0"/>
                <a:ext cx="2819400" cy="358775"/>
              </a:xfrm>
              <a:prstGeom prst="rect">
                <a:avLst/>
              </a:prstGeom>
              <a:solidFill>
                <a:srgbClr val="FFCCFF"/>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sp>
            <p:nvSpPr>
              <p:cNvPr id="76" name="Shape 949">
                <a:extLst>
                  <a:ext uri="{FF2B5EF4-FFF2-40B4-BE49-F238E27FC236}">
                    <a16:creationId xmlns:a16="http://schemas.microsoft.com/office/drawing/2014/main" id="{A911EBBA-258E-4BCF-98E4-9D9C221E6EBB}"/>
                  </a:ext>
                </a:extLst>
              </p:cNvPr>
              <p:cNvSpPr/>
              <p:nvPr/>
            </p:nvSpPr>
            <p:spPr>
              <a:xfrm>
                <a:off x="347457" y="-51015"/>
                <a:ext cx="2124486" cy="4608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a:latin typeface="Arial"/>
                    <a:ea typeface="Arial"/>
                    <a:cs typeface="Arial"/>
                    <a:sym typeface="Aria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2400" b="1" i="0" u="none" strike="noStrike" kern="1200" cap="none" spc="0" normalizeH="0" baseline="0" noProof="0">
                    <a:ln>
                      <a:noFill/>
                    </a:ln>
                    <a:solidFill>
                      <a:srgbClr val="000066"/>
                    </a:solidFill>
                    <a:effectLst/>
                    <a:uLnTx/>
                    <a:uFillTx/>
                    <a:latin typeface="Arial"/>
                    <a:cs typeface="Arial"/>
                    <a:sym typeface="Arial"/>
                  </a:rPr>
                  <a:t>Communicate</a:t>
                </a:r>
              </a:p>
            </p:txBody>
          </p:sp>
        </p:grpSp>
        <p:sp>
          <p:nvSpPr>
            <p:cNvPr id="64" name="Shape 951">
              <a:extLst>
                <a:ext uri="{FF2B5EF4-FFF2-40B4-BE49-F238E27FC236}">
                  <a16:creationId xmlns:a16="http://schemas.microsoft.com/office/drawing/2014/main" id="{36AD9B7D-B726-4A5D-91BE-9405002A1562}"/>
                </a:ext>
              </a:extLst>
            </p:cNvPr>
            <p:cNvSpPr/>
            <p:nvPr/>
          </p:nvSpPr>
          <p:spPr>
            <a:xfrm>
              <a:off x="76200" y="2670175"/>
              <a:ext cx="457200" cy="358775"/>
            </a:xfrm>
            <a:prstGeom prst="rect">
              <a:avLst/>
            </a:prstGeom>
            <a:solidFill>
              <a:srgbClr val="FFFF99"/>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sp>
          <p:nvSpPr>
            <p:cNvPr id="65" name="Shape 952">
              <a:extLst>
                <a:ext uri="{FF2B5EF4-FFF2-40B4-BE49-F238E27FC236}">
                  <a16:creationId xmlns:a16="http://schemas.microsoft.com/office/drawing/2014/main" id="{22E48D79-BD9A-4BAA-B4A4-6ACBBD81834B}"/>
                </a:ext>
              </a:extLst>
            </p:cNvPr>
            <p:cNvSpPr/>
            <p:nvPr/>
          </p:nvSpPr>
          <p:spPr>
            <a:xfrm>
              <a:off x="666750" y="2670175"/>
              <a:ext cx="457200" cy="381000"/>
            </a:xfrm>
            <a:prstGeom prst="rect">
              <a:avLst/>
            </a:prstGeom>
            <a:solidFill>
              <a:srgbClr val="FFFF99"/>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sp>
          <p:nvSpPr>
            <p:cNvPr id="66" name="Shape 953">
              <a:extLst>
                <a:ext uri="{FF2B5EF4-FFF2-40B4-BE49-F238E27FC236}">
                  <a16:creationId xmlns:a16="http://schemas.microsoft.com/office/drawing/2014/main" id="{52892E24-AA94-43F3-B5CD-1DA9B1B45417}"/>
                </a:ext>
              </a:extLst>
            </p:cNvPr>
            <p:cNvSpPr/>
            <p:nvPr/>
          </p:nvSpPr>
          <p:spPr>
            <a:xfrm>
              <a:off x="1257300" y="2670175"/>
              <a:ext cx="457200" cy="533400"/>
            </a:xfrm>
            <a:prstGeom prst="rect">
              <a:avLst/>
            </a:prstGeom>
            <a:solidFill>
              <a:srgbClr val="FFD89A"/>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sp>
          <p:nvSpPr>
            <p:cNvPr id="67" name="Shape 954">
              <a:extLst>
                <a:ext uri="{FF2B5EF4-FFF2-40B4-BE49-F238E27FC236}">
                  <a16:creationId xmlns:a16="http://schemas.microsoft.com/office/drawing/2014/main" id="{2B9B5484-F4E5-4CC1-AD0B-D9D80C421301}"/>
                </a:ext>
              </a:extLst>
            </p:cNvPr>
            <p:cNvSpPr/>
            <p:nvPr/>
          </p:nvSpPr>
          <p:spPr>
            <a:xfrm>
              <a:off x="1847850" y="2670175"/>
              <a:ext cx="457200" cy="381000"/>
            </a:xfrm>
            <a:prstGeom prst="rect">
              <a:avLst/>
            </a:prstGeom>
            <a:solidFill>
              <a:srgbClr val="FFFF99"/>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sp>
          <p:nvSpPr>
            <p:cNvPr id="68" name="Shape 955">
              <a:extLst>
                <a:ext uri="{FF2B5EF4-FFF2-40B4-BE49-F238E27FC236}">
                  <a16:creationId xmlns:a16="http://schemas.microsoft.com/office/drawing/2014/main" id="{122DDAC3-3E55-491B-9BD5-9EC9244C8D06}"/>
                </a:ext>
              </a:extLst>
            </p:cNvPr>
            <p:cNvSpPr/>
            <p:nvPr/>
          </p:nvSpPr>
          <p:spPr>
            <a:xfrm>
              <a:off x="2438400" y="2670175"/>
              <a:ext cx="457200" cy="358775"/>
            </a:xfrm>
            <a:prstGeom prst="rect">
              <a:avLst/>
            </a:prstGeom>
            <a:solidFill>
              <a:srgbClr val="FFFF99"/>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grpSp>
          <p:nvGrpSpPr>
            <p:cNvPr id="69" name="Group 958">
              <a:extLst>
                <a:ext uri="{FF2B5EF4-FFF2-40B4-BE49-F238E27FC236}">
                  <a16:creationId xmlns:a16="http://schemas.microsoft.com/office/drawing/2014/main" id="{2FE7267B-C13A-48E2-A092-AD50CE81F6B0}"/>
                </a:ext>
              </a:extLst>
            </p:cNvPr>
            <p:cNvGrpSpPr/>
            <p:nvPr/>
          </p:nvGrpSpPr>
          <p:grpSpPr>
            <a:xfrm>
              <a:off x="76200" y="3152560"/>
              <a:ext cx="2819401" cy="460808"/>
              <a:chOff x="0" y="-51015"/>
              <a:chExt cx="2819400" cy="460808"/>
            </a:xfrm>
          </p:grpSpPr>
          <p:sp>
            <p:nvSpPr>
              <p:cNvPr id="73" name="Shape 956">
                <a:extLst>
                  <a:ext uri="{FF2B5EF4-FFF2-40B4-BE49-F238E27FC236}">
                    <a16:creationId xmlns:a16="http://schemas.microsoft.com/office/drawing/2014/main" id="{8900782E-97E8-425D-A250-8B72928FD758}"/>
                  </a:ext>
                </a:extLst>
              </p:cNvPr>
              <p:cNvSpPr/>
              <p:nvPr/>
            </p:nvSpPr>
            <p:spPr>
              <a:xfrm>
                <a:off x="0" y="0"/>
                <a:ext cx="2819400" cy="358775"/>
              </a:xfrm>
              <a:prstGeom prst="rect">
                <a:avLst/>
              </a:prstGeom>
              <a:solidFill>
                <a:srgbClr val="FFCCFF"/>
              </a:solidFill>
              <a:ln w="19050" cap="flat">
                <a:solidFill>
                  <a:srgbClr val="003300"/>
                </a:solidFill>
                <a:prstDash val="solid"/>
                <a:miter lim="8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latin typeface="Arial"/>
                    <a:ea typeface="Arial"/>
                    <a:cs typeface="Arial"/>
                    <a:sym typeface="Arial"/>
                  </a:defRPr>
                </a:pPr>
                <a:endParaRPr kumimoji="0" sz="2400" b="1" i="0" u="none" strike="noStrike" kern="1200" cap="none" spc="0" normalizeH="0" baseline="0" noProof="0">
                  <a:ln>
                    <a:noFill/>
                  </a:ln>
                  <a:solidFill>
                    <a:srgbClr val="000066"/>
                  </a:solidFill>
                  <a:effectLst/>
                  <a:uLnTx/>
                  <a:uFillTx/>
                  <a:latin typeface="Arial"/>
                  <a:cs typeface="Arial"/>
                  <a:sym typeface="Arial"/>
                </a:endParaRPr>
              </a:p>
            </p:txBody>
          </p:sp>
          <p:sp>
            <p:nvSpPr>
              <p:cNvPr id="74" name="Shape 957">
                <a:extLst>
                  <a:ext uri="{FF2B5EF4-FFF2-40B4-BE49-F238E27FC236}">
                    <a16:creationId xmlns:a16="http://schemas.microsoft.com/office/drawing/2014/main" id="{77D8EAEC-1897-4E84-9488-F05B1A7C2014}"/>
                  </a:ext>
                </a:extLst>
              </p:cNvPr>
              <p:cNvSpPr/>
              <p:nvPr/>
            </p:nvSpPr>
            <p:spPr>
              <a:xfrm>
                <a:off x="347457" y="-51015"/>
                <a:ext cx="2124486" cy="4608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a:latin typeface="Arial"/>
                    <a:ea typeface="Arial"/>
                    <a:cs typeface="Arial"/>
                    <a:sym typeface="Aria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2400" b="1" i="0" u="none" strike="noStrike" kern="1200" cap="none" spc="0" normalizeH="0" baseline="0" noProof="0">
                    <a:ln>
                      <a:noFill/>
                    </a:ln>
                    <a:solidFill>
                      <a:srgbClr val="000066"/>
                    </a:solidFill>
                    <a:effectLst/>
                    <a:uLnTx/>
                    <a:uFillTx/>
                    <a:latin typeface="Arial"/>
                    <a:cs typeface="Arial"/>
                    <a:sym typeface="Arial"/>
                  </a:rPr>
                  <a:t>Communicate</a:t>
                </a:r>
              </a:p>
            </p:txBody>
          </p:sp>
        </p:grpSp>
        <p:sp>
          <p:nvSpPr>
            <p:cNvPr id="70" name="Shape 959">
              <a:extLst>
                <a:ext uri="{FF2B5EF4-FFF2-40B4-BE49-F238E27FC236}">
                  <a16:creationId xmlns:a16="http://schemas.microsoft.com/office/drawing/2014/main" id="{5CEEB1AF-FBBF-4EE7-A9C1-DA954C4AAB6A}"/>
                </a:ext>
              </a:extLst>
            </p:cNvPr>
            <p:cNvSpPr/>
            <p:nvPr/>
          </p:nvSpPr>
          <p:spPr>
            <a:xfrm>
              <a:off x="2895600" y="765175"/>
              <a:ext cx="873381" cy="30720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1400">
                  <a:latin typeface="Arial"/>
                  <a:ea typeface="Arial"/>
                  <a:cs typeface="Arial"/>
                  <a:sym typeface="Aria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400" b="1" i="0" u="none" strike="noStrike" kern="1200" cap="none" spc="0" normalizeH="0" baseline="0" noProof="0">
                  <a:ln>
                    <a:noFill/>
                  </a:ln>
                  <a:solidFill>
                    <a:srgbClr val="000066"/>
                  </a:solidFill>
                  <a:effectLst/>
                  <a:uLnTx/>
                  <a:uFillTx/>
                  <a:latin typeface="Arial"/>
                  <a:cs typeface="Arial"/>
                  <a:sym typeface="Arial"/>
                </a:rPr>
                <a:t>Compute</a:t>
              </a:r>
            </a:p>
          </p:txBody>
        </p:sp>
        <p:sp>
          <p:nvSpPr>
            <p:cNvPr id="71" name="Shape 960">
              <a:extLst>
                <a:ext uri="{FF2B5EF4-FFF2-40B4-BE49-F238E27FC236}">
                  <a16:creationId xmlns:a16="http://schemas.microsoft.com/office/drawing/2014/main" id="{38D2E613-5508-4B5D-A2C1-39E09F7ABEB1}"/>
                </a:ext>
              </a:extLst>
            </p:cNvPr>
            <p:cNvSpPr/>
            <p:nvPr/>
          </p:nvSpPr>
          <p:spPr>
            <a:xfrm>
              <a:off x="2895600" y="1755775"/>
              <a:ext cx="873381" cy="30720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1400">
                  <a:latin typeface="Arial"/>
                  <a:ea typeface="Arial"/>
                  <a:cs typeface="Arial"/>
                  <a:sym typeface="Aria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400" b="1" i="0" u="none" strike="noStrike" kern="1200" cap="none" spc="0" normalizeH="0" baseline="0" noProof="0">
                  <a:ln>
                    <a:noFill/>
                  </a:ln>
                  <a:solidFill>
                    <a:srgbClr val="000066"/>
                  </a:solidFill>
                  <a:effectLst/>
                  <a:uLnTx/>
                  <a:uFillTx/>
                  <a:latin typeface="Arial"/>
                  <a:cs typeface="Arial"/>
                  <a:sym typeface="Arial"/>
                </a:rPr>
                <a:t>Compute</a:t>
              </a:r>
            </a:p>
          </p:txBody>
        </p:sp>
        <p:sp>
          <p:nvSpPr>
            <p:cNvPr id="72" name="Shape 961">
              <a:extLst>
                <a:ext uri="{FF2B5EF4-FFF2-40B4-BE49-F238E27FC236}">
                  <a16:creationId xmlns:a16="http://schemas.microsoft.com/office/drawing/2014/main" id="{86692FE3-6382-4F80-9B6B-B1BF535288A1}"/>
                </a:ext>
              </a:extLst>
            </p:cNvPr>
            <p:cNvSpPr/>
            <p:nvPr/>
          </p:nvSpPr>
          <p:spPr>
            <a:xfrm>
              <a:off x="2895600" y="2670175"/>
              <a:ext cx="873381" cy="30720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1400">
                  <a:latin typeface="Arial"/>
                  <a:ea typeface="Arial"/>
                  <a:cs typeface="Arial"/>
                  <a:sym typeface="Aria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400" b="1" i="0" u="none" strike="noStrike" kern="1200" cap="none" spc="0" normalizeH="0" baseline="0" noProof="0">
                  <a:ln>
                    <a:noFill/>
                  </a:ln>
                  <a:solidFill>
                    <a:srgbClr val="000066"/>
                  </a:solidFill>
                  <a:effectLst/>
                  <a:uLnTx/>
                  <a:uFillTx/>
                  <a:latin typeface="Arial"/>
                  <a:cs typeface="Arial"/>
                  <a:sym typeface="Arial"/>
                </a:rPr>
                <a:t>Compute</a:t>
              </a:r>
            </a:p>
          </p:txBody>
        </p:sp>
      </p:grpSp>
    </p:spTree>
    <p:extLst>
      <p:ext uri="{BB962C8B-B14F-4D97-AF65-F5344CB8AC3E}">
        <p14:creationId xmlns:p14="http://schemas.microsoft.com/office/powerpoint/2010/main" val="92184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So Special about Big Learning?</a:t>
            </a:r>
            <a:br>
              <a:rPr lang="en-US" dirty="0"/>
            </a:br>
            <a:r>
              <a:rPr lang="en-US" dirty="0"/>
              <a:t>…A Distributed Systems Perspective</a:t>
            </a:r>
          </a:p>
        </p:txBody>
      </p:sp>
      <p:sp>
        <p:nvSpPr>
          <p:cNvPr id="3" name="Content Placeholder 2"/>
          <p:cNvSpPr>
            <a:spLocks noGrp="1"/>
          </p:cNvSpPr>
          <p:nvPr>
            <p:ph idx="1"/>
          </p:nvPr>
        </p:nvSpPr>
        <p:spPr>
          <a:xfrm>
            <a:off x="355600" y="1389241"/>
            <a:ext cx="8788400" cy="5397500"/>
          </a:xfrm>
        </p:spPr>
        <p:txBody>
          <a:bodyPr/>
          <a:lstStyle/>
          <a:p>
            <a:pPr>
              <a:buNone/>
            </a:pPr>
            <a:r>
              <a:rPr lang="en-US" u="sng" dirty="0">
                <a:solidFill>
                  <a:srgbClr val="339933"/>
                </a:solidFill>
              </a:rPr>
              <a:t>The Good News</a:t>
            </a:r>
          </a:p>
          <a:p>
            <a:pPr marL="457200" indent="-457200">
              <a:buFont typeface="+mj-lt"/>
              <a:buAutoNum type="arabicPeriod"/>
            </a:pPr>
            <a:r>
              <a:rPr lang="en-US" dirty="0">
                <a:solidFill>
                  <a:srgbClr val="339933"/>
                </a:solidFill>
              </a:rPr>
              <a:t> Commutative/Associative parameter updates</a:t>
            </a:r>
          </a:p>
          <a:p>
            <a:pPr marL="457200" indent="-457200">
              <a:buFont typeface="+mj-lt"/>
              <a:buAutoNum type="arabicPeriod"/>
            </a:pPr>
            <a:r>
              <a:rPr lang="en-US" dirty="0">
                <a:solidFill>
                  <a:srgbClr val="339933"/>
                </a:solidFill>
              </a:rPr>
              <a:t> Tolerance for lazy consistency of parameters</a:t>
            </a:r>
          </a:p>
          <a:p>
            <a:pPr marL="457200" indent="-457200">
              <a:buFont typeface="+mj-lt"/>
              <a:buAutoNum type="arabicPeriod"/>
            </a:pPr>
            <a:r>
              <a:rPr lang="en-US" dirty="0">
                <a:solidFill>
                  <a:srgbClr val="339933"/>
                </a:solidFill>
              </a:rPr>
              <a:t> Repeated parameter data access pattern</a:t>
            </a:r>
          </a:p>
          <a:p>
            <a:pPr marL="457200" indent="-457200">
              <a:buFont typeface="+mj-lt"/>
              <a:buAutoNum type="arabicPeriod"/>
            </a:pPr>
            <a:r>
              <a:rPr lang="en-US" dirty="0">
                <a:solidFill>
                  <a:srgbClr val="339933"/>
                </a:solidFill>
              </a:rPr>
              <a:t> Intra-iteration progress measure</a:t>
            </a:r>
          </a:p>
          <a:p>
            <a:pPr marL="457200" indent="-457200">
              <a:buFont typeface="+mj-lt"/>
              <a:buAutoNum type="arabicPeriod"/>
            </a:pPr>
            <a:r>
              <a:rPr lang="en-US" dirty="0">
                <a:solidFill>
                  <a:srgbClr val="339933"/>
                </a:solidFill>
              </a:rPr>
              <a:t> Parameter update importance hints</a:t>
            </a:r>
          </a:p>
          <a:p>
            <a:pPr marL="457200" indent="-457200">
              <a:buFont typeface="+mj-lt"/>
              <a:buAutoNum type="arabicPeriod"/>
            </a:pPr>
            <a:r>
              <a:rPr lang="en-US" dirty="0">
                <a:solidFill>
                  <a:srgbClr val="339933"/>
                </a:solidFill>
              </a:rPr>
              <a:t> Layer-by-layer pattern of deep learning</a:t>
            </a:r>
          </a:p>
          <a:p>
            <a:pPr marL="457200" indent="-457200">
              <a:buFont typeface="+mj-lt"/>
              <a:buAutoNum type="arabicPeriod"/>
            </a:pPr>
            <a:r>
              <a:rPr lang="en-US" dirty="0">
                <a:solidFill>
                  <a:srgbClr val="339933"/>
                </a:solidFill>
              </a:rPr>
              <a:t> Most parameter updates are insignificant</a:t>
            </a:r>
          </a:p>
          <a:p>
            <a:pPr>
              <a:buNone/>
            </a:pPr>
            <a:endParaRPr lang="en-US" dirty="0"/>
          </a:p>
        </p:txBody>
      </p:sp>
      <p:sp>
        <p:nvSpPr>
          <p:cNvPr id="4" name="TextBox 3"/>
          <p:cNvSpPr txBox="1"/>
          <p:nvPr/>
        </p:nvSpPr>
        <p:spPr>
          <a:xfrm>
            <a:off x="0" y="5989320"/>
            <a:ext cx="9144000" cy="461665"/>
          </a:xfrm>
          <a:prstGeom prst="rect">
            <a:avLst/>
          </a:prstGeom>
          <a:solidFill>
            <a:schemeClr val="accent3">
              <a:lumMod val="85000"/>
            </a:schemeClr>
          </a:solidFill>
          <a:ln>
            <a:solidFill>
              <a:schemeClr val="accent3">
                <a:lumMod val="50000"/>
              </a:schemeClr>
            </a:solidFill>
          </a:ln>
        </p:spPr>
        <p:txBody>
          <a:bodyPr wrap="square" rtlCol="0">
            <a:spAutoFit/>
          </a:bodyPr>
          <a:lstStyle/>
          <a:p>
            <a:r>
              <a:rPr lang="en-US" dirty="0">
                <a:solidFill>
                  <a:srgbClr val="FF0000"/>
                </a:solidFill>
              </a:rPr>
              <a:t>…can exploit to run orders of magnitude faster!</a:t>
            </a:r>
          </a:p>
        </p:txBody>
      </p:sp>
    </p:spTree>
    <p:extLst>
      <p:ext uri="{BB962C8B-B14F-4D97-AF65-F5344CB8AC3E}">
        <p14:creationId xmlns:p14="http://schemas.microsoft.com/office/powerpoint/2010/main" val="360874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nodeType="after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Servers for Distributed ML</a:t>
            </a:r>
          </a:p>
        </p:txBody>
      </p:sp>
      <p:sp>
        <p:nvSpPr>
          <p:cNvPr id="3" name="Content Placeholder 2"/>
          <p:cNvSpPr>
            <a:spLocks noGrp="1"/>
          </p:cNvSpPr>
          <p:nvPr>
            <p:ph idx="1"/>
          </p:nvPr>
        </p:nvSpPr>
        <p:spPr>
          <a:xfrm>
            <a:off x="355600" y="1010409"/>
            <a:ext cx="8788400" cy="5397500"/>
          </a:xfrm>
        </p:spPr>
        <p:txBody>
          <a:bodyPr/>
          <a:lstStyle/>
          <a:p>
            <a:pPr>
              <a:lnSpc>
                <a:spcPct val="120000"/>
              </a:lnSpc>
              <a:spcAft>
                <a:spcPts val="300"/>
              </a:spcAft>
            </a:pPr>
            <a:r>
              <a:rPr lang="en-US" sz="2000" dirty="0"/>
              <a:t> Provides all workers with convenient access to </a:t>
            </a:r>
            <a:br>
              <a:rPr lang="en-US" sz="2000" dirty="0"/>
            </a:br>
            <a:r>
              <a:rPr lang="en-US" sz="2000" dirty="0"/>
              <a:t>   global model parameters</a:t>
            </a:r>
          </a:p>
          <a:p>
            <a:pPr lvl="2">
              <a:lnSpc>
                <a:spcPct val="120000"/>
              </a:lnSpc>
            </a:pPr>
            <a:r>
              <a:rPr lang="en-US" sz="2000" dirty="0">
                <a:solidFill>
                  <a:schemeClr val="accent2"/>
                </a:solidFill>
              </a:rPr>
              <a:t>“</a:t>
            </a:r>
            <a:r>
              <a:rPr lang="en-US" sz="2000" dirty="0">
                <a:solidFill>
                  <a:srgbClr val="FF0000"/>
                </a:solidFill>
              </a:rPr>
              <a:t>Distributed shared memory</a:t>
            </a:r>
            <a:r>
              <a:rPr lang="en-US" sz="2000" dirty="0">
                <a:solidFill>
                  <a:schemeClr val="accent2"/>
                </a:solidFill>
              </a:rPr>
              <a:t>” programming style</a:t>
            </a:r>
          </a:p>
        </p:txBody>
      </p:sp>
      <p:sp>
        <p:nvSpPr>
          <p:cNvPr id="4" name="Cloud 3"/>
          <p:cNvSpPr/>
          <p:nvPr/>
        </p:nvSpPr>
        <p:spPr>
          <a:xfrm>
            <a:off x="1234968" y="3862509"/>
            <a:ext cx="1907437" cy="868680"/>
          </a:xfrm>
          <a:prstGeom prst="cloud">
            <a:avLst/>
          </a:prstGeom>
        </p:spPr>
        <p:style>
          <a:lnRef idx="2">
            <a:schemeClr val="dk1"/>
          </a:lnRef>
          <a:fillRef idx="1">
            <a:schemeClr val="lt1"/>
          </a:fillRef>
          <a:effectRef idx="0">
            <a:schemeClr val="dk1"/>
          </a:effectRef>
          <a:fontRef idx="minor">
            <a:schemeClr val="dk1"/>
          </a:fontRef>
        </p:style>
        <p:txBody>
          <a:bodyPr lIns="91435" tIns="45718" rIns="91435" bIns="45718" rtlCol="0" anchor="ctr"/>
          <a:lstStyle/>
          <a:p>
            <a:pPr defTabSz="914353" eaLnBrk="1" fontAlgn="auto" hangingPunct="1">
              <a:spcBef>
                <a:spcPts val="0"/>
              </a:spcBef>
              <a:spcAft>
                <a:spcPts val="0"/>
              </a:spcAft>
            </a:pPr>
            <a:r>
              <a:rPr lang="en-US" sz="1600" b="0" dirty="0">
                <a:solidFill>
                  <a:prstClr val="black"/>
                </a:solidFill>
              </a:rPr>
              <a:t>Parameter</a:t>
            </a:r>
          </a:p>
          <a:p>
            <a:pPr defTabSz="914353" eaLnBrk="1" fontAlgn="auto" hangingPunct="1">
              <a:spcBef>
                <a:spcPts val="0"/>
              </a:spcBef>
              <a:spcAft>
                <a:spcPts val="0"/>
              </a:spcAft>
            </a:pPr>
            <a:r>
              <a:rPr lang="en-US" sz="1600" b="0" dirty="0">
                <a:solidFill>
                  <a:prstClr val="black"/>
                </a:solidFill>
              </a:rPr>
              <a:t>Table</a:t>
            </a:r>
          </a:p>
        </p:txBody>
      </p:sp>
      <p:pic>
        <p:nvPicPr>
          <p:cNvPr id="5" name="Picture 2" descr="http://icons.iconarchive.com/icons/devcom/network/256/server-Vista-icon.png"/>
          <p:cNvPicPr>
            <a:picLocks noChangeAspect="1" noChangeArrowheads="1"/>
          </p:cNvPicPr>
          <p:nvPr/>
        </p:nvPicPr>
        <p:blipFill>
          <a:blip r:embed="rId2" cstate="print"/>
          <a:srcRect/>
          <a:stretch>
            <a:fillRect/>
          </a:stretch>
        </p:blipFill>
        <p:spPr bwMode="auto">
          <a:xfrm>
            <a:off x="557688" y="4737304"/>
            <a:ext cx="890113" cy="890114"/>
          </a:xfrm>
          <a:prstGeom prst="rect">
            <a:avLst/>
          </a:prstGeom>
          <a:noFill/>
        </p:spPr>
      </p:pic>
      <p:pic>
        <p:nvPicPr>
          <p:cNvPr id="6" name="Picture 2" descr="http://icons.iconarchive.com/icons/devcom/network/256/server-Vista-icon.png"/>
          <p:cNvPicPr>
            <a:picLocks noChangeAspect="1" noChangeArrowheads="1"/>
          </p:cNvPicPr>
          <p:nvPr/>
        </p:nvPicPr>
        <p:blipFill>
          <a:blip r:embed="rId2" cstate="print"/>
          <a:srcRect/>
          <a:stretch>
            <a:fillRect/>
          </a:stretch>
        </p:blipFill>
        <p:spPr bwMode="auto">
          <a:xfrm>
            <a:off x="585761" y="2908504"/>
            <a:ext cx="890113" cy="890114"/>
          </a:xfrm>
          <a:prstGeom prst="rect">
            <a:avLst/>
          </a:prstGeom>
          <a:noFill/>
        </p:spPr>
      </p:pic>
      <p:pic>
        <p:nvPicPr>
          <p:cNvPr id="7" name="Picture 2" descr="http://icons.iconarchive.com/icons/devcom/network/256/server-Vista-icon.png"/>
          <p:cNvPicPr>
            <a:picLocks noChangeAspect="1" noChangeArrowheads="1"/>
          </p:cNvPicPr>
          <p:nvPr/>
        </p:nvPicPr>
        <p:blipFill>
          <a:blip r:embed="rId2" cstate="print"/>
          <a:srcRect/>
          <a:stretch>
            <a:fillRect/>
          </a:stretch>
        </p:blipFill>
        <p:spPr bwMode="auto">
          <a:xfrm>
            <a:off x="3252761" y="4737304"/>
            <a:ext cx="890113" cy="890114"/>
          </a:xfrm>
          <a:prstGeom prst="rect">
            <a:avLst/>
          </a:prstGeom>
          <a:noFill/>
        </p:spPr>
      </p:pic>
      <p:pic>
        <p:nvPicPr>
          <p:cNvPr id="8" name="Picture 2" descr="http://icons.iconarchive.com/icons/devcom/network/256/server-Vista-icon.png"/>
          <p:cNvPicPr>
            <a:picLocks noChangeAspect="1" noChangeArrowheads="1"/>
          </p:cNvPicPr>
          <p:nvPr/>
        </p:nvPicPr>
        <p:blipFill>
          <a:blip r:embed="rId2" cstate="print"/>
          <a:srcRect/>
          <a:stretch>
            <a:fillRect/>
          </a:stretch>
        </p:blipFill>
        <p:spPr bwMode="auto">
          <a:xfrm>
            <a:off x="3280834" y="2908504"/>
            <a:ext cx="890113" cy="890114"/>
          </a:xfrm>
          <a:prstGeom prst="rect">
            <a:avLst/>
          </a:prstGeom>
          <a:noFill/>
        </p:spPr>
      </p:pic>
      <p:sp>
        <p:nvSpPr>
          <p:cNvPr id="9" name="Up-Down Arrow 8"/>
          <p:cNvSpPr/>
          <p:nvPr/>
        </p:nvSpPr>
        <p:spPr>
          <a:xfrm rot="18900000">
            <a:off x="1379953" y="3448278"/>
            <a:ext cx="107763" cy="538817"/>
          </a:xfrm>
          <a:prstGeom prst="upDownArrow">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defTabSz="914353" eaLnBrk="1" fontAlgn="auto" hangingPunct="1">
              <a:spcBef>
                <a:spcPts val="0"/>
              </a:spcBef>
              <a:spcAft>
                <a:spcPts val="0"/>
              </a:spcAft>
            </a:pPr>
            <a:endParaRPr lang="en-US" sz="1600" b="0">
              <a:solidFill>
                <a:prstClr val="black"/>
              </a:solidFill>
            </a:endParaRPr>
          </a:p>
        </p:txBody>
      </p:sp>
      <p:sp>
        <p:nvSpPr>
          <p:cNvPr id="10" name="Up-Down Arrow 9"/>
          <p:cNvSpPr/>
          <p:nvPr/>
        </p:nvSpPr>
        <p:spPr>
          <a:xfrm rot="13500000">
            <a:off x="1357422" y="4615564"/>
            <a:ext cx="107763" cy="538817"/>
          </a:xfrm>
          <a:prstGeom prst="upDownArrow">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defTabSz="914353" eaLnBrk="1" fontAlgn="auto" hangingPunct="1">
              <a:spcBef>
                <a:spcPts val="0"/>
              </a:spcBef>
              <a:spcAft>
                <a:spcPts val="0"/>
              </a:spcAft>
            </a:pPr>
            <a:endParaRPr lang="en-US" sz="1600" b="0">
              <a:solidFill>
                <a:prstClr val="black"/>
              </a:solidFill>
            </a:endParaRPr>
          </a:p>
        </p:txBody>
      </p:sp>
      <p:sp>
        <p:nvSpPr>
          <p:cNvPr id="11" name="Up-Down Arrow 10"/>
          <p:cNvSpPr/>
          <p:nvPr/>
        </p:nvSpPr>
        <p:spPr>
          <a:xfrm rot="2700000" flipV="1">
            <a:off x="2979432" y="3376466"/>
            <a:ext cx="107763" cy="538817"/>
          </a:xfrm>
          <a:prstGeom prst="upDownArrow">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defTabSz="914353" eaLnBrk="1" fontAlgn="auto" hangingPunct="1">
              <a:spcBef>
                <a:spcPts val="0"/>
              </a:spcBef>
              <a:spcAft>
                <a:spcPts val="0"/>
              </a:spcAft>
            </a:pPr>
            <a:endParaRPr lang="en-US" sz="1600" b="0">
              <a:solidFill>
                <a:prstClr val="black"/>
              </a:solidFill>
            </a:endParaRPr>
          </a:p>
        </p:txBody>
      </p:sp>
      <p:sp>
        <p:nvSpPr>
          <p:cNvPr id="12" name="Up-Down Arrow 11"/>
          <p:cNvSpPr/>
          <p:nvPr/>
        </p:nvSpPr>
        <p:spPr>
          <a:xfrm rot="8100000" flipV="1">
            <a:off x="2966719" y="4566357"/>
            <a:ext cx="107763" cy="538817"/>
          </a:xfrm>
          <a:prstGeom prst="upDownArrow">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defTabSz="914353" eaLnBrk="1" fontAlgn="auto" hangingPunct="1">
              <a:spcBef>
                <a:spcPts val="0"/>
              </a:spcBef>
              <a:spcAft>
                <a:spcPts val="0"/>
              </a:spcAft>
            </a:pPr>
            <a:endParaRPr lang="en-US" sz="1600" b="0">
              <a:solidFill>
                <a:prstClr val="black"/>
              </a:solidFill>
            </a:endParaRPr>
          </a:p>
        </p:txBody>
      </p:sp>
      <p:cxnSp>
        <p:nvCxnSpPr>
          <p:cNvPr id="13" name="Straight Connector 12"/>
          <p:cNvCxnSpPr/>
          <p:nvPr/>
        </p:nvCxnSpPr>
        <p:spPr>
          <a:xfrm flipH="1">
            <a:off x="4300538" y="2731818"/>
            <a:ext cx="27622" cy="2971800"/>
          </a:xfrm>
          <a:prstGeom prst="line">
            <a:avLst/>
          </a:prstGeom>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1450304" y="4689178"/>
            <a:ext cx="1401047" cy="830993"/>
          </a:xfrm>
          <a:prstGeom prst="rect">
            <a:avLst/>
          </a:prstGeom>
          <a:noFill/>
        </p:spPr>
        <p:txBody>
          <a:bodyPr wrap="square" lIns="91435" tIns="45718" rIns="91435" bIns="45718" rtlCol="0">
            <a:spAutoFit/>
          </a:bodyPr>
          <a:lstStyle/>
          <a:p>
            <a:pPr defTabSz="914353" eaLnBrk="1" fontAlgn="auto" hangingPunct="1">
              <a:spcBef>
                <a:spcPts val="0"/>
              </a:spcBef>
              <a:spcAft>
                <a:spcPts val="0"/>
              </a:spcAft>
            </a:pPr>
            <a:r>
              <a:rPr lang="en-US" sz="1600" b="0" dirty="0">
                <a:solidFill>
                  <a:schemeClr val="accent2"/>
                </a:solidFill>
                <a:latin typeface="+mn-lt"/>
              </a:rPr>
              <a:t>(</a:t>
            </a:r>
            <a:r>
              <a:rPr lang="en-US" sz="1600" b="0" dirty="0" err="1">
                <a:solidFill>
                  <a:schemeClr val="accent2"/>
                </a:solidFill>
                <a:latin typeface="+mn-lt"/>
              </a:rPr>
              <a:t>sharded</a:t>
            </a:r>
            <a:r>
              <a:rPr lang="en-US" sz="1600" b="0" dirty="0">
                <a:solidFill>
                  <a:schemeClr val="accent2"/>
                </a:solidFill>
                <a:latin typeface="+mn-lt"/>
              </a:rPr>
              <a:t> across   machines)</a:t>
            </a:r>
          </a:p>
        </p:txBody>
      </p:sp>
      <p:sp>
        <p:nvSpPr>
          <p:cNvPr id="15" name="TextBox 14"/>
          <p:cNvSpPr txBox="1"/>
          <p:nvPr/>
        </p:nvSpPr>
        <p:spPr>
          <a:xfrm>
            <a:off x="146635" y="3758435"/>
            <a:ext cx="1170398" cy="338550"/>
          </a:xfrm>
          <a:prstGeom prst="rect">
            <a:avLst/>
          </a:prstGeom>
          <a:noFill/>
        </p:spPr>
        <p:txBody>
          <a:bodyPr wrap="square" lIns="91435" tIns="45718" rIns="91435" bIns="45718" rtlCol="0">
            <a:spAutoFit/>
          </a:bodyPr>
          <a:lstStyle/>
          <a:p>
            <a:pPr defTabSz="914353" eaLnBrk="1" fontAlgn="auto" hangingPunct="1">
              <a:spcBef>
                <a:spcPts val="0"/>
              </a:spcBef>
              <a:spcAft>
                <a:spcPts val="0"/>
              </a:spcAft>
            </a:pPr>
            <a:r>
              <a:rPr lang="en-US" sz="1600" b="0" dirty="0">
                <a:solidFill>
                  <a:prstClr val="black"/>
                </a:solidFill>
                <a:latin typeface="+mn-lt"/>
              </a:rPr>
              <a:t>Worker 1</a:t>
            </a:r>
          </a:p>
        </p:txBody>
      </p:sp>
      <p:sp>
        <p:nvSpPr>
          <p:cNvPr id="16" name="TextBox 15"/>
          <p:cNvSpPr txBox="1"/>
          <p:nvPr/>
        </p:nvSpPr>
        <p:spPr>
          <a:xfrm>
            <a:off x="3114283" y="3732995"/>
            <a:ext cx="1170398" cy="338550"/>
          </a:xfrm>
          <a:prstGeom prst="rect">
            <a:avLst/>
          </a:prstGeom>
          <a:noFill/>
        </p:spPr>
        <p:txBody>
          <a:bodyPr wrap="square" lIns="91435" tIns="45718" rIns="91435" bIns="45718" rtlCol="0">
            <a:spAutoFit/>
          </a:bodyPr>
          <a:lstStyle/>
          <a:p>
            <a:pPr defTabSz="914353" eaLnBrk="1" fontAlgn="auto" hangingPunct="1">
              <a:spcBef>
                <a:spcPts val="0"/>
              </a:spcBef>
              <a:spcAft>
                <a:spcPts val="0"/>
              </a:spcAft>
            </a:pPr>
            <a:r>
              <a:rPr lang="en-US" sz="1600" b="0" dirty="0">
                <a:solidFill>
                  <a:prstClr val="black"/>
                </a:solidFill>
                <a:latin typeface="+mn-lt"/>
              </a:rPr>
              <a:t>Worker 2</a:t>
            </a:r>
          </a:p>
        </p:txBody>
      </p:sp>
      <p:sp>
        <p:nvSpPr>
          <p:cNvPr id="17" name="TextBox 16"/>
          <p:cNvSpPr txBox="1"/>
          <p:nvPr/>
        </p:nvSpPr>
        <p:spPr>
          <a:xfrm>
            <a:off x="146105" y="5544240"/>
            <a:ext cx="1170398" cy="338550"/>
          </a:xfrm>
          <a:prstGeom prst="rect">
            <a:avLst/>
          </a:prstGeom>
          <a:noFill/>
        </p:spPr>
        <p:txBody>
          <a:bodyPr wrap="square" lIns="91435" tIns="45718" rIns="91435" bIns="45718" rtlCol="0">
            <a:spAutoFit/>
          </a:bodyPr>
          <a:lstStyle/>
          <a:p>
            <a:pPr defTabSz="914353" eaLnBrk="1" fontAlgn="auto" hangingPunct="1">
              <a:spcBef>
                <a:spcPts val="0"/>
              </a:spcBef>
              <a:spcAft>
                <a:spcPts val="0"/>
              </a:spcAft>
            </a:pPr>
            <a:r>
              <a:rPr lang="en-US" sz="1600" b="0" dirty="0">
                <a:solidFill>
                  <a:prstClr val="black"/>
                </a:solidFill>
                <a:latin typeface="+mn-lt"/>
              </a:rPr>
              <a:t>Worker 3</a:t>
            </a:r>
          </a:p>
        </p:txBody>
      </p:sp>
      <p:sp>
        <p:nvSpPr>
          <p:cNvPr id="18" name="TextBox 17"/>
          <p:cNvSpPr txBox="1"/>
          <p:nvPr/>
        </p:nvSpPr>
        <p:spPr>
          <a:xfrm>
            <a:off x="3074626" y="5544853"/>
            <a:ext cx="1170398" cy="338550"/>
          </a:xfrm>
          <a:prstGeom prst="rect">
            <a:avLst/>
          </a:prstGeom>
          <a:noFill/>
        </p:spPr>
        <p:txBody>
          <a:bodyPr wrap="square" lIns="91435" tIns="45718" rIns="91435" bIns="45718" rtlCol="0">
            <a:spAutoFit/>
          </a:bodyPr>
          <a:lstStyle/>
          <a:p>
            <a:pPr defTabSz="914353" eaLnBrk="1" fontAlgn="auto" hangingPunct="1">
              <a:spcBef>
                <a:spcPts val="0"/>
              </a:spcBef>
              <a:spcAft>
                <a:spcPts val="0"/>
              </a:spcAft>
            </a:pPr>
            <a:r>
              <a:rPr lang="en-US" sz="1600" b="0" dirty="0">
                <a:solidFill>
                  <a:prstClr val="black"/>
                </a:solidFill>
                <a:latin typeface="+mn-lt"/>
              </a:rPr>
              <a:t>Worker 4</a:t>
            </a:r>
          </a:p>
        </p:txBody>
      </p:sp>
      <p:sp>
        <p:nvSpPr>
          <p:cNvPr id="19" name="TextBox 18"/>
          <p:cNvSpPr txBox="1"/>
          <p:nvPr/>
        </p:nvSpPr>
        <p:spPr>
          <a:xfrm>
            <a:off x="97213" y="6238388"/>
            <a:ext cx="8249364" cy="261606"/>
          </a:xfrm>
          <a:prstGeom prst="rect">
            <a:avLst/>
          </a:prstGeom>
          <a:noFill/>
        </p:spPr>
        <p:txBody>
          <a:bodyPr wrap="none" lIns="91435" tIns="45718" rIns="91435" bIns="45718" rtlCol="0">
            <a:spAutoFit/>
          </a:bodyPr>
          <a:lstStyle/>
          <a:p>
            <a:pPr algn="l" defTabSz="914353" eaLnBrk="1" fontAlgn="auto" hangingPunct="1">
              <a:spcBef>
                <a:spcPts val="0"/>
              </a:spcBef>
              <a:spcAft>
                <a:spcPts val="0"/>
              </a:spcAft>
            </a:pPr>
            <a:r>
              <a:rPr lang="en-US" sz="1100" dirty="0">
                <a:solidFill>
                  <a:schemeClr val="bg1">
                    <a:lumMod val="50000"/>
                  </a:schemeClr>
                </a:solidFill>
                <a:latin typeface="Georgia"/>
              </a:rPr>
              <a:t>[Power &amp; Li, OSDI’10], [Ahmed et al, WSDM’12], [NIPS’13], [Li et al, OSDI’14], </a:t>
            </a:r>
            <a:r>
              <a:rPr lang="en-US" sz="1100" dirty="0" err="1">
                <a:solidFill>
                  <a:schemeClr val="bg1">
                    <a:lumMod val="50000"/>
                  </a:schemeClr>
                </a:solidFill>
                <a:latin typeface="Georgia"/>
              </a:rPr>
              <a:t>Petuum</a:t>
            </a:r>
            <a:r>
              <a:rPr lang="en-US" sz="1100" dirty="0">
                <a:solidFill>
                  <a:schemeClr val="bg1">
                    <a:lumMod val="50000"/>
                  </a:schemeClr>
                </a:solidFill>
                <a:latin typeface="Georgia"/>
              </a:rPr>
              <a:t>, </a:t>
            </a:r>
            <a:r>
              <a:rPr lang="en-US" sz="1100" dirty="0" err="1">
                <a:solidFill>
                  <a:schemeClr val="bg1">
                    <a:lumMod val="50000"/>
                  </a:schemeClr>
                </a:solidFill>
                <a:latin typeface="Georgia"/>
              </a:rPr>
              <a:t>MXNet</a:t>
            </a:r>
            <a:r>
              <a:rPr lang="en-US" sz="1100" dirty="0">
                <a:solidFill>
                  <a:schemeClr val="bg1">
                    <a:lumMod val="50000"/>
                  </a:schemeClr>
                </a:solidFill>
                <a:latin typeface="Georgia"/>
              </a:rPr>
              <a:t>, </a:t>
            </a:r>
            <a:r>
              <a:rPr lang="en-US" sz="1100" dirty="0" err="1">
                <a:solidFill>
                  <a:schemeClr val="bg1">
                    <a:lumMod val="50000"/>
                  </a:schemeClr>
                </a:solidFill>
                <a:latin typeface="Georgia"/>
              </a:rPr>
              <a:t>TensorFlow</a:t>
            </a:r>
            <a:r>
              <a:rPr lang="en-US" sz="1100" dirty="0">
                <a:solidFill>
                  <a:schemeClr val="bg1">
                    <a:lumMod val="50000"/>
                  </a:schemeClr>
                </a:solidFill>
                <a:latin typeface="Georgia"/>
              </a:rPr>
              <a:t>, </a:t>
            </a:r>
            <a:r>
              <a:rPr lang="en-US" sz="1100" dirty="0" err="1">
                <a:solidFill>
                  <a:schemeClr val="bg1">
                    <a:lumMod val="50000"/>
                  </a:schemeClr>
                </a:solidFill>
                <a:latin typeface="Georgia"/>
              </a:rPr>
              <a:t>etc</a:t>
            </a:r>
            <a:endParaRPr lang="en-US" sz="1100" dirty="0">
              <a:solidFill>
                <a:schemeClr val="bg1">
                  <a:lumMod val="50000"/>
                </a:schemeClr>
              </a:solidFill>
              <a:latin typeface="Georgia"/>
            </a:endParaRPr>
          </a:p>
        </p:txBody>
      </p:sp>
      <p:grpSp>
        <p:nvGrpSpPr>
          <p:cNvPr id="20" name="Group 19"/>
          <p:cNvGrpSpPr/>
          <p:nvPr/>
        </p:nvGrpSpPr>
        <p:grpSpPr>
          <a:xfrm>
            <a:off x="4347867" y="2922625"/>
            <a:ext cx="4439798" cy="2772072"/>
            <a:chOff x="4347867" y="3667108"/>
            <a:chExt cx="4439798" cy="2772072"/>
          </a:xfrm>
        </p:grpSpPr>
        <p:sp>
          <p:nvSpPr>
            <p:cNvPr id="21" name="TextBox 20"/>
            <p:cNvSpPr txBox="1"/>
            <p:nvPr/>
          </p:nvSpPr>
          <p:spPr>
            <a:xfrm>
              <a:off x="5923386" y="3667108"/>
              <a:ext cx="2337489" cy="1200325"/>
            </a:xfrm>
            <a:prstGeom prst="rect">
              <a:avLst/>
            </a:prstGeom>
            <a:noFill/>
            <a:ln>
              <a:solidFill>
                <a:schemeClr val="tx1"/>
              </a:solidFill>
            </a:ln>
          </p:spPr>
          <p:txBody>
            <a:bodyPr wrap="none" lIns="91435" tIns="45718" rIns="91435" bIns="45718" rtlCol="0">
              <a:spAutoFit/>
            </a:bodyPr>
            <a:lstStyle/>
            <a:p>
              <a:pPr algn="l" defTabSz="914353" eaLnBrk="1" fontAlgn="auto" hangingPunct="1">
                <a:spcBef>
                  <a:spcPts val="0"/>
                </a:spcBef>
                <a:spcAft>
                  <a:spcPts val="0"/>
                </a:spcAft>
              </a:pPr>
              <a:r>
                <a:rPr lang="en-US" sz="1800" b="0" dirty="0" err="1">
                  <a:solidFill>
                    <a:prstClr val="black"/>
                  </a:solidFill>
                  <a:latin typeface="Consolas" pitchFamily="49" charset="0"/>
                  <a:cs typeface="Consolas" pitchFamily="49" charset="0"/>
                </a:rPr>
                <a:t>UpdateVar</a:t>
              </a:r>
              <a:r>
                <a:rPr lang="en-US" sz="1800" b="0" dirty="0">
                  <a:solidFill>
                    <a:prstClr val="black"/>
                  </a:solidFill>
                  <a:latin typeface="Consolas" pitchFamily="49" charset="0"/>
                  <a:cs typeface="Consolas" pitchFamily="49" charset="0"/>
                </a:rPr>
                <a:t>(</a:t>
              </a:r>
              <a:r>
                <a:rPr lang="en-US" sz="1800" b="0" dirty="0" err="1">
                  <a:solidFill>
                    <a:prstClr val="black"/>
                  </a:solidFill>
                  <a:latin typeface="Consolas" pitchFamily="49" charset="0"/>
                  <a:cs typeface="Consolas" pitchFamily="49" charset="0"/>
                </a:rPr>
                <a:t>i</a:t>
              </a:r>
              <a:r>
                <a:rPr lang="en-US" sz="1800" b="0" dirty="0">
                  <a:solidFill>
                    <a:prstClr val="black"/>
                  </a:solidFill>
                  <a:latin typeface="Consolas" pitchFamily="49" charset="0"/>
                  <a:cs typeface="Consolas" pitchFamily="49" charset="0"/>
                </a:rPr>
                <a:t>) {</a:t>
              </a:r>
            </a:p>
            <a:p>
              <a:pPr algn="l" defTabSz="914353" eaLnBrk="1" fontAlgn="auto" hangingPunct="1">
                <a:spcBef>
                  <a:spcPts val="0"/>
                </a:spcBef>
                <a:spcAft>
                  <a:spcPts val="0"/>
                </a:spcAft>
              </a:pPr>
              <a:r>
                <a:rPr lang="en-US" sz="1800" b="0" dirty="0">
                  <a:solidFill>
                    <a:prstClr val="black"/>
                  </a:solidFill>
                  <a:latin typeface="Consolas" pitchFamily="49" charset="0"/>
                  <a:cs typeface="Consolas" pitchFamily="49" charset="0"/>
                </a:rPr>
                <a:t>  old = </a:t>
              </a:r>
              <a:r>
                <a:rPr lang="en-US" sz="1800" b="0" dirty="0">
                  <a:solidFill>
                    <a:srgbClr val="53548A"/>
                  </a:solidFill>
                  <a:latin typeface="Consolas" pitchFamily="49" charset="0"/>
                  <a:cs typeface="Consolas" pitchFamily="49" charset="0"/>
                </a:rPr>
                <a:t>y[</a:t>
              </a:r>
              <a:r>
                <a:rPr lang="en-US" sz="1800" b="0" dirty="0" err="1">
                  <a:solidFill>
                    <a:srgbClr val="53548A"/>
                  </a:solidFill>
                  <a:latin typeface="Consolas" pitchFamily="49" charset="0"/>
                  <a:cs typeface="Consolas" pitchFamily="49" charset="0"/>
                </a:rPr>
                <a:t>i</a:t>
              </a:r>
              <a:r>
                <a:rPr lang="en-US" sz="1800" b="0" dirty="0">
                  <a:solidFill>
                    <a:srgbClr val="53548A"/>
                  </a:solidFill>
                  <a:latin typeface="Consolas" pitchFamily="49" charset="0"/>
                  <a:cs typeface="Consolas" pitchFamily="49" charset="0"/>
                </a:rPr>
                <a:t>]</a:t>
              </a:r>
            </a:p>
            <a:p>
              <a:pPr algn="l" defTabSz="914353" eaLnBrk="1" fontAlgn="auto" hangingPunct="1">
                <a:spcBef>
                  <a:spcPts val="0"/>
                </a:spcBef>
                <a:spcAft>
                  <a:spcPts val="0"/>
                </a:spcAft>
              </a:pPr>
              <a:r>
                <a:rPr lang="en-US" sz="1800" b="0" dirty="0">
                  <a:solidFill>
                    <a:prstClr val="black"/>
                  </a:solidFill>
                  <a:latin typeface="Consolas" pitchFamily="49" charset="0"/>
                  <a:cs typeface="Consolas" pitchFamily="49" charset="0"/>
                </a:rPr>
                <a:t>  delta = f(old)</a:t>
              </a:r>
            </a:p>
            <a:p>
              <a:pPr algn="l" defTabSz="914353" eaLnBrk="1" fontAlgn="auto" hangingPunct="1">
                <a:spcBef>
                  <a:spcPts val="0"/>
                </a:spcBef>
                <a:spcAft>
                  <a:spcPts val="0"/>
                </a:spcAft>
              </a:pPr>
              <a:r>
                <a:rPr lang="en-US" sz="1800" b="0" dirty="0">
                  <a:solidFill>
                    <a:prstClr val="black"/>
                  </a:solidFill>
                  <a:latin typeface="Consolas" pitchFamily="49" charset="0"/>
                  <a:cs typeface="Consolas" pitchFamily="49" charset="0"/>
                </a:rPr>
                <a:t>  </a:t>
              </a:r>
              <a:r>
                <a:rPr lang="en-US" sz="1800" b="0" dirty="0">
                  <a:solidFill>
                    <a:srgbClr val="53548A"/>
                  </a:solidFill>
                  <a:latin typeface="Consolas" pitchFamily="49" charset="0"/>
                  <a:cs typeface="Consolas" pitchFamily="49" charset="0"/>
                </a:rPr>
                <a:t>y[</a:t>
              </a:r>
              <a:r>
                <a:rPr lang="en-US" sz="1800" b="0" dirty="0" err="1">
                  <a:solidFill>
                    <a:srgbClr val="53548A"/>
                  </a:solidFill>
                  <a:latin typeface="Consolas" pitchFamily="49" charset="0"/>
                  <a:cs typeface="Consolas" pitchFamily="49" charset="0"/>
                </a:rPr>
                <a:t>i</a:t>
              </a:r>
              <a:r>
                <a:rPr lang="en-US" sz="1800" b="0" dirty="0">
                  <a:solidFill>
                    <a:srgbClr val="53548A"/>
                  </a:solidFill>
                  <a:latin typeface="Consolas" pitchFamily="49" charset="0"/>
                  <a:cs typeface="Consolas" pitchFamily="49" charset="0"/>
                </a:rPr>
                <a:t>] += delta </a:t>
              </a:r>
              <a:r>
                <a:rPr lang="en-US" sz="1800" b="0" dirty="0">
                  <a:solidFill>
                    <a:prstClr val="black"/>
                  </a:solidFill>
                  <a:latin typeface="Consolas" pitchFamily="49" charset="0"/>
                  <a:cs typeface="Consolas" pitchFamily="49" charset="0"/>
                </a:rPr>
                <a:t>}</a:t>
              </a:r>
            </a:p>
          </p:txBody>
        </p:sp>
        <p:sp>
          <p:nvSpPr>
            <p:cNvPr id="22" name="TextBox 21"/>
            <p:cNvSpPr txBox="1"/>
            <p:nvPr/>
          </p:nvSpPr>
          <p:spPr>
            <a:xfrm>
              <a:off x="5943627" y="5238855"/>
              <a:ext cx="2844038" cy="1200325"/>
            </a:xfrm>
            <a:prstGeom prst="rect">
              <a:avLst/>
            </a:prstGeom>
            <a:noFill/>
            <a:ln>
              <a:solidFill>
                <a:schemeClr val="tx1"/>
              </a:solidFill>
            </a:ln>
          </p:spPr>
          <p:txBody>
            <a:bodyPr wrap="none" lIns="91435" tIns="45718" rIns="91435" bIns="45718" rtlCol="0">
              <a:spAutoFit/>
            </a:bodyPr>
            <a:lstStyle/>
            <a:p>
              <a:pPr algn="l" defTabSz="914353" eaLnBrk="1" fontAlgn="auto" hangingPunct="1">
                <a:spcBef>
                  <a:spcPts val="0"/>
                </a:spcBef>
                <a:spcAft>
                  <a:spcPts val="0"/>
                </a:spcAft>
              </a:pPr>
              <a:r>
                <a:rPr lang="en-US" sz="1800" b="0" dirty="0" err="1">
                  <a:solidFill>
                    <a:prstClr val="black"/>
                  </a:solidFill>
                  <a:latin typeface="Consolas" pitchFamily="49" charset="0"/>
                  <a:cs typeface="Consolas" pitchFamily="49" charset="0"/>
                </a:rPr>
                <a:t>UpdateVar</a:t>
              </a:r>
              <a:r>
                <a:rPr lang="en-US" sz="1800" b="0" dirty="0">
                  <a:solidFill>
                    <a:prstClr val="black"/>
                  </a:solidFill>
                  <a:latin typeface="Consolas" pitchFamily="49" charset="0"/>
                  <a:cs typeface="Consolas" pitchFamily="49" charset="0"/>
                </a:rPr>
                <a:t>(</a:t>
              </a:r>
              <a:r>
                <a:rPr lang="en-US" sz="1800" b="0" dirty="0" err="1">
                  <a:solidFill>
                    <a:prstClr val="black"/>
                  </a:solidFill>
                  <a:latin typeface="Consolas" pitchFamily="49" charset="0"/>
                  <a:cs typeface="Consolas" pitchFamily="49" charset="0"/>
                </a:rPr>
                <a:t>i</a:t>
              </a:r>
              <a:r>
                <a:rPr lang="en-US" sz="1800" b="0" dirty="0">
                  <a:solidFill>
                    <a:prstClr val="black"/>
                  </a:solidFill>
                  <a:latin typeface="Consolas" pitchFamily="49" charset="0"/>
                  <a:cs typeface="Consolas" pitchFamily="49" charset="0"/>
                </a:rPr>
                <a:t>) {</a:t>
              </a:r>
            </a:p>
            <a:p>
              <a:pPr algn="l" defTabSz="914353" eaLnBrk="1" fontAlgn="auto" hangingPunct="1">
                <a:spcBef>
                  <a:spcPts val="0"/>
                </a:spcBef>
                <a:spcAft>
                  <a:spcPts val="0"/>
                </a:spcAft>
              </a:pPr>
              <a:r>
                <a:rPr lang="en-US" sz="1800" b="0" dirty="0">
                  <a:solidFill>
                    <a:prstClr val="black"/>
                  </a:solidFill>
                  <a:latin typeface="Consolas" pitchFamily="49" charset="0"/>
                  <a:cs typeface="Consolas" pitchFamily="49" charset="0"/>
                </a:rPr>
                <a:t>  old = </a:t>
              </a:r>
              <a:r>
                <a:rPr lang="en-US" sz="1800" b="0" dirty="0" err="1">
                  <a:solidFill>
                    <a:srgbClr val="5C92B5"/>
                  </a:solidFill>
                  <a:latin typeface="Consolas" pitchFamily="49" charset="0"/>
                  <a:cs typeface="Consolas" pitchFamily="49" charset="0"/>
                </a:rPr>
                <a:t>PS.read</a:t>
              </a:r>
              <a:r>
                <a:rPr lang="en-US" sz="1800" b="0" dirty="0">
                  <a:solidFill>
                    <a:srgbClr val="5C92B5"/>
                  </a:solidFill>
                  <a:latin typeface="Consolas" pitchFamily="49" charset="0"/>
                  <a:cs typeface="Consolas" pitchFamily="49" charset="0"/>
                </a:rPr>
                <a:t>(</a:t>
              </a:r>
              <a:r>
                <a:rPr lang="en-US" sz="1800" b="0" dirty="0" err="1">
                  <a:solidFill>
                    <a:srgbClr val="5C92B5"/>
                  </a:solidFill>
                  <a:latin typeface="Consolas" pitchFamily="49" charset="0"/>
                  <a:cs typeface="Consolas" pitchFamily="49" charset="0"/>
                </a:rPr>
                <a:t>y,i</a:t>
              </a:r>
              <a:r>
                <a:rPr lang="en-US" sz="1800" b="0" dirty="0">
                  <a:solidFill>
                    <a:srgbClr val="5C92B5"/>
                  </a:solidFill>
                  <a:latin typeface="Consolas" pitchFamily="49" charset="0"/>
                  <a:cs typeface="Consolas" pitchFamily="49" charset="0"/>
                </a:rPr>
                <a:t>)</a:t>
              </a:r>
            </a:p>
            <a:p>
              <a:pPr algn="l" defTabSz="914353" eaLnBrk="1" fontAlgn="auto" hangingPunct="1">
                <a:spcBef>
                  <a:spcPts val="0"/>
                </a:spcBef>
                <a:spcAft>
                  <a:spcPts val="0"/>
                </a:spcAft>
              </a:pPr>
              <a:r>
                <a:rPr lang="en-US" sz="1800" b="0" dirty="0">
                  <a:solidFill>
                    <a:prstClr val="black"/>
                  </a:solidFill>
                  <a:latin typeface="Consolas" pitchFamily="49" charset="0"/>
                  <a:cs typeface="Consolas" pitchFamily="49" charset="0"/>
                </a:rPr>
                <a:t>  delta = f(old)</a:t>
              </a:r>
            </a:p>
            <a:p>
              <a:pPr algn="l" defTabSz="914353" eaLnBrk="1" fontAlgn="auto" hangingPunct="1">
                <a:spcBef>
                  <a:spcPts val="0"/>
                </a:spcBef>
                <a:spcAft>
                  <a:spcPts val="0"/>
                </a:spcAft>
              </a:pPr>
              <a:r>
                <a:rPr lang="en-US" sz="1800" b="0" dirty="0">
                  <a:solidFill>
                    <a:prstClr val="black"/>
                  </a:solidFill>
                  <a:latin typeface="Consolas" pitchFamily="49" charset="0"/>
                  <a:cs typeface="Consolas" pitchFamily="49" charset="0"/>
                </a:rPr>
                <a:t>  </a:t>
              </a:r>
              <a:r>
                <a:rPr lang="en-US" sz="1800" b="0" dirty="0">
                  <a:solidFill>
                    <a:srgbClr val="5C92B5"/>
                  </a:solidFill>
                  <a:latin typeface="Consolas" pitchFamily="49" charset="0"/>
                  <a:cs typeface="Consolas" pitchFamily="49" charset="0"/>
                </a:rPr>
                <a:t>PS.inc(</a:t>
              </a:r>
              <a:r>
                <a:rPr lang="en-US" sz="1800" b="0" dirty="0" err="1">
                  <a:solidFill>
                    <a:srgbClr val="5C92B5"/>
                  </a:solidFill>
                  <a:latin typeface="Consolas" pitchFamily="49" charset="0"/>
                  <a:cs typeface="Consolas" pitchFamily="49" charset="0"/>
                </a:rPr>
                <a:t>y,i,delta</a:t>
              </a:r>
              <a:r>
                <a:rPr lang="en-US" sz="1800" b="0" dirty="0">
                  <a:solidFill>
                    <a:srgbClr val="5C92B5"/>
                  </a:solidFill>
                  <a:latin typeface="Consolas" pitchFamily="49" charset="0"/>
                  <a:cs typeface="Consolas" pitchFamily="49" charset="0"/>
                </a:rPr>
                <a:t>) </a:t>
              </a:r>
              <a:r>
                <a:rPr lang="en-US" sz="1800" b="0" dirty="0">
                  <a:solidFill>
                    <a:prstClr val="black"/>
                  </a:solidFill>
                  <a:latin typeface="Consolas" pitchFamily="49" charset="0"/>
                  <a:cs typeface="Consolas" pitchFamily="49" charset="0"/>
                </a:rPr>
                <a:t>}</a:t>
              </a:r>
            </a:p>
          </p:txBody>
        </p:sp>
        <p:sp>
          <p:nvSpPr>
            <p:cNvPr id="23" name="TextBox 22"/>
            <p:cNvSpPr txBox="1"/>
            <p:nvPr/>
          </p:nvSpPr>
          <p:spPr>
            <a:xfrm>
              <a:off x="4541527" y="3733801"/>
              <a:ext cx="1228369" cy="936313"/>
            </a:xfrm>
            <a:prstGeom prst="rect">
              <a:avLst/>
            </a:prstGeom>
            <a:noFill/>
          </p:spPr>
          <p:txBody>
            <a:bodyPr wrap="none" lIns="91435" tIns="45718" rIns="91435" bIns="45718" rtlCol="0">
              <a:spAutoFit/>
            </a:bodyPr>
            <a:lstStyle/>
            <a:p>
              <a:pPr defTabSz="914353" eaLnBrk="1" fontAlgn="auto" hangingPunct="1">
                <a:spcBef>
                  <a:spcPts val="0"/>
                </a:spcBef>
                <a:spcAft>
                  <a:spcPts val="0"/>
                </a:spcAft>
              </a:pPr>
              <a:r>
                <a:rPr lang="en-US" sz="1800" dirty="0">
                  <a:solidFill>
                    <a:prstClr val="black"/>
                  </a:solidFill>
                  <a:latin typeface="Georgia"/>
                </a:rPr>
                <a:t>Single</a:t>
              </a:r>
            </a:p>
            <a:p>
              <a:pPr defTabSz="914353" eaLnBrk="1" fontAlgn="auto" hangingPunct="1">
                <a:spcBef>
                  <a:spcPts val="0"/>
                </a:spcBef>
                <a:spcAft>
                  <a:spcPts val="0"/>
                </a:spcAft>
              </a:pPr>
              <a:r>
                <a:rPr lang="en-US" sz="1800" dirty="0">
                  <a:solidFill>
                    <a:prstClr val="black"/>
                  </a:solidFill>
                  <a:latin typeface="Georgia"/>
                </a:rPr>
                <a:t>Machine</a:t>
              </a:r>
            </a:p>
            <a:p>
              <a:pPr defTabSz="914353" eaLnBrk="1" fontAlgn="auto" hangingPunct="1">
                <a:spcBef>
                  <a:spcPts val="0"/>
                </a:spcBef>
                <a:spcAft>
                  <a:spcPts val="0"/>
                </a:spcAft>
              </a:pPr>
              <a:r>
                <a:rPr lang="en-US" sz="1800" dirty="0">
                  <a:solidFill>
                    <a:prstClr val="black"/>
                  </a:solidFill>
                  <a:latin typeface="Georgia"/>
                </a:rPr>
                <a:t>Parallel</a:t>
              </a:r>
            </a:p>
          </p:txBody>
        </p:sp>
        <p:sp>
          <p:nvSpPr>
            <p:cNvPr id="24" name="TextBox 23"/>
            <p:cNvSpPr txBox="1"/>
            <p:nvPr/>
          </p:nvSpPr>
          <p:spPr>
            <a:xfrm>
              <a:off x="4347867" y="5555208"/>
              <a:ext cx="1575519" cy="654986"/>
            </a:xfrm>
            <a:prstGeom prst="rect">
              <a:avLst/>
            </a:prstGeom>
            <a:noFill/>
          </p:spPr>
          <p:txBody>
            <a:bodyPr wrap="none" lIns="91435" tIns="45718" rIns="91435" bIns="45718" rtlCol="0">
              <a:spAutoFit/>
            </a:bodyPr>
            <a:lstStyle/>
            <a:p>
              <a:pPr defTabSz="914353" eaLnBrk="1" fontAlgn="auto" hangingPunct="1">
                <a:spcBef>
                  <a:spcPts val="0"/>
                </a:spcBef>
                <a:spcAft>
                  <a:spcPts val="0"/>
                </a:spcAft>
              </a:pPr>
              <a:r>
                <a:rPr lang="en-US" sz="1800" dirty="0">
                  <a:solidFill>
                    <a:prstClr val="black"/>
                  </a:solidFill>
                  <a:latin typeface="Georgia"/>
                </a:rPr>
                <a:t>Distributed</a:t>
              </a:r>
            </a:p>
            <a:p>
              <a:pPr defTabSz="914353" eaLnBrk="1" fontAlgn="auto" hangingPunct="1">
                <a:spcBef>
                  <a:spcPts val="0"/>
                </a:spcBef>
                <a:spcAft>
                  <a:spcPts val="0"/>
                </a:spcAft>
              </a:pPr>
              <a:r>
                <a:rPr lang="en-US" sz="1800" dirty="0">
                  <a:solidFill>
                    <a:prstClr val="black"/>
                  </a:solidFill>
                  <a:latin typeface="Georgia"/>
                </a:rPr>
                <a:t>with PS</a:t>
              </a:r>
            </a:p>
          </p:txBody>
        </p:sp>
      </p:grpSp>
    </p:spTree>
    <p:extLst>
      <p:ext uri="{BB962C8B-B14F-4D97-AF65-F5344CB8AC3E}">
        <p14:creationId xmlns:p14="http://schemas.microsoft.com/office/powerpoint/2010/main" val="154609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Problem: Cost of Bulk Synchrony</a:t>
            </a:r>
            <a:endParaRPr lang="en-US" dirty="0"/>
          </a:p>
        </p:txBody>
      </p:sp>
      <p:grpSp>
        <p:nvGrpSpPr>
          <p:cNvPr id="24" name="Group 23"/>
          <p:cNvGrpSpPr/>
          <p:nvPr/>
        </p:nvGrpSpPr>
        <p:grpSpPr>
          <a:xfrm>
            <a:off x="1154824" y="845829"/>
            <a:ext cx="6982141" cy="2731528"/>
            <a:chOff x="1181100" y="882819"/>
            <a:chExt cx="6982141" cy="2731528"/>
          </a:xfrm>
        </p:grpSpPr>
        <p:cxnSp>
          <p:nvCxnSpPr>
            <p:cNvPr id="4" name="Straight Connector 3"/>
            <p:cNvCxnSpPr/>
            <p:nvPr/>
          </p:nvCxnSpPr>
          <p:spPr>
            <a:xfrm>
              <a:off x="1181100" y="3397419"/>
              <a:ext cx="5867400" cy="0"/>
            </a:xfrm>
            <a:prstGeom prst="line">
              <a:avLst/>
            </a:prstGeom>
          </p:spPr>
          <p:style>
            <a:lnRef idx="2">
              <a:schemeClr val="dk1"/>
            </a:lnRef>
            <a:fillRef idx="0">
              <a:schemeClr val="dk1"/>
            </a:fillRef>
            <a:effectRef idx="1">
              <a:schemeClr val="dk1"/>
            </a:effectRef>
            <a:fontRef idx="minor">
              <a:schemeClr val="tx1"/>
            </a:fontRef>
          </p:style>
        </p:cxnSp>
        <p:sp>
          <p:nvSpPr>
            <p:cNvPr id="5" name="Right Arrow 4"/>
            <p:cNvSpPr/>
            <p:nvPr/>
          </p:nvSpPr>
          <p:spPr>
            <a:xfrm>
              <a:off x="2400299" y="1187620"/>
              <a:ext cx="838200" cy="381000"/>
            </a:xfrm>
            <a:prstGeom prst="rightArrow">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1</a:t>
              </a:r>
            </a:p>
          </p:txBody>
        </p:sp>
        <p:sp>
          <p:nvSpPr>
            <p:cNvPr id="6" name="Right Arrow 5"/>
            <p:cNvSpPr/>
            <p:nvPr/>
          </p:nvSpPr>
          <p:spPr>
            <a:xfrm>
              <a:off x="2400299" y="1721019"/>
              <a:ext cx="533400" cy="381000"/>
            </a:xfrm>
            <a:prstGeom prst="rightArrow">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1</a:t>
              </a:r>
            </a:p>
          </p:txBody>
        </p:sp>
        <p:sp>
          <p:nvSpPr>
            <p:cNvPr id="7" name="Right Arrow 6"/>
            <p:cNvSpPr/>
            <p:nvPr/>
          </p:nvSpPr>
          <p:spPr>
            <a:xfrm>
              <a:off x="2400299" y="2254419"/>
              <a:ext cx="609600" cy="381000"/>
            </a:xfrm>
            <a:prstGeom prst="rightArrow">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1</a:t>
              </a:r>
            </a:p>
          </p:txBody>
        </p:sp>
        <p:sp>
          <p:nvSpPr>
            <p:cNvPr id="8" name="Right Arrow 7"/>
            <p:cNvSpPr/>
            <p:nvPr/>
          </p:nvSpPr>
          <p:spPr>
            <a:xfrm>
              <a:off x="2400299" y="2787820"/>
              <a:ext cx="533400" cy="381000"/>
            </a:xfrm>
            <a:prstGeom prst="rightArrow">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1</a:t>
              </a:r>
            </a:p>
          </p:txBody>
        </p:sp>
        <p:sp>
          <p:nvSpPr>
            <p:cNvPr id="9" name="TextBox 8"/>
            <p:cNvSpPr txBox="1"/>
            <p:nvPr/>
          </p:nvSpPr>
          <p:spPr>
            <a:xfrm>
              <a:off x="1295079" y="1187619"/>
              <a:ext cx="1016615" cy="369328"/>
            </a:xfrm>
            <a:prstGeom prst="rect">
              <a:avLst/>
            </a:prstGeom>
            <a:noFill/>
          </p:spPr>
          <p:txBody>
            <a:bodyPr wrap="none" lIns="91435" tIns="45718" rIns="91435" bIns="45718"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pitchFamily="34" charset="0"/>
                </a:rPr>
                <a:t>Thread 1</a:t>
              </a:r>
            </a:p>
          </p:txBody>
        </p:sp>
        <p:sp>
          <p:nvSpPr>
            <p:cNvPr id="10" name="TextBox 9"/>
            <p:cNvSpPr txBox="1"/>
            <p:nvPr/>
          </p:nvSpPr>
          <p:spPr>
            <a:xfrm>
              <a:off x="1295079" y="1721019"/>
              <a:ext cx="1016615" cy="369328"/>
            </a:xfrm>
            <a:prstGeom prst="rect">
              <a:avLst/>
            </a:prstGeom>
            <a:noFill/>
          </p:spPr>
          <p:txBody>
            <a:bodyPr wrap="none" lIns="91435" tIns="45718" rIns="91435" bIns="45718"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pitchFamily="34" charset="0"/>
                </a:rPr>
                <a:t>Thread 2</a:t>
              </a:r>
            </a:p>
          </p:txBody>
        </p:sp>
        <p:sp>
          <p:nvSpPr>
            <p:cNvPr id="11" name="TextBox 10"/>
            <p:cNvSpPr txBox="1"/>
            <p:nvPr/>
          </p:nvSpPr>
          <p:spPr>
            <a:xfrm>
              <a:off x="1295080" y="2254419"/>
              <a:ext cx="1016615" cy="369328"/>
            </a:xfrm>
            <a:prstGeom prst="rect">
              <a:avLst/>
            </a:prstGeom>
            <a:noFill/>
          </p:spPr>
          <p:txBody>
            <a:bodyPr wrap="none" lIns="91435" tIns="45718" rIns="91435" bIns="45718"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pitchFamily="34" charset="0"/>
                </a:rPr>
                <a:t>Thread 3</a:t>
              </a:r>
            </a:p>
          </p:txBody>
        </p:sp>
        <p:sp>
          <p:nvSpPr>
            <p:cNvPr id="12" name="TextBox 11"/>
            <p:cNvSpPr txBox="1"/>
            <p:nvPr/>
          </p:nvSpPr>
          <p:spPr>
            <a:xfrm>
              <a:off x="1295080" y="2787819"/>
              <a:ext cx="1016615" cy="369328"/>
            </a:xfrm>
            <a:prstGeom prst="rect">
              <a:avLst/>
            </a:prstGeom>
            <a:noFill/>
          </p:spPr>
          <p:txBody>
            <a:bodyPr wrap="none" lIns="91435" tIns="45718" rIns="91435" bIns="45718"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pitchFamily="34" charset="0"/>
                </a:rPr>
                <a:t>Thread 4</a:t>
              </a:r>
            </a:p>
          </p:txBody>
        </p:sp>
        <p:sp>
          <p:nvSpPr>
            <p:cNvPr id="13" name="Rectangle 12"/>
            <p:cNvSpPr/>
            <p:nvPr/>
          </p:nvSpPr>
          <p:spPr>
            <a:xfrm>
              <a:off x="3390899" y="882819"/>
              <a:ext cx="381000" cy="2514600"/>
            </a:xfrm>
            <a:prstGeom prst="rect">
              <a:avLst/>
            </a:prstGeom>
            <a:solidFill>
              <a:srgbClr val="0066AC"/>
            </a:solidFill>
          </p:spPr>
          <p:style>
            <a:lnRef idx="2">
              <a:schemeClr val="accent2">
                <a:shade val="50000"/>
              </a:schemeClr>
            </a:lnRef>
            <a:fillRef idx="1">
              <a:schemeClr val="accent2"/>
            </a:fillRef>
            <a:effectRef idx="0">
              <a:schemeClr val="accent2"/>
            </a:effectRef>
            <a:fontRef idx="minor">
              <a:schemeClr val="lt1"/>
            </a:fontRef>
          </p:style>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sp>
          <p:nvSpPr>
            <p:cNvPr id="14" name="Right Arrow 13"/>
            <p:cNvSpPr/>
            <p:nvPr/>
          </p:nvSpPr>
          <p:spPr>
            <a:xfrm>
              <a:off x="3924300" y="1187620"/>
              <a:ext cx="609600" cy="381000"/>
            </a:xfrm>
            <a:prstGeom prst="rightArrow">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2</a:t>
              </a:r>
            </a:p>
          </p:txBody>
        </p:sp>
        <p:sp>
          <p:nvSpPr>
            <p:cNvPr id="15" name="Right Arrow 14"/>
            <p:cNvSpPr/>
            <p:nvPr/>
          </p:nvSpPr>
          <p:spPr>
            <a:xfrm>
              <a:off x="3924299" y="1721019"/>
              <a:ext cx="990600" cy="381000"/>
            </a:xfrm>
            <a:prstGeom prst="rightArrow">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2</a:t>
              </a:r>
            </a:p>
          </p:txBody>
        </p:sp>
        <p:sp>
          <p:nvSpPr>
            <p:cNvPr id="16" name="Right Arrow 15"/>
            <p:cNvSpPr/>
            <p:nvPr/>
          </p:nvSpPr>
          <p:spPr>
            <a:xfrm>
              <a:off x="3924299" y="2254419"/>
              <a:ext cx="762000" cy="381000"/>
            </a:xfrm>
            <a:prstGeom prst="rightArrow">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2</a:t>
              </a:r>
            </a:p>
          </p:txBody>
        </p:sp>
        <p:sp>
          <p:nvSpPr>
            <p:cNvPr id="17" name="Right Arrow 16"/>
            <p:cNvSpPr/>
            <p:nvPr/>
          </p:nvSpPr>
          <p:spPr>
            <a:xfrm>
              <a:off x="3924299" y="2787820"/>
              <a:ext cx="457200" cy="381000"/>
            </a:xfrm>
            <a:prstGeom prst="rightArrow">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2</a:t>
              </a:r>
            </a:p>
          </p:txBody>
        </p:sp>
        <p:sp>
          <p:nvSpPr>
            <p:cNvPr id="18" name="Rectangle 17"/>
            <p:cNvSpPr/>
            <p:nvPr/>
          </p:nvSpPr>
          <p:spPr>
            <a:xfrm>
              <a:off x="5067299" y="882819"/>
              <a:ext cx="533400" cy="2514600"/>
            </a:xfrm>
            <a:prstGeom prst="rect">
              <a:avLst/>
            </a:prstGeom>
            <a:solidFill>
              <a:srgbClr val="0066AC"/>
            </a:solidFill>
          </p:spPr>
          <p:style>
            <a:lnRef idx="2">
              <a:schemeClr val="accent2">
                <a:shade val="50000"/>
              </a:schemeClr>
            </a:lnRef>
            <a:fillRef idx="1">
              <a:schemeClr val="accent2"/>
            </a:fillRef>
            <a:effectRef idx="0">
              <a:schemeClr val="accent2"/>
            </a:effectRef>
            <a:fontRef idx="minor">
              <a:schemeClr val="lt1"/>
            </a:fontRef>
          </p:style>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sp>
          <p:nvSpPr>
            <p:cNvPr id="19" name="Rectangle 18"/>
            <p:cNvSpPr/>
            <p:nvPr/>
          </p:nvSpPr>
          <p:spPr>
            <a:xfrm>
              <a:off x="7051613" y="882819"/>
              <a:ext cx="301686" cy="2514600"/>
            </a:xfrm>
            <a:prstGeom prst="rect">
              <a:avLst/>
            </a:prstGeom>
            <a:solidFill>
              <a:srgbClr val="0066AC"/>
            </a:solidFill>
          </p:spPr>
          <p:style>
            <a:lnRef idx="2">
              <a:schemeClr val="accent2">
                <a:shade val="50000"/>
              </a:schemeClr>
            </a:lnRef>
            <a:fillRef idx="1">
              <a:schemeClr val="accent2"/>
            </a:fillRef>
            <a:effectRef idx="0">
              <a:schemeClr val="accent2"/>
            </a:effectRef>
            <a:fontRef idx="minor">
              <a:schemeClr val="lt1"/>
            </a:fontRef>
          </p:style>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sp>
          <p:nvSpPr>
            <p:cNvPr id="20" name="Right Arrow 19"/>
            <p:cNvSpPr/>
            <p:nvPr/>
          </p:nvSpPr>
          <p:spPr>
            <a:xfrm>
              <a:off x="5829299" y="1187620"/>
              <a:ext cx="762000" cy="381000"/>
            </a:xfrm>
            <a:prstGeom prst="rightArrow">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3</a:t>
              </a:r>
            </a:p>
          </p:txBody>
        </p:sp>
        <p:sp>
          <p:nvSpPr>
            <p:cNvPr id="21" name="Right Arrow 20"/>
            <p:cNvSpPr/>
            <p:nvPr/>
          </p:nvSpPr>
          <p:spPr>
            <a:xfrm>
              <a:off x="5829299" y="1721019"/>
              <a:ext cx="990600" cy="381000"/>
            </a:xfrm>
            <a:prstGeom prst="rightArrow">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3</a:t>
              </a:r>
            </a:p>
          </p:txBody>
        </p:sp>
        <p:sp>
          <p:nvSpPr>
            <p:cNvPr id="22" name="Right Arrow 21"/>
            <p:cNvSpPr/>
            <p:nvPr/>
          </p:nvSpPr>
          <p:spPr>
            <a:xfrm>
              <a:off x="5829299" y="2254419"/>
              <a:ext cx="1066800" cy="381000"/>
            </a:xfrm>
            <a:prstGeom prst="rightArrow">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3</a:t>
              </a:r>
            </a:p>
          </p:txBody>
        </p:sp>
        <p:sp>
          <p:nvSpPr>
            <p:cNvPr id="23" name="Right Arrow 22"/>
            <p:cNvSpPr/>
            <p:nvPr/>
          </p:nvSpPr>
          <p:spPr>
            <a:xfrm>
              <a:off x="5829299" y="2787820"/>
              <a:ext cx="762000" cy="381000"/>
            </a:xfrm>
            <a:prstGeom prst="rightArrow">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3</a:t>
              </a:r>
            </a:p>
          </p:txBody>
        </p:sp>
        <p:sp>
          <p:nvSpPr>
            <p:cNvPr id="36" name="TextBox 35"/>
            <p:cNvSpPr txBox="1"/>
            <p:nvPr/>
          </p:nvSpPr>
          <p:spPr>
            <a:xfrm>
              <a:off x="7505699" y="3245019"/>
              <a:ext cx="657542" cy="369328"/>
            </a:xfrm>
            <a:prstGeom prst="rect">
              <a:avLst/>
            </a:prstGeom>
            <a:noFill/>
          </p:spPr>
          <p:txBody>
            <a:bodyPr wrap="none" lIns="91435" tIns="45718" rIns="91435" bIns="45718"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prstClr val="black"/>
                  </a:solidFill>
                  <a:effectLst/>
                  <a:uLnTx/>
                  <a:uFillTx/>
                  <a:latin typeface="Calibri" panose="020F0502020204030204" pitchFamily="34" charset="0"/>
                </a:rPr>
                <a:t>Time</a:t>
              </a:r>
            </a:p>
          </p:txBody>
        </p:sp>
      </p:grpSp>
      <p:sp>
        <p:nvSpPr>
          <p:cNvPr id="41" name="TextBox 40"/>
          <p:cNvSpPr txBox="1"/>
          <p:nvPr/>
        </p:nvSpPr>
        <p:spPr>
          <a:xfrm>
            <a:off x="12712" y="5819143"/>
            <a:ext cx="9118576" cy="400105"/>
          </a:xfrm>
          <a:prstGeom prst="rect">
            <a:avLst/>
          </a:prstGeom>
          <a:solidFill>
            <a:schemeClr val="bg1">
              <a:lumMod val="85000"/>
            </a:schemeClr>
          </a:solidFill>
          <a:ln w="9525">
            <a:solidFill>
              <a:schemeClr val="tx1"/>
            </a:solidFill>
          </a:ln>
        </p:spPr>
        <p:txBody>
          <a:bodyPr wrap="none" lIns="91435" tIns="45718" rIns="91435" bIns="45718" rtlCol="0">
            <a:spAutoFit/>
          </a:bodyPr>
          <a:lstStyle/>
          <a:p>
            <a:pPr algn="l" defTabSz="914353" eaLnBrk="1" fontAlgn="auto" hangingPunct="1">
              <a:spcBef>
                <a:spcPts val="0"/>
              </a:spcBef>
              <a:spcAft>
                <a:spcPts val="0"/>
              </a:spcAft>
            </a:pPr>
            <a:r>
              <a:rPr lang="en-US" sz="2000" b="0" dirty="0">
                <a:solidFill>
                  <a:srgbClr val="FF0000"/>
                </a:solidFill>
                <a:latin typeface="+mn-lt"/>
              </a:rPr>
              <a:t>But: </a:t>
            </a:r>
            <a:r>
              <a:rPr lang="en-US" sz="2000" dirty="0">
                <a:solidFill>
                  <a:srgbClr val="FF0000"/>
                </a:solidFill>
                <a:latin typeface="+mn-lt"/>
              </a:rPr>
              <a:t>Fully asynchronous </a:t>
            </a:r>
            <a:r>
              <a:rPr lang="en-US" sz="2000" b="0" dirty="0">
                <a:solidFill>
                  <a:srgbClr val="FF0000"/>
                </a:solidFill>
                <a:latin typeface="+mn-lt"/>
              </a:rPr>
              <a:t>=&gt; No algorithm convergence guarantees</a:t>
            </a:r>
          </a:p>
        </p:txBody>
      </p:sp>
      <p:sp>
        <p:nvSpPr>
          <p:cNvPr id="26" name="Content Placeholder 2"/>
          <p:cNvSpPr txBox="1">
            <a:spLocks/>
          </p:cNvSpPr>
          <p:nvPr/>
        </p:nvSpPr>
        <p:spPr bwMode="auto">
          <a:xfrm>
            <a:off x="879921" y="3623374"/>
            <a:ext cx="8114343" cy="84439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fontAlgn="base">
              <a:spcBef>
                <a:spcPct val="60000"/>
              </a:spcBef>
              <a:spcAft>
                <a:spcPct val="0"/>
              </a:spcAft>
              <a:buChar char="•"/>
              <a:defRPr sz="2400" b="1">
                <a:solidFill>
                  <a:schemeClr val="tx1"/>
                </a:solidFill>
                <a:latin typeface="+mn-lt"/>
                <a:ea typeface="+mn-ea"/>
                <a:cs typeface="+mn-cs"/>
              </a:defRPr>
            </a:lvl1pPr>
            <a:lvl2pPr marL="246063" indent="-244475" algn="l" rtl="0" fontAlgn="base">
              <a:spcBef>
                <a:spcPct val="40000"/>
              </a:spcBef>
              <a:spcAft>
                <a:spcPct val="0"/>
              </a:spcAft>
              <a:buSzPct val="125000"/>
              <a:buFont typeface="Times" pitchFamily="18" charset="0"/>
              <a:buChar char="•"/>
              <a:defRPr sz="2400" b="1">
                <a:solidFill>
                  <a:schemeClr val="tx1"/>
                </a:solidFill>
                <a:latin typeface="+mn-lt"/>
              </a:defRPr>
            </a:lvl2pPr>
            <a:lvl3pPr marL="571500" indent="-323850" algn="l" rtl="0" fontAlgn="base">
              <a:spcBef>
                <a:spcPct val="20000"/>
              </a:spcBef>
              <a:spcAft>
                <a:spcPct val="0"/>
              </a:spcAft>
              <a:buChar char="–"/>
              <a:defRPr sz="2400">
                <a:solidFill>
                  <a:schemeClr val="folHlink"/>
                </a:solidFill>
                <a:latin typeface="+mn-lt"/>
              </a:defRPr>
            </a:lvl3pPr>
            <a:lvl4pPr marL="725488" indent="-152400" algn="l" rtl="0" fontAlgn="base">
              <a:spcBef>
                <a:spcPct val="20000"/>
              </a:spcBef>
              <a:spcAft>
                <a:spcPct val="0"/>
              </a:spcAft>
              <a:buFont typeface="Times" pitchFamily="18" charset="0"/>
              <a:buChar char="•"/>
              <a:defRPr sz="2000" b="1">
                <a:solidFill>
                  <a:schemeClr val="tx1"/>
                </a:solidFill>
                <a:latin typeface="+mn-lt"/>
              </a:defRPr>
            </a:lvl4pPr>
            <a:lvl5pPr marL="1136650" indent="-409575" algn="l" rtl="0" fontAlgn="base">
              <a:spcBef>
                <a:spcPct val="20000"/>
              </a:spcBef>
              <a:spcAft>
                <a:spcPct val="0"/>
              </a:spcAft>
              <a:buChar char="–"/>
              <a:defRPr sz="1600">
                <a:solidFill>
                  <a:schemeClr val="tx1"/>
                </a:solidFill>
                <a:latin typeface="+mn-lt"/>
              </a:defRPr>
            </a:lvl5pPr>
            <a:lvl6pPr marL="1593850" indent="-409575" algn="l" rtl="0" fontAlgn="base">
              <a:spcBef>
                <a:spcPct val="20000"/>
              </a:spcBef>
              <a:spcAft>
                <a:spcPct val="0"/>
              </a:spcAft>
              <a:buChar char="–"/>
              <a:defRPr sz="1600">
                <a:solidFill>
                  <a:schemeClr val="tx1"/>
                </a:solidFill>
                <a:latin typeface="+mn-lt"/>
              </a:defRPr>
            </a:lvl6pPr>
            <a:lvl7pPr marL="2051050" indent="-409575" algn="l" rtl="0" fontAlgn="base">
              <a:spcBef>
                <a:spcPct val="20000"/>
              </a:spcBef>
              <a:spcAft>
                <a:spcPct val="0"/>
              </a:spcAft>
              <a:buChar char="–"/>
              <a:defRPr sz="1600">
                <a:solidFill>
                  <a:schemeClr val="tx1"/>
                </a:solidFill>
                <a:latin typeface="+mn-lt"/>
              </a:defRPr>
            </a:lvl7pPr>
            <a:lvl8pPr marL="2508250" indent="-409575" algn="l" rtl="0" fontAlgn="base">
              <a:spcBef>
                <a:spcPct val="20000"/>
              </a:spcBef>
              <a:spcAft>
                <a:spcPct val="0"/>
              </a:spcAft>
              <a:buChar char="–"/>
              <a:defRPr sz="1600">
                <a:solidFill>
                  <a:schemeClr val="tx1"/>
                </a:solidFill>
                <a:latin typeface="+mn-lt"/>
              </a:defRPr>
            </a:lvl8pPr>
            <a:lvl9pPr marL="2965450" indent="-409575" algn="l" rtl="0" fontAlgn="base">
              <a:spcBef>
                <a:spcPct val="20000"/>
              </a:spcBef>
              <a:spcAft>
                <a:spcPct val="0"/>
              </a:spcAft>
              <a:buChar char="–"/>
              <a:defRPr sz="1600">
                <a:solidFill>
                  <a:schemeClr val="tx1"/>
                </a:solidFill>
                <a:latin typeface="+mn-lt"/>
              </a:defRPr>
            </a:lvl9pPr>
          </a:lstStyle>
          <a:p>
            <a:pPr eaLnBrk="1" hangingPunct="1"/>
            <a:r>
              <a:rPr lang="en-US" sz="2000" kern="0" dirty="0"/>
              <a:t> Exchange ALL updates at END of each iteration</a:t>
            </a:r>
            <a:endParaRPr lang="en-US" sz="2000" b="0" kern="0" dirty="0"/>
          </a:p>
          <a:p>
            <a:pPr eaLnBrk="1" hangingPunct="1"/>
            <a:r>
              <a:rPr lang="en-US" sz="2000" kern="0" dirty="0"/>
              <a:t> Synchronize ALL threads each iteration</a:t>
            </a:r>
          </a:p>
        </p:txBody>
      </p:sp>
      <p:sp>
        <p:nvSpPr>
          <p:cNvPr id="34" name="TextBox 33"/>
          <p:cNvSpPr txBox="1"/>
          <p:nvPr/>
        </p:nvSpPr>
        <p:spPr>
          <a:xfrm>
            <a:off x="1048938" y="4644678"/>
            <a:ext cx="7222169" cy="707886"/>
          </a:xfrm>
          <a:prstGeom prst="rect">
            <a:avLst/>
          </a:prstGeom>
          <a:solidFill>
            <a:schemeClr val="bg1">
              <a:lumMod val="85000"/>
            </a:schemeClr>
          </a:solidFill>
          <a:ln w="12700">
            <a:solidFill>
              <a:schemeClr val="tx1"/>
            </a:solidFill>
          </a:ln>
        </p:spPr>
        <p:txBody>
          <a:bodyPr wrap="none" rtlCol="0">
            <a:spAutoFit/>
          </a:bodyPr>
          <a:lstStyle/>
          <a:p>
            <a:r>
              <a:rPr lang="en-US" sz="2000" dirty="0">
                <a:solidFill>
                  <a:srgbClr val="FF0000"/>
                </a:solidFill>
              </a:rPr>
              <a:t>Bulk Synchrony </a:t>
            </a:r>
            <a:r>
              <a:rPr lang="en-US" sz="2000" b="0" dirty="0">
                <a:solidFill>
                  <a:srgbClr val="FF0000"/>
                </a:solidFill>
              </a:rPr>
              <a:t>=&gt; Frequent, </a:t>
            </a:r>
            <a:r>
              <a:rPr lang="en-US" sz="2000" b="0" dirty="0" err="1">
                <a:solidFill>
                  <a:srgbClr val="FF0000"/>
                </a:solidFill>
              </a:rPr>
              <a:t>bursty</a:t>
            </a:r>
            <a:r>
              <a:rPr lang="en-US" sz="2000" b="0" dirty="0">
                <a:solidFill>
                  <a:srgbClr val="FF0000"/>
                </a:solidFill>
              </a:rPr>
              <a:t> communication</a:t>
            </a:r>
            <a:br>
              <a:rPr lang="en-US" sz="2000" b="0" dirty="0">
                <a:solidFill>
                  <a:srgbClr val="FF0000"/>
                </a:solidFill>
              </a:rPr>
            </a:br>
            <a:r>
              <a:rPr lang="en-US" sz="2000" b="0" dirty="0">
                <a:solidFill>
                  <a:srgbClr val="FF0000"/>
                </a:solidFill>
              </a:rPr>
              <a:t>&amp; stuck waiting for stragglers</a:t>
            </a:r>
          </a:p>
        </p:txBody>
      </p:sp>
    </p:spTree>
    <p:extLst>
      <p:ext uri="{BB962C8B-B14F-4D97-AF65-F5344CB8AC3E}">
        <p14:creationId xmlns:p14="http://schemas.microsoft.com/office/powerpoint/2010/main" val="341346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3235"/>
            <a:ext cx="9144000" cy="889000"/>
          </a:xfrm>
        </p:spPr>
        <p:txBody>
          <a:bodyPr/>
          <a:lstStyle/>
          <a:p>
            <a:r>
              <a:rPr lang="en-US" dirty="0"/>
              <a:t>What’s So Special about…Big Data?</a:t>
            </a:r>
          </a:p>
        </p:txBody>
      </p:sp>
      <p:pic>
        <p:nvPicPr>
          <p:cNvPr id="5" name="Picture 4"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754" y="2538530"/>
            <a:ext cx="5800451" cy="3606135"/>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2799" y="1449739"/>
            <a:ext cx="3562376" cy="500066"/>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9527" y="6144665"/>
            <a:ext cx="747718" cy="3476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Stale Synchronous Parallel (SSP)</a:t>
            </a:r>
            <a:endParaRPr lang="en-US" dirty="0"/>
          </a:p>
        </p:txBody>
      </p:sp>
      <p:sp>
        <p:nvSpPr>
          <p:cNvPr id="3" name="TextBox 2"/>
          <p:cNvSpPr txBox="1"/>
          <p:nvPr/>
        </p:nvSpPr>
        <p:spPr>
          <a:xfrm>
            <a:off x="7640118" y="5822537"/>
            <a:ext cx="1553976" cy="369332"/>
          </a:xfrm>
          <a:prstGeom prst="rect">
            <a:avLst/>
          </a:prstGeom>
          <a:noFill/>
        </p:spPr>
        <p:txBody>
          <a:bodyPr wrap="square" rtlCol="0">
            <a:spAutoFit/>
          </a:bodyPr>
          <a:lstStyle/>
          <a:p>
            <a:r>
              <a:rPr lang="en-US" sz="1800" b="0" dirty="0">
                <a:solidFill>
                  <a:schemeClr val="bg1">
                    <a:lumMod val="65000"/>
                  </a:schemeClr>
                </a:solidFill>
              </a:rPr>
              <a:t>[</a:t>
            </a:r>
            <a:r>
              <a:rPr lang="en-US" sz="1800" b="0" kern="1200" dirty="0">
                <a:solidFill>
                  <a:schemeClr val="bg1">
                    <a:lumMod val="65000"/>
                  </a:schemeClr>
                </a:solidFill>
                <a:latin typeface="Verdana" pitchFamily="34" charset="0"/>
                <a:ea typeface="+mn-ea"/>
                <a:cs typeface="+mn-cs"/>
              </a:rPr>
              <a:t>NIPS’13]</a:t>
            </a:r>
          </a:p>
        </p:txBody>
      </p:sp>
      <p:grpSp>
        <p:nvGrpSpPr>
          <p:cNvPr id="107" name="Group 106"/>
          <p:cNvGrpSpPr/>
          <p:nvPr/>
        </p:nvGrpSpPr>
        <p:grpSpPr>
          <a:xfrm>
            <a:off x="175174" y="816087"/>
            <a:ext cx="8869328" cy="3521832"/>
            <a:chOff x="175174" y="816087"/>
            <a:chExt cx="8869328" cy="3521832"/>
          </a:xfrm>
        </p:grpSpPr>
        <p:cxnSp>
          <p:nvCxnSpPr>
            <p:cNvPr id="54" name="Straight Connector 53"/>
            <p:cNvCxnSpPr/>
            <p:nvPr/>
          </p:nvCxnSpPr>
          <p:spPr>
            <a:xfrm>
              <a:off x="5784341" y="1350100"/>
              <a:ext cx="0" cy="2419434"/>
            </a:xfrm>
            <a:prstGeom prst="line">
              <a:avLst/>
            </a:prstGeom>
            <a:noFill/>
            <a:ln w="25400" cap="flat" cmpd="sng" algn="ctr">
              <a:solidFill>
                <a:sysClr val="windowText" lastClr="000000"/>
              </a:solidFill>
              <a:prstDash val="dash"/>
            </a:ln>
            <a:effectLst>
              <a:outerShdw blurRad="40000" dist="20000" dir="5400000" rotWithShape="0">
                <a:srgbClr val="000000">
                  <a:alpha val="38000"/>
                </a:srgbClr>
              </a:outerShdw>
            </a:effectLst>
          </p:spPr>
        </p:cxnSp>
        <p:cxnSp>
          <p:nvCxnSpPr>
            <p:cNvPr id="55" name="Straight Connector 54"/>
            <p:cNvCxnSpPr/>
            <p:nvPr/>
          </p:nvCxnSpPr>
          <p:spPr>
            <a:xfrm>
              <a:off x="4550324" y="1342606"/>
              <a:ext cx="0" cy="2419434"/>
            </a:xfrm>
            <a:prstGeom prst="line">
              <a:avLst/>
            </a:prstGeom>
            <a:noFill/>
            <a:ln w="25400" cap="flat" cmpd="sng" algn="ctr">
              <a:solidFill>
                <a:sysClr val="windowText" lastClr="000000"/>
              </a:solidFill>
              <a:prstDash val="dash"/>
            </a:ln>
            <a:effectLst>
              <a:outerShdw blurRad="40000" dist="20000" dir="5400000" rotWithShape="0">
                <a:srgbClr val="000000">
                  <a:alpha val="38000"/>
                </a:srgbClr>
              </a:outerShdw>
            </a:effectLst>
          </p:spPr>
        </p:cxnSp>
        <p:cxnSp>
          <p:nvCxnSpPr>
            <p:cNvPr id="56" name="Straight Connector 55"/>
            <p:cNvCxnSpPr/>
            <p:nvPr/>
          </p:nvCxnSpPr>
          <p:spPr>
            <a:xfrm>
              <a:off x="3933316" y="1342606"/>
              <a:ext cx="0" cy="2419434"/>
            </a:xfrm>
            <a:prstGeom prst="line">
              <a:avLst/>
            </a:prstGeom>
            <a:noFill/>
            <a:ln w="25400" cap="flat" cmpd="sng" algn="ctr">
              <a:solidFill>
                <a:sysClr val="windowText" lastClr="000000"/>
              </a:solidFill>
              <a:prstDash val="dash"/>
            </a:ln>
            <a:effectLst>
              <a:outerShdw blurRad="40000" dist="20000" dir="5400000" rotWithShape="0">
                <a:srgbClr val="000000">
                  <a:alpha val="38000"/>
                </a:srgbClr>
              </a:outerShdw>
            </a:effectLst>
          </p:spPr>
        </p:cxnSp>
        <p:sp>
          <p:nvSpPr>
            <p:cNvPr id="57" name="Right Arrow 56"/>
            <p:cNvSpPr/>
            <p:nvPr/>
          </p:nvSpPr>
          <p:spPr>
            <a:xfrm>
              <a:off x="3316307" y="2127889"/>
              <a:ext cx="448733" cy="224367"/>
            </a:xfrm>
            <a:prstGeom prst="rightArrow">
              <a:avLst/>
            </a:prstGeom>
            <a:solidFill>
              <a:srgbClr val="4F81BD"/>
            </a:solidFill>
            <a:ln w="25400" cap="flat" cmpd="sng" algn="ctr">
              <a:solidFill>
                <a:srgbClr val="4F81BD">
                  <a:shade val="50000"/>
                </a:srgbClr>
              </a:solidFill>
              <a:prstDash val="solid"/>
            </a:ln>
            <a:effectLst/>
          </p:spPr>
          <p:txBody>
            <a:bodyPr rtlCol="0" anchor="ctr"/>
            <a:lstStyle/>
            <a:p>
              <a:pPr marL="0" marR="0" lvl="0" indent="0" defTabSz="914353"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58" name="Right Arrow 57"/>
            <p:cNvSpPr/>
            <p:nvPr/>
          </p:nvSpPr>
          <p:spPr>
            <a:xfrm>
              <a:off x="3316307" y="2688806"/>
              <a:ext cx="2075392" cy="224367"/>
            </a:xfrm>
            <a:prstGeom prst="rightArrow">
              <a:avLst/>
            </a:prstGeom>
            <a:solidFill>
              <a:srgbClr val="4F81BD"/>
            </a:solidFill>
            <a:ln w="25400" cap="flat" cmpd="sng" algn="ctr">
              <a:solidFill>
                <a:srgbClr val="4F81BD">
                  <a:shade val="50000"/>
                </a:srgbClr>
              </a:solidFill>
              <a:prstDash val="solid"/>
            </a:ln>
            <a:effectLst/>
          </p:spPr>
          <p:txBody>
            <a:bodyPr rtlCol="0" anchor="ctr"/>
            <a:lstStyle/>
            <a:p>
              <a:pPr marL="0" marR="0" lvl="0" indent="0" defTabSz="914353"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59" name="Right Arrow 58"/>
            <p:cNvSpPr/>
            <p:nvPr/>
          </p:nvSpPr>
          <p:spPr>
            <a:xfrm>
              <a:off x="3316307" y="3249722"/>
              <a:ext cx="1626659" cy="224367"/>
            </a:xfrm>
            <a:prstGeom prst="rightArrow">
              <a:avLst/>
            </a:prstGeom>
            <a:solidFill>
              <a:srgbClr val="4F81BD"/>
            </a:solidFill>
            <a:ln w="25400" cap="flat" cmpd="sng" algn="ctr">
              <a:solidFill>
                <a:srgbClr val="4F81BD">
                  <a:shade val="50000"/>
                </a:srgbClr>
              </a:solidFill>
              <a:prstDash val="solid"/>
            </a:ln>
            <a:effectLst/>
          </p:spPr>
          <p:txBody>
            <a:bodyPr rtlCol="0" anchor="ctr"/>
            <a:lstStyle/>
            <a:p>
              <a:pPr marL="0" marR="0" lvl="0" indent="0" defTabSz="914353"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60" name="Right Arrow 59"/>
            <p:cNvSpPr/>
            <p:nvPr/>
          </p:nvSpPr>
          <p:spPr>
            <a:xfrm>
              <a:off x="3316307" y="1566973"/>
              <a:ext cx="2468034" cy="224367"/>
            </a:xfrm>
            <a:prstGeom prst="rightArrow">
              <a:avLst/>
            </a:prstGeom>
            <a:solidFill>
              <a:srgbClr val="9BBB59"/>
            </a:solidFill>
            <a:ln w="25400" cap="flat" cmpd="sng" algn="ctr">
              <a:solidFill>
                <a:srgbClr val="9BBB59">
                  <a:shade val="50000"/>
                </a:srgbClr>
              </a:solidFill>
              <a:prstDash val="solid"/>
            </a:ln>
            <a:effectLst/>
          </p:spPr>
          <p:txBody>
            <a:bodyPr rtlCol="0" anchor="ctr"/>
            <a:lstStyle/>
            <a:p>
              <a:pPr marL="0" marR="0" lvl="0" indent="0" defTabSz="914353"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61" name="Straight Arrow Connector 60"/>
            <p:cNvCxnSpPr/>
            <p:nvPr/>
          </p:nvCxnSpPr>
          <p:spPr>
            <a:xfrm>
              <a:off x="932409" y="3860329"/>
              <a:ext cx="6618818" cy="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sp>
          <p:nvSpPr>
            <p:cNvPr id="62" name="TextBox 61"/>
            <p:cNvSpPr txBox="1"/>
            <p:nvPr/>
          </p:nvSpPr>
          <p:spPr>
            <a:xfrm>
              <a:off x="7467090" y="3937809"/>
              <a:ext cx="1104854" cy="400110"/>
            </a:xfrm>
            <a:prstGeom prst="rect">
              <a:avLst/>
            </a:prstGeom>
            <a:noFill/>
          </p:spPr>
          <p:txBody>
            <a:bodyPr wrap="none"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a:rPr>
                <a:t>Iteration</a:t>
              </a:r>
            </a:p>
          </p:txBody>
        </p:sp>
        <p:cxnSp>
          <p:nvCxnSpPr>
            <p:cNvPr id="63" name="Straight Connector 62"/>
            <p:cNvCxnSpPr/>
            <p:nvPr/>
          </p:nvCxnSpPr>
          <p:spPr>
            <a:xfrm>
              <a:off x="1465282" y="3666618"/>
              <a:ext cx="0" cy="168275"/>
            </a:xfrm>
            <a:prstGeom prst="line">
              <a:avLst/>
            </a:prstGeom>
            <a:noFill/>
            <a:ln w="38100" cap="flat" cmpd="sng" algn="ctr">
              <a:solidFill>
                <a:sysClr val="windowText" lastClr="000000"/>
              </a:solidFill>
              <a:prstDash val="solid"/>
            </a:ln>
            <a:effectLst>
              <a:outerShdw blurRad="40000" dist="23000" dir="5400000" rotWithShape="0">
                <a:srgbClr val="000000">
                  <a:alpha val="35000"/>
                </a:srgbClr>
              </a:outerShdw>
            </a:effectLst>
          </p:spPr>
        </p:cxnSp>
        <p:sp>
          <p:nvSpPr>
            <p:cNvPr id="64" name="TextBox 63"/>
            <p:cNvSpPr txBox="1"/>
            <p:nvPr/>
          </p:nvSpPr>
          <p:spPr>
            <a:xfrm>
              <a:off x="1316313" y="3890984"/>
              <a:ext cx="301686" cy="369332"/>
            </a:xfrm>
            <a:prstGeom prst="rect">
              <a:avLst/>
            </a:prstGeom>
            <a:noFill/>
          </p:spPr>
          <p:txBody>
            <a:bodyPr wrap="none"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rPr>
                <a:t>0</a:t>
              </a:r>
            </a:p>
          </p:txBody>
        </p:sp>
        <p:cxnSp>
          <p:nvCxnSpPr>
            <p:cNvPr id="65" name="Straight Connector 64"/>
            <p:cNvCxnSpPr/>
            <p:nvPr/>
          </p:nvCxnSpPr>
          <p:spPr>
            <a:xfrm>
              <a:off x="2082290" y="3666618"/>
              <a:ext cx="0" cy="168275"/>
            </a:xfrm>
            <a:prstGeom prst="line">
              <a:avLst/>
            </a:prstGeom>
            <a:noFill/>
            <a:ln w="38100" cap="flat" cmpd="sng" algn="ctr">
              <a:solidFill>
                <a:sysClr val="windowText" lastClr="000000"/>
              </a:solidFill>
              <a:prstDash val="solid"/>
            </a:ln>
            <a:effectLst>
              <a:outerShdw blurRad="40000" dist="23000" dir="5400000" rotWithShape="0">
                <a:srgbClr val="000000">
                  <a:alpha val="35000"/>
                </a:srgbClr>
              </a:outerShdw>
            </a:effectLst>
          </p:spPr>
        </p:cxnSp>
        <p:cxnSp>
          <p:nvCxnSpPr>
            <p:cNvPr id="66" name="Straight Connector 65"/>
            <p:cNvCxnSpPr/>
            <p:nvPr/>
          </p:nvCxnSpPr>
          <p:spPr>
            <a:xfrm>
              <a:off x="2699299" y="3666618"/>
              <a:ext cx="0" cy="168275"/>
            </a:xfrm>
            <a:prstGeom prst="line">
              <a:avLst/>
            </a:prstGeom>
            <a:noFill/>
            <a:ln w="38100" cap="flat" cmpd="sng" algn="ctr">
              <a:solidFill>
                <a:sysClr val="windowText" lastClr="000000"/>
              </a:solidFill>
              <a:prstDash val="solid"/>
            </a:ln>
            <a:effectLst>
              <a:outerShdw blurRad="40000" dist="23000" dir="5400000" rotWithShape="0">
                <a:srgbClr val="000000">
                  <a:alpha val="35000"/>
                </a:srgbClr>
              </a:outerShdw>
            </a:effectLst>
          </p:spPr>
        </p:cxnSp>
        <p:cxnSp>
          <p:nvCxnSpPr>
            <p:cNvPr id="67" name="Straight Connector 66"/>
            <p:cNvCxnSpPr/>
            <p:nvPr/>
          </p:nvCxnSpPr>
          <p:spPr>
            <a:xfrm>
              <a:off x="3316307" y="3666618"/>
              <a:ext cx="0" cy="168275"/>
            </a:xfrm>
            <a:prstGeom prst="line">
              <a:avLst/>
            </a:prstGeom>
            <a:noFill/>
            <a:ln w="38100" cap="flat" cmpd="sng" algn="ctr">
              <a:solidFill>
                <a:sysClr val="windowText" lastClr="000000"/>
              </a:solidFill>
              <a:prstDash val="solid"/>
            </a:ln>
            <a:effectLst>
              <a:outerShdw blurRad="40000" dist="23000" dir="5400000" rotWithShape="0">
                <a:srgbClr val="000000">
                  <a:alpha val="35000"/>
                </a:srgbClr>
              </a:outerShdw>
            </a:effectLst>
          </p:spPr>
        </p:cxnSp>
        <p:cxnSp>
          <p:nvCxnSpPr>
            <p:cNvPr id="68" name="Straight Connector 67"/>
            <p:cNvCxnSpPr/>
            <p:nvPr/>
          </p:nvCxnSpPr>
          <p:spPr>
            <a:xfrm>
              <a:off x="3933316" y="3666618"/>
              <a:ext cx="0" cy="168275"/>
            </a:xfrm>
            <a:prstGeom prst="line">
              <a:avLst/>
            </a:prstGeom>
            <a:noFill/>
            <a:ln w="38100" cap="flat" cmpd="sng" algn="ctr">
              <a:solidFill>
                <a:sysClr val="windowText" lastClr="000000"/>
              </a:solidFill>
              <a:prstDash val="solid"/>
            </a:ln>
            <a:effectLst>
              <a:outerShdw blurRad="40000" dist="23000" dir="5400000" rotWithShape="0">
                <a:srgbClr val="000000">
                  <a:alpha val="35000"/>
                </a:srgbClr>
              </a:outerShdw>
            </a:effectLst>
          </p:spPr>
        </p:cxnSp>
        <p:cxnSp>
          <p:nvCxnSpPr>
            <p:cNvPr id="69" name="Straight Connector 68"/>
            <p:cNvCxnSpPr/>
            <p:nvPr/>
          </p:nvCxnSpPr>
          <p:spPr>
            <a:xfrm>
              <a:off x="4550324" y="3666618"/>
              <a:ext cx="0" cy="168275"/>
            </a:xfrm>
            <a:prstGeom prst="line">
              <a:avLst/>
            </a:prstGeom>
            <a:noFill/>
            <a:ln w="38100" cap="flat" cmpd="sng" algn="ctr">
              <a:solidFill>
                <a:sysClr val="windowText" lastClr="000000"/>
              </a:solidFill>
              <a:prstDash val="solid"/>
            </a:ln>
            <a:effectLst>
              <a:outerShdw blurRad="40000" dist="23000" dir="5400000" rotWithShape="0">
                <a:srgbClr val="000000">
                  <a:alpha val="35000"/>
                </a:srgbClr>
              </a:outerShdw>
            </a:effectLst>
          </p:spPr>
        </p:cxnSp>
        <p:cxnSp>
          <p:nvCxnSpPr>
            <p:cNvPr id="70" name="Straight Connector 69"/>
            <p:cNvCxnSpPr/>
            <p:nvPr/>
          </p:nvCxnSpPr>
          <p:spPr>
            <a:xfrm>
              <a:off x="5167332" y="3666618"/>
              <a:ext cx="0" cy="168275"/>
            </a:xfrm>
            <a:prstGeom prst="line">
              <a:avLst/>
            </a:prstGeom>
            <a:noFill/>
            <a:ln w="38100" cap="flat" cmpd="sng" algn="ctr">
              <a:solidFill>
                <a:sysClr val="windowText" lastClr="000000"/>
              </a:solidFill>
              <a:prstDash val="solid"/>
            </a:ln>
            <a:effectLst>
              <a:outerShdw blurRad="40000" dist="23000" dir="5400000" rotWithShape="0">
                <a:srgbClr val="000000">
                  <a:alpha val="35000"/>
                </a:srgbClr>
              </a:outerShdw>
            </a:effectLst>
          </p:spPr>
        </p:cxnSp>
        <p:cxnSp>
          <p:nvCxnSpPr>
            <p:cNvPr id="71" name="Straight Connector 70"/>
            <p:cNvCxnSpPr/>
            <p:nvPr/>
          </p:nvCxnSpPr>
          <p:spPr>
            <a:xfrm>
              <a:off x="5784341" y="3666618"/>
              <a:ext cx="0" cy="168275"/>
            </a:xfrm>
            <a:prstGeom prst="line">
              <a:avLst/>
            </a:prstGeom>
            <a:noFill/>
            <a:ln w="38100" cap="flat" cmpd="sng" algn="ctr">
              <a:solidFill>
                <a:sysClr val="windowText" lastClr="000000"/>
              </a:solidFill>
              <a:prstDash val="solid"/>
            </a:ln>
            <a:effectLst>
              <a:outerShdw blurRad="40000" dist="23000" dir="5400000" rotWithShape="0">
                <a:srgbClr val="000000">
                  <a:alpha val="35000"/>
                </a:srgbClr>
              </a:outerShdw>
            </a:effectLst>
          </p:spPr>
        </p:cxnSp>
        <p:cxnSp>
          <p:nvCxnSpPr>
            <p:cNvPr id="72" name="Straight Connector 71"/>
            <p:cNvCxnSpPr/>
            <p:nvPr/>
          </p:nvCxnSpPr>
          <p:spPr>
            <a:xfrm>
              <a:off x="6401349" y="3675079"/>
              <a:ext cx="0" cy="168275"/>
            </a:xfrm>
            <a:prstGeom prst="line">
              <a:avLst/>
            </a:prstGeom>
            <a:noFill/>
            <a:ln w="38100" cap="flat" cmpd="sng" algn="ctr">
              <a:solidFill>
                <a:sysClr val="windowText" lastClr="000000"/>
              </a:solidFill>
              <a:prstDash val="solid"/>
            </a:ln>
            <a:effectLst>
              <a:outerShdw blurRad="40000" dist="23000" dir="5400000" rotWithShape="0">
                <a:srgbClr val="000000">
                  <a:alpha val="35000"/>
                </a:srgbClr>
              </a:outerShdw>
            </a:effectLst>
          </p:spPr>
        </p:cxnSp>
        <p:cxnSp>
          <p:nvCxnSpPr>
            <p:cNvPr id="73" name="Straight Connector 72"/>
            <p:cNvCxnSpPr/>
            <p:nvPr/>
          </p:nvCxnSpPr>
          <p:spPr>
            <a:xfrm>
              <a:off x="7018357" y="3675079"/>
              <a:ext cx="0" cy="168275"/>
            </a:xfrm>
            <a:prstGeom prst="line">
              <a:avLst/>
            </a:prstGeom>
            <a:noFill/>
            <a:ln w="38100" cap="flat" cmpd="sng" algn="ctr">
              <a:solidFill>
                <a:sysClr val="windowText" lastClr="000000"/>
              </a:solidFill>
              <a:prstDash val="solid"/>
            </a:ln>
            <a:effectLst>
              <a:outerShdw blurRad="40000" dist="23000" dir="5400000" rotWithShape="0">
                <a:srgbClr val="000000">
                  <a:alpha val="35000"/>
                </a:srgbClr>
              </a:outerShdw>
            </a:effectLst>
          </p:spPr>
        </p:cxnSp>
        <p:sp>
          <p:nvSpPr>
            <p:cNvPr id="74" name="TextBox 73"/>
            <p:cNvSpPr txBox="1"/>
            <p:nvPr/>
          </p:nvSpPr>
          <p:spPr>
            <a:xfrm>
              <a:off x="1933322" y="3890984"/>
              <a:ext cx="301686" cy="369332"/>
            </a:xfrm>
            <a:prstGeom prst="rect">
              <a:avLst/>
            </a:prstGeom>
            <a:noFill/>
          </p:spPr>
          <p:txBody>
            <a:bodyPr wrap="none"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rPr>
                <a:t>1</a:t>
              </a:r>
            </a:p>
          </p:txBody>
        </p:sp>
        <p:sp>
          <p:nvSpPr>
            <p:cNvPr id="75" name="TextBox 74"/>
            <p:cNvSpPr txBox="1"/>
            <p:nvPr/>
          </p:nvSpPr>
          <p:spPr>
            <a:xfrm>
              <a:off x="2550330" y="3890984"/>
              <a:ext cx="301686" cy="369332"/>
            </a:xfrm>
            <a:prstGeom prst="rect">
              <a:avLst/>
            </a:prstGeom>
            <a:noFill/>
          </p:spPr>
          <p:txBody>
            <a:bodyPr wrap="none"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rPr>
                <a:t>2</a:t>
              </a:r>
            </a:p>
          </p:txBody>
        </p:sp>
        <p:sp>
          <p:nvSpPr>
            <p:cNvPr id="76" name="TextBox 75"/>
            <p:cNvSpPr txBox="1"/>
            <p:nvPr/>
          </p:nvSpPr>
          <p:spPr>
            <a:xfrm>
              <a:off x="3167338" y="3890984"/>
              <a:ext cx="301686" cy="369332"/>
            </a:xfrm>
            <a:prstGeom prst="rect">
              <a:avLst/>
            </a:prstGeom>
            <a:noFill/>
          </p:spPr>
          <p:txBody>
            <a:bodyPr wrap="none"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rPr>
                <a:t>3</a:t>
              </a:r>
            </a:p>
          </p:txBody>
        </p:sp>
        <p:sp>
          <p:nvSpPr>
            <p:cNvPr id="77" name="TextBox 76"/>
            <p:cNvSpPr txBox="1"/>
            <p:nvPr/>
          </p:nvSpPr>
          <p:spPr>
            <a:xfrm>
              <a:off x="3784347" y="3890984"/>
              <a:ext cx="301686" cy="369332"/>
            </a:xfrm>
            <a:prstGeom prst="rect">
              <a:avLst/>
            </a:prstGeom>
            <a:noFill/>
          </p:spPr>
          <p:txBody>
            <a:bodyPr wrap="none"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rPr>
                <a:t>4</a:t>
              </a:r>
            </a:p>
          </p:txBody>
        </p:sp>
        <p:sp>
          <p:nvSpPr>
            <p:cNvPr id="78" name="TextBox 77"/>
            <p:cNvSpPr txBox="1"/>
            <p:nvPr/>
          </p:nvSpPr>
          <p:spPr>
            <a:xfrm>
              <a:off x="4401357" y="3890984"/>
              <a:ext cx="301686" cy="369332"/>
            </a:xfrm>
            <a:prstGeom prst="rect">
              <a:avLst/>
            </a:prstGeom>
            <a:noFill/>
          </p:spPr>
          <p:txBody>
            <a:bodyPr wrap="none"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rPr>
                <a:t>5</a:t>
              </a:r>
            </a:p>
          </p:txBody>
        </p:sp>
        <p:sp>
          <p:nvSpPr>
            <p:cNvPr id="79" name="TextBox 78"/>
            <p:cNvSpPr txBox="1"/>
            <p:nvPr/>
          </p:nvSpPr>
          <p:spPr>
            <a:xfrm>
              <a:off x="5018364" y="3890984"/>
              <a:ext cx="301686" cy="369332"/>
            </a:xfrm>
            <a:prstGeom prst="rect">
              <a:avLst/>
            </a:prstGeom>
            <a:noFill/>
          </p:spPr>
          <p:txBody>
            <a:bodyPr wrap="none"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rPr>
                <a:t>6</a:t>
              </a:r>
            </a:p>
          </p:txBody>
        </p:sp>
        <p:sp>
          <p:nvSpPr>
            <p:cNvPr id="80" name="TextBox 79"/>
            <p:cNvSpPr txBox="1"/>
            <p:nvPr/>
          </p:nvSpPr>
          <p:spPr>
            <a:xfrm>
              <a:off x="5635373" y="3890984"/>
              <a:ext cx="301686" cy="369332"/>
            </a:xfrm>
            <a:prstGeom prst="rect">
              <a:avLst/>
            </a:prstGeom>
            <a:noFill/>
          </p:spPr>
          <p:txBody>
            <a:bodyPr wrap="none"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rPr>
                <a:t>7</a:t>
              </a:r>
            </a:p>
          </p:txBody>
        </p:sp>
        <p:sp>
          <p:nvSpPr>
            <p:cNvPr id="81" name="TextBox 80"/>
            <p:cNvSpPr txBox="1"/>
            <p:nvPr/>
          </p:nvSpPr>
          <p:spPr>
            <a:xfrm>
              <a:off x="6252380" y="3890984"/>
              <a:ext cx="301686" cy="369332"/>
            </a:xfrm>
            <a:prstGeom prst="rect">
              <a:avLst/>
            </a:prstGeom>
            <a:noFill/>
          </p:spPr>
          <p:txBody>
            <a:bodyPr wrap="none"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rPr>
                <a:t>8</a:t>
              </a:r>
            </a:p>
          </p:txBody>
        </p:sp>
        <p:sp>
          <p:nvSpPr>
            <p:cNvPr id="82" name="TextBox 81"/>
            <p:cNvSpPr txBox="1"/>
            <p:nvPr/>
          </p:nvSpPr>
          <p:spPr>
            <a:xfrm>
              <a:off x="6869390" y="3890984"/>
              <a:ext cx="301686" cy="369332"/>
            </a:xfrm>
            <a:prstGeom prst="rect">
              <a:avLst/>
            </a:prstGeom>
            <a:noFill/>
          </p:spPr>
          <p:txBody>
            <a:bodyPr wrap="none"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rPr>
                <a:t>9</a:t>
              </a:r>
            </a:p>
          </p:txBody>
        </p:sp>
        <p:sp>
          <p:nvSpPr>
            <p:cNvPr id="83" name="Rectangle 82"/>
            <p:cNvSpPr/>
            <p:nvPr/>
          </p:nvSpPr>
          <p:spPr>
            <a:xfrm>
              <a:off x="1465282" y="3201124"/>
              <a:ext cx="1851025" cy="336550"/>
            </a:xfrm>
            <a:prstGeom prst="rect">
              <a:avLst/>
            </a:prstGeom>
            <a:solidFill>
              <a:sysClr val="windowText" lastClr="000000"/>
            </a:solidFill>
            <a:ln w="25400" cap="flat" cmpd="sng" algn="ctr">
              <a:solidFill>
                <a:sysClr val="windowText" lastClr="000000">
                  <a:shade val="50000"/>
                </a:sysClr>
              </a:solidFill>
              <a:prstDash val="solid"/>
            </a:ln>
            <a:effectLst/>
          </p:spPr>
          <p:txBody>
            <a:bodyPr rtlCol="0" anchor="ctr"/>
            <a:lstStyle/>
            <a:p>
              <a:pPr marL="0" marR="0" lvl="0" indent="0" defTabSz="914353"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84" name="Rectangle 83"/>
            <p:cNvSpPr/>
            <p:nvPr/>
          </p:nvSpPr>
          <p:spPr>
            <a:xfrm>
              <a:off x="1465282" y="2640208"/>
              <a:ext cx="1851025" cy="336550"/>
            </a:xfrm>
            <a:prstGeom prst="rect">
              <a:avLst/>
            </a:prstGeom>
            <a:solidFill>
              <a:sysClr val="windowText" lastClr="000000"/>
            </a:solidFill>
            <a:ln w="25400" cap="flat" cmpd="sng" algn="ctr">
              <a:solidFill>
                <a:sysClr val="windowText" lastClr="000000">
                  <a:shade val="50000"/>
                </a:sysClr>
              </a:solidFill>
              <a:prstDash val="solid"/>
            </a:ln>
            <a:effectLst/>
          </p:spPr>
          <p:txBody>
            <a:bodyPr rtlCol="0" anchor="ctr"/>
            <a:lstStyle/>
            <a:p>
              <a:pPr marL="0" marR="0" lvl="0" indent="0" defTabSz="914353"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85" name="Rectangle 84"/>
            <p:cNvSpPr/>
            <p:nvPr/>
          </p:nvSpPr>
          <p:spPr>
            <a:xfrm>
              <a:off x="1465282" y="2079291"/>
              <a:ext cx="1851025" cy="336550"/>
            </a:xfrm>
            <a:prstGeom prst="rect">
              <a:avLst/>
            </a:prstGeom>
            <a:solidFill>
              <a:sysClr val="windowText" lastClr="000000"/>
            </a:solidFill>
            <a:ln w="25400" cap="flat" cmpd="sng" algn="ctr">
              <a:solidFill>
                <a:sysClr val="windowText" lastClr="000000">
                  <a:shade val="50000"/>
                </a:sysClr>
              </a:solidFill>
              <a:prstDash val="solid"/>
            </a:ln>
            <a:effectLst/>
          </p:spPr>
          <p:txBody>
            <a:bodyPr rtlCol="0" anchor="ctr"/>
            <a:lstStyle/>
            <a:p>
              <a:pPr marL="0" marR="0" lvl="0" indent="0" defTabSz="914353"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86" name="Rectangle 85"/>
            <p:cNvSpPr/>
            <p:nvPr/>
          </p:nvSpPr>
          <p:spPr>
            <a:xfrm>
              <a:off x="1465282" y="1518375"/>
              <a:ext cx="1851025" cy="336550"/>
            </a:xfrm>
            <a:prstGeom prst="rect">
              <a:avLst/>
            </a:prstGeom>
            <a:solidFill>
              <a:sysClr val="windowText" lastClr="000000"/>
            </a:solidFill>
            <a:ln w="25400" cap="flat" cmpd="sng" algn="ctr">
              <a:solidFill>
                <a:sysClr val="windowText" lastClr="000000">
                  <a:shade val="50000"/>
                </a:sysClr>
              </a:solidFill>
              <a:prstDash val="solid"/>
            </a:ln>
            <a:effectLst/>
          </p:spPr>
          <p:txBody>
            <a:bodyPr rtlCol="0" anchor="ctr"/>
            <a:lstStyle/>
            <a:p>
              <a:pPr marL="0" marR="0" lvl="0" indent="0" defTabSz="914353"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87" name="Straight Connector 86"/>
            <p:cNvCxnSpPr/>
            <p:nvPr/>
          </p:nvCxnSpPr>
          <p:spPr>
            <a:xfrm>
              <a:off x="3316307" y="1350100"/>
              <a:ext cx="0" cy="2411941"/>
            </a:xfrm>
            <a:prstGeom prst="line">
              <a:avLst/>
            </a:prstGeom>
            <a:noFill/>
            <a:ln w="38100" cap="flat" cmpd="sng" algn="ctr">
              <a:solidFill>
                <a:srgbClr val="C0504D"/>
              </a:solidFill>
              <a:prstDash val="dash"/>
            </a:ln>
            <a:effectLst>
              <a:outerShdw blurRad="40000" dist="23000" dir="5400000" rotWithShape="0">
                <a:srgbClr val="000000">
                  <a:alpha val="35000"/>
                </a:srgbClr>
              </a:outerShdw>
            </a:effectLst>
          </p:spPr>
        </p:cxnSp>
        <p:cxnSp>
          <p:nvCxnSpPr>
            <p:cNvPr id="88" name="Straight Connector 87"/>
            <p:cNvCxnSpPr/>
            <p:nvPr/>
          </p:nvCxnSpPr>
          <p:spPr>
            <a:xfrm>
              <a:off x="5167332" y="1350100"/>
              <a:ext cx="0" cy="2411941"/>
            </a:xfrm>
            <a:prstGeom prst="line">
              <a:avLst/>
            </a:prstGeom>
            <a:noFill/>
            <a:ln w="38100" cap="flat" cmpd="sng" algn="ctr">
              <a:solidFill>
                <a:srgbClr val="C0504D"/>
              </a:solidFill>
              <a:prstDash val="dash"/>
            </a:ln>
            <a:effectLst>
              <a:outerShdw blurRad="40000" dist="23000" dir="5400000" rotWithShape="0">
                <a:srgbClr val="000000">
                  <a:alpha val="35000"/>
                </a:srgbClr>
              </a:outerShdw>
            </a:effectLst>
          </p:spPr>
        </p:cxnSp>
        <p:sp>
          <p:nvSpPr>
            <p:cNvPr id="89" name="TextBox 88"/>
            <p:cNvSpPr txBox="1"/>
            <p:nvPr/>
          </p:nvSpPr>
          <p:spPr>
            <a:xfrm>
              <a:off x="175174" y="1510881"/>
              <a:ext cx="1213696" cy="369332"/>
            </a:xfrm>
            <a:prstGeom prst="rect">
              <a:avLst/>
            </a:prstGeom>
            <a:solidFill>
              <a:sysClr val="window" lastClr="FFFFFF"/>
            </a:solidFill>
            <a:ln w="25400" cap="flat" cmpd="sng" algn="ctr">
              <a:solidFill>
                <a:sysClr val="windowText" lastClr="000000"/>
              </a:solidFill>
              <a:prstDash val="solid"/>
            </a:ln>
            <a:effectLst/>
          </p:spPr>
          <p:txBody>
            <a:bodyPr wrap="square"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prstClr val="black"/>
                  </a:solidFill>
                  <a:effectLst/>
                  <a:uLnTx/>
                  <a:uFillTx/>
                  <a:latin typeface="Georgia" panose="02040502050405020303" pitchFamily="18" charset="0"/>
                  <a:ea typeface="+mn-ea"/>
                  <a:cs typeface="+mn-cs"/>
                </a:rPr>
                <a:t>Thread 1</a:t>
              </a:r>
            </a:p>
          </p:txBody>
        </p:sp>
        <p:sp>
          <p:nvSpPr>
            <p:cNvPr id="90" name="TextBox 89"/>
            <p:cNvSpPr txBox="1"/>
            <p:nvPr/>
          </p:nvSpPr>
          <p:spPr>
            <a:xfrm>
              <a:off x="272137" y="2075544"/>
              <a:ext cx="1103187" cy="369332"/>
            </a:xfrm>
            <a:prstGeom prst="rect">
              <a:avLst/>
            </a:prstGeom>
            <a:noFill/>
          </p:spPr>
          <p:txBody>
            <a:bodyPr wrap="none"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Georgia" panose="02040502050405020303" pitchFamily="18" charset="0"/>
                </a:rPr>
                <a:t>Thread 2</a:t>
              </a:r>
            </a:p>
          </p:txBody>
        </p:sp>
        <p:sp>
          <p:nvSpPr>
            <p:cNvPr id="91" name="TextBox 90"/>
            <p:cNvSpPr txBox="1"/>
            <p:nvPr/>
          </p:nvSpPr>
          <p:spPr>
            <a:xfrm>
              <a:off x="289301" y="2598134"/>
              <a:ext cx="1101584" cy="369332"/>
            </a:xfrm>
            <a:prstGeom prst="rect">
              <a:avLst/>
            </a:prstGeom>
            <a:noFill/>
          </p:spPr>
          <p:txBody>
            <a:bodyPr wrap="none"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Georgia" panose="02040502050405020303" pitchFamily="18" charset="0"/>
                </a:rPr>
                <a:t>Thread 3</a:t>
              </a:r>
            </a:p>
          </p:txBody>
        </p:sp>
        <p:sp>
          <p:nvSpPr>
            <p:cNvPr id="92" name="TextBox 91"/>
            <p:cNvSpPr txBox="1"/>
            <p:nvPr/>
          </p:nvSpPr>
          <p:spPr>
            <a:xfrm>
              <a:off x="295879" y="3172761"/>
              <a:ext cx="1104790" cy="369332"/>
            </a:xfrm>
            <a:prstGeom prst="rect">
              <a:avLst/>
            </a:prstGeom>
            <a:noFill/>
          </p:spPr>
          <p:txBody>
            <a:bodyPr wrap="none"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Georgia" panose="02040502050405020303" pitchFamily="18" charset="0"/>
                </a:rPr>
                <a:t>Thread 4</a:t>
              </a:r>
            </a:p>
          </p:txBody>
        </p:sp>
        <p:cxnSp>
          <p:nvCxnSpPr>
            <p:cNvPr id="93" name="Straight Arrow Connector 92"/>
            <p:cNvCxnSpPr/>
            <p:nvPr/>
          </p:nvCxnSpPr>
          <p:spPr>
            <a:xfrm>
              <a:off x="3316307" y="1237916"/>
              <a:ext cx="1851025" cy="0"/>
            </a:xfrm>
            <a:prstGeom prst="straightConnector1">
              <a:avLst/>
            </a:prstGeom>
            <a:noFill/>
            <a:ln w="38100" cap="flat" cmpd="sng" algn="ctr">
              <a:solidFill>
                <a:srgbClr val="C0504D"/>
              </a:solidFill>
              <a:prstDash val="solid"/>
              <a:headEnd type="arrow"/>
              <a:tailEnd type="arrow"/>
            </a:ln>
            <a:effectLst>
              <a:outerShdw blurRad="40000" dist="23000" dir="5400000" rotWithShape="0">
                <a:srgbClr val="000000">
                  <a:alpha val="35000"/>
                </a:srgbClr>
              </a:outerShdw>
            </a:effectLst>
          </p:spPr>
        </p:cxnSp>
        <p:sp>
          <p:nvSpPr>
            <p:cNvPr id="94" name="TextBox 93"/>
            <p:cNvSpPr txBox="1"/>
            <p:nvPr/>
          </p:nvSpPr>
          <p:spPr>
            <a:xfrm>
              <a:off x="3166043" y="816087"/>
              <a:ext cx="2151551" cy="369332"/>
            </a:xfrm>
            <a:prstGeom prst="rect">
              <a:avLst/>
            </a:prstGeom>
            <a:noFill/>
          </p:spPr>
          <p:txBody>
            <a:bodyPr wrap="none"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prstClr val="black"/>
                  </a:solidFill>
                  <a:effectLst/>
                  <a:uLnTx/>
                  <a:uFillTx/>
                  <a:latin typeface="Calibri"/>
                </a:rPr>
                <a:t>Staleness Bound S=3</a:t>
              </a:r>
            </a:p>
          </p:txBody>
        </p:sp>
        <p:cxnSp>
          <p:nvCxnSpPr>
            <p:cNvPr id="95" name="Straight Arrow Connector 94"/>
            <p:cNvCxnSpPr>
              <a:stCxn id="96" idx="1"/>
            </p:cNvCxnSpPr>
            <p:nvPr/>
          </p:nvCxnSpPr>
          <p:spPr>
            <a:xfrm flipH="1">
              <a:off x="5840433" y="1280624"/>
              <a:ext cx="426008" cy="34993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96" name="TextBox 95"/>
            <p:cNvSpPr txBox="1"/>
            <p:nvPr/>
          </p:nvSpPr>
          <p:spPr>
            <a:xfrm>
              <a:off x="6266441" y="957458"/>
              <a:ext cx="2747355" cy="646331"/>
            </a:xfrm>
            <a:prstGeom prst="rect">
              <a:avLst/>
            </a:prstGeom>
            <a:solidFill>
              <a:sysClr val="window" lastClr="FFFFFF"/>
            </a:solidFill>
            <a:ln w="25400" cap="flat" cmpd="sng" algn="ctr">
              <a:solidFill>
                <a:sysClr val="windowText" lastClr="000000"/>
              </a:solidFill>
              <a:prstDash val="solid"/>
            </a:ln>
            <a:effectLst/>
          </p:spPr>
          <p:txBody>
            <a:bodyPr wrap="none"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mn-cs"/>
                </a:rPr>
                <a:t>Thread 1 waits until</a:t>
              </a:r>
            </a:p>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mn-cs"/>
                </a:rPr>
                <a:t>Thread 2 has reached </a:t>
              </a:r>
              <a:r>
                <a:rPr kumimoji="0" lang="en-US" sz="1800" b="0" i="0" u="none" strike="noStrike" kern="0" cap="none" spc="0" normalizeH="0" baseline="0" noProof="0" dirty="0" err="1">
                  <a:ln>
                    <a:noFill/>
                  </a:ln>
                  <a:solidFill>
                    <a:prstClr val="black"/>
                  </a:solidFill>
                  <a:effectLst/>
                  <a:uLnTx/>
                  <a:uFillTx/>
                  <a:latin typeface="Calibri"/>
                  <a:ea typeface="+mn-ea"/>
                  <a:cs typeface="+mn-cs"/>
                </a:rPr>
                <a:t>iter</a:t>
              </a:r>
              <a:r>
                <a:rPr kumimoji="0" lang="en-US" sz="1800" b="0" i="0" u="none" strike="noStrike" kern="0" cap="none" spc="0" normalizeH="0" baseline="0" noProof="0" dirty="0">
                  <a:ln>
                    <a:noFill/>
                  </a:ln>
                  <a:solidFill>
                    <a:prstClr val="black"/>
                  </a:solidFill>
                  <a:effectLst/>
                  <a:uLnTx/>
                  <a:uFillTx/>
                  <a:latin typeface="Calibri"/>
                  <a:ea typeface="+mn-ea"/>
                  <a:cs typeface="+mn-cs"/>
                </a:rPr>
                <a:t> 4</a:t>
              </a:r>
            </a:p>
          </p:txBody>
        </p:sp>
        <p:sp>
          <p:nvSpPr>
            <p:cNvPr id="97" name="Rectangle 96"/>
            <p:cNvSpPr/>
            <p:nvPr/>
          </p:nvSpPr>
          <p:spPr>
            <a:xfrm>
              <a:off x="6330976" y="1936909"/>
              <a:ext cx="280458" cy="168275"/>
            </a:xfrm>
            <a:prstGeom prst="rect">
              <a:avLst/>
            </a:prstGeom>
            <a:solidFill>
              <a:sysClr val="windowText" lastClr="000000"/>
            </a:solidFill>
            <a:ln w="25400" cap="flat" cmpd="sng" algn="ctr">
              <a:solidFill>
                <a:sysClr val="windowText" lastClr="000000">
                  <a:shade val="50000"/>
                </a:sysClr>
              </a:solidFill>
              <a:prstDash val="solid"/>
            </a:ln>
            <a:effectLst/>
          </p:spPr>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98" name="TextBox 97"/>
            <p:cNvSpPr txBox="1"/>
            <p:nvPr/>
          </p:nvSpPr>
          <p:spPr>
            <a:xfrm>
              <a:off x="6603587" y="1857063"/>
              <a:ext cx="2440915" cy="646327"/>
            </a:xfrm>
            <a:prstGeom prst="rect">
              <a:avLst/>
            </a:prstGeom>
            <a:noFill/>
          </p:spPr>
          <p:txBody>
            <a:bodyPr wrap="none" lIns="91435" tIns="45718" rIns="91435" bIns="45718"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a:rPr>
                <a:t>Thread 1 will always see</a:t>
              </a:r>
            </a:p>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a:rPr>
                <a:t>these updates</a:t>
              </a:r>
            </a:p>
          </p:txBody>
        </p:sp>
        <p:sp>
          <p:nvSpPr>
            <p:cNvPr id="99" name="Right Arrow 98"/>
            <p:cNvSpPr/>
            <p:nvPr/>
          </p:nvSpPr>
          <p:spPr>
            <a:xfrm>
              <a:off x="6336231" y="2186676"/>
              <a:ext cx="280458" cy="224367"/>
            </a:xfrm>
            <a:prstGeom prst="rightArrow">
              <a:avLst/>
            </a:prstGeom>
            <a:solidFill>
              <a:srgbClr val="9BBB59"/>
            </a:solidFill>
            <a:ln w="25400" cap="flat" cmpd="sng" algn="ctr">
              <a:solidFill>
                <a:srgbClr val="9BBB59">
                  <a:shade val="50000"/>
                </a:srgbClr>
              </a:solidFill>
              <a:prstDash val="solid"/>
            </a:ln>
            <a:effectLst/>
          </p:spPr>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100" name="Right Arrow 99"/>
            <p:cNvSpPr/>
            <p:nvPr/>
          </p:nvSpPr>
          <p:spPr>
            <a:xfrm>
              <a:off x="6341486" y="3024875"/>
              <a:ext cx="280458" cy="224367"/>
            </a:xfrm>
            <a:prstGeom prst="rightArrow">
              <a:avLst/>
            </a:prstGeom>
            <a:solidFill>
              <a:srgbClr val="4F81BD"/>
            </a:solidFill>
            <a:ln w="25400" cap="flat" cmpd="sng" algn="ctr">
              <a:solidFill>
                <a:srgbClr val="4F81BD">
                  <a:shade val="50000"/>
                </a:srgbClr>
              </a:solidFill>
              <a:prstDash val="solid"/>
            </a:ln>
            <a:effectLst/>
          </p:spPr>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101" name="TextBox 100"/>
            <p:cNvSpPr txBox="1"/>
            <p:nvPr/>
          </p:nvSpPr>
          <p:spPr>
            <a:xfrm>
              <a:off x="6610463" y="2872475"/>
              <a:ext cx="2284783" cy="646327"/>
            </a:xfrm>
            <a:prstGeom prst="rect">
              <a:avLst/>
            </a:prstGeom>
            <a:noFill/>
          </p:spPr>
          <p:txBody>
            <a:bodyPr wrap="none" lIns="91435" tIns="45718" rIns="91435" bIns="45718" rtlCol="0">
              <a:spAutoFit/>
            </a:bodyPr>
            <a:lstStyle/>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70C0"/>
                  </a:solidFill>
                  <a:effectLst/>
                  <a:uLnTx/>
                  <a:uFillTx/>
                  <a:latin typeface="Calibri"/>
                </a:rPr>
                <a:t>Thread 1 may not see</a:t>
              </a:r>
            </a:p>
            <a:p>
              <a:pPr marL="0" marR="0" lvl="0" indent="0" algn="l" defTabSz="91435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70C0"/>
                  </a:solidFill>
                  <a:effectLst/>
                  <a:uLnTx/>
                  <a:uFillTx/>
                  <a:latin typeface="Calibri"/>
                </a:rPr>
                <a:t>these updates</a:t>
              </a:r>
            </a:p>
          </p:txBody>
        </p:sp>
      </p:grpSp>
      <p:sp>
        <p:nvSpPr>
          <p:cNvPr id="104" name="Rectangle 103"/>
          <p:cNvSpPr/>
          <p:nvPr/>
        </p:nvSpPr>
        <p:spPr>
          <a:xfrm>
            <a:off x="497507" y="5804645"/>
            <a:ext cx="7364231" cy="601409"/>
          </a:xfrm>
          <a:prstGeom prst="rect">
            <a:avLst/>
          </a:prstGeom>
          <a:noFill/>
          <a:ln w="25400" cap="flat" cmpd="sng" algn="ctr">
            <a:solidFill>
              <a:sysClr val="window" lastClr="FFFFFF"/>
            </a:solidFill>
            <a:prstDash val="solid"/>
          </a:ln>
          <a:effectLst/>
        </p:spPr>
        <p:txBody>
          <a:bodyPr lIns="91435" tIns="45718" rIns="91435" bIns="45718" rtlCol="0" anchor="ctr"/>
          <a:lstStyle/>
          <a:p>
            <a:pPr marL="0" marR="0" lvl="0" indent="0" defTabSz="914353"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a:ln>
                  <a:noFill/>
                </a:ln>
                <a:solidFill>
                  <a:srgbClr val="008000"/>
                </a:solidFill>
                <a:effectLst/>
                <a:uLnTx/>
                <a:uFillTx/>
                <a:latin typeface="Calibri"/>
                <a:ea typeface="+mn-ea"/>
                <a:cs typeface="+mn-cs"/>
              </a:rPr>
              <a:t>Exploits: 1. commutative/associative updates &amp;</a:t>
            </a:r>
            <a:br>
              <a:rPr kumimoji="0" lang="en-US" i="0" u="none" strike="noStrike" kern="0" cap="none" spc="0" normalizeH="0" baseline="0" noProof="0" dirty="0">
                <a:ln>
                  <a:noFill/>
                </a:ln>
                <a:solidFill>
                  <a:srgbClr val="008000"/>
                </a:solidFill>
                <a:effectLst/>
                <a:uLnTx/>
                <a:uFillTx/>
                <a:latin typeface="Calibri"/>
                <a:ea typeface="+mn-ea"/>
                <a:cs typeface="+mn-cs"/>
              </a:rPr>
            </a:br>
            <a:r>
              <a:rPr kumimoji="0" lang="en-US" i="0" u="none" strike="noStrike" kern="0" cap="none" spc="0" normalizeH="0" baseline="0" noProof="0" dirty="0">
                <a:ln>
                  <a:noFill/>
                </a:ln>
                <a:solidFill>
                  <a:srgbClr val="008000"/>
                </a:solidFill>
                <a:effectLst/>
                <a:uLnTx/>
                <a:uFillTx/>
                <a:latin typeface="Calibri"/>
                <a:ea typeface="+mn-ea"/>
                <a:cs typeface="+mn-cs"/>
              </a:rPr>
              <a:t>2. tolerance for lazy consistency  (bounded staleness)</a:t>
            </a:r>
          </a:p>
        </p:txBody>
      </p:sp>
      <p:sp>
        <p:nvSpPr>
          <p:cNvPr id="106" name="TextBox 105"/>
          <p:cNvSpPr txBox="1"/>
          <p:nvPr/>
        </p:nvSpPr>
        <p:spPr>
          <a:xfrm>
            <a:off x="-10839" y="4333604"/>
            <a:ext cx="9144000" cy="1323435"/>
          </a:xfrm>
          <a:prstGeom prst="rect">
            <a:avLst/>
          </a:prstGeom>
          <a:noFill/>
        </p:spPr>
        <p:txBody>
          <a:bodyPr wrap="square" lIns="91435" tIns="45718" rIns="91435" bIns="45718" rtlCol="0">
            <a:spAutoFit/>
          </a:bodyPr>
          <a:lstStyle/>
          <a:p>
            <a:pPr defTabSz="914353" eaLnBrk="1" fontAlgn="auto" hangingPunct="1">
              <a:spcBef>
                <a:spcPts val="0"/>
              </a:spcBef>
              <a:spcAft>
                <a:spcPts val="0"/>
              </a:spcAft>
            </a:pPr>
            <a:r>
              <a:rPr lang="en-US" sz="2000" dirty="0">
                <a:solidFill>
                  <a:prstClr val="black"/>
                </a:solidFill>
                <a:latin typeface="Calibri"/>
              </a:rPr>
              <a:t>Fastest/slowest threads not allowed to drift &gt;S iterations apart</a:t>
            </a:r>
          </a:p>
          <a:p>
            <a:pPr defTabSz="914353" eaLnBrk="1" fontAlgn="auto" hangingPunct="1">
              <a:spcBef>
                <a:spcPts val="0"/>
              </a:spcBef>
              <a:spcAft>
                <a:spcPts val="0"/>
              </a:spcAft>
            </a:pPr>
            <a:r>
              <a:rPr lang="en-US" sz="2000" dirty="0">
                <a:solidFill>
                  <a:srgbClr val="FF0000"/>
                </a:solidFill>
                <a:latin typeface="Calibri"/>
              </a:rPr>
              <a:t>Allow threads to </a:t>
            </a:r>
            <a:r>
              <a:rPr lang="en-US" sz="2000" i="1" u="sng" dirty="0">
                <a:solidFill>
                  <a:srgbClr val="FF0000"/>
                </a:solidFill>
                <a:latin typeface="Calibri"/>
              </a:rPr>
              <a:t>usually</a:t>
            </a:r>
            <a:r>
              <a:rPr lang="en-US" sz="2000" dirty="0">
                <a:solidFill>
                  <a:srgbClr val="FF0000"/>
                </a:solidFill>
                <a:latin typeface="Calibri"/>
              </a:rPr>
              <a:t> run at own pace</a:t>
            </a:r>
          </a:p>
          <a:p>
            <a:pPr defTabSz="914353" eaLnBrk="1" fontAlgn="auto" hangingPunct="1">
              <a:spcBef>
                <a:spcPts val="0"/>
              </a:spcBef>
              <a:spcAft>
                <a:spcPts val="0"/>
              </a:spcAft>
            </a:pPr>
            <a:r>
              <a:rPr lang="en-US" sz="2000" b="0" dirty="0">
                <a:solidFill>
                  <a:prstClr val="black"/>
                </a:solidFill>
                <a:latin typeface="Calibri"/>
              </a:rPr>
              <a:t>Protocol: check cache first; if too old, get latest version from network</a:t>
            </a:r>
          </a:p>
          <a:p>
            <a:pPr defTabSz="914353" eaLnBrk="1" fontAlgn="auto" hangingPunct="1">
              <a:spcBef>
                <a:spcPts val="0"/>
              </a:spcBef>
              <a:spcAft>
                <a:spcPts val="0"/>
              </a:spcAft>
            </a:pPr>
            <a:r>
              <a:rPr lang="en-US" sz="2000" b="0" dirty="0">
                <a:solidFill>
                  <a:prstClr val="black"/>
                </a:solidFill>
                <a:latin typeface="Calibri"/>
              </a:rPr>
              <a:t>Choice of S: Staleness “sweet spot”</a:t>
            </a:r>
          </a:p>
        </p:txBody>
      </p:sp>
      <p:sp>
        <p:nvSpPr>
          <p:cNvPr id="102" name="TextBox 101">
            <a:extLst>
              <a:ext uri="{FF2B5EF4-FFF2-40B4-BE49-F238E27FC236}">
                <a16:creationId xmlns:a16="http://schemas.microsoft.com/office/drawing/2014/main" id="{91672B55-E203-43B4-B297-BCBA1F5329CF}"/>
              </a:ext>
            </a:extLst>
          </p:cNvPr>
          <p:cNvSpPr txBox="1"/>
          <p:nvPr/>
        </p:nvSpPr>
        <p:spPr>
          <a:xfrm>
            <a:off x="7703956" y="6105350"/>
            <a:ext cx="142629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b="0" dirty="0">
                <a:solidFill>
                  <a:schemeClr val="bg1">
                    <a:lumMod val="65000"/>
                  </a:schemeClr>
                </a:solidFill>
              </a:rPr>
              <a:t>[ATC’14</a:t>
            </a:r>
            <a:r>
              <a:rPr kumimoji="0" lang="en-US" sz="1800" b="0" i="0" u="none" strike="noStrike" kern="1200" cap="none" spc="0" normalizeH="0" baseline="0" noProof="0" dirty="0">
                <a:ln>
                  <a:noFill/>
                </a:ln>
                <a:solidFill>
                  <a:schemeClr val="bg1">
                    <a:lumMod val="65000"/>
                  </a:schemeClr>
                </a:solidFill>
                <a:effectLst/>
                <a:uLnTx/>
                <a:uFillTx/>
              </a:rPr>
              <a:t>]</a:t>
            </a:r>
          </a:p>
        </p:txBody>
      </p:sp>
    </p:spTree>
    <p:extLst>
      <p:ext uri="{BB962C8B-B14F-4D97-AF65-F5344CB8AC3E}">
        <p14:creationId xmlns:p14="http://schemas.microsoft.com/office/powerpoint/2010/main" val="70283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4"/>
                                        </p:tgtEl>
                                        <p:attrNameLst>
                                          <p:attrName>style.visibility</p:attrName>
                                        </p:attrNameLst>
                                      </p:cBhvr>
                                      <p:to>
                                        <p:strVal val="visible"/>
                                      </p:to>
                                    </p:set>
                                    <p:anim calcmode="lin" valueType="num">
                                      <p:cBhvr additive="base">
                                        <p:cTn id="15" dur="500" fill="hold"/>
                                        <p:tgtEl>
                                          <p:spTgt spid="104"/>
                                        </p:tgtEl>
                                        <p:attrNameLst>
                                          <p:attrName>ppt_x</p:attrName>
                                        </p:attrNameLst>
                                      </p:cBhvr>
                                      <p:tavLst>
                                        <p:tav tm="0">
                                          <p:val>
                                            <p:strVal val="#ppt_x"/>
                                          </p:val>
                                        </p:tav>
                                        <p:tav tm="100000">
                                          <p:val>
                                            <p:strVal val="#ppt_x"/>
                                          </p:val>
                                        </p:tav>
                                      </p:tavLst>
                                    </p:anim>
                                    <p:anim calcmode="lin" valueType="num">
                                      <p:cBhvr additive="base">
                                        <p:cTn id="16"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476"/>
            <a:ext cx="9144000" cy="889000"/>
          </a:xfrm>
        </p:spPr>
        <p:txBody>
          <a:bodyPr/>
          <a:lstStyle/>
          <a:p>
            <a:r>
              <a:rPr lang="en-US" dirty="0"/>
              <a:t>Staleness Sweet Spot</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159" y="700984"/>
            <a:ext cx="7550510" cy="2446863"/>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8718" y="3402735"/>
            <a:ext cx="4640317" cy="3010151"/>
          </a:xfrm>
          <a:prstGeom prst="rect">
            <a:avLst/>
          </a:prstGeom>
          <a:ln w="38100">
            <a:solidFill>
              <a:schemeClr val="accent1"/>
            </a:solidFill>
          </a:ln>
        </p:spPr>
      </p:pic>
      <p:sp>
        <p:nvSpPr>
          <p:cNvPr id="7" name="TextBox 6"/>
          <p:cNvSpPr txBox="1"/>
          <p:nvPr/>
        </p:nvSpPr>
        <p:spPr>
          <a:xfrm>
            <a:off x="-257504" y="4694354"/>
            <a:ext cx="3263462" cy="1815882"/>
          </a:xfrm>
          <a:prstGeom prst="rect">
            <a:avLst/>
          </a:prstGeom>
          <a:noFill/>
        </p:spPr>
        <p:txBody>
          <a:bodyPr wrap="square" rtlCol="0">
            <a:spAutoFit/>
          </a:bodyPr>
          <a:lstStyle/>
          <a:p>
            <a:r>
              <a:rPr lang="en-US" sz="1600" u="sng" kern="1200" dirty="0">
                <a:solidFill>
                  <a:schemeClr val="tx1"/>
                </a:solidFill>
              </a:rPr>
              <a:t>Topic Modeling</a:t>
            </a:r>
          </a:p>
          <a:p>
            <a:r>
              <a:rPr lang="en-US" sz="1600" b="0" dirty="0" err="1"/>
              <a:t>Nytimes</a:t>
            </a:r>
            <a:r>
              <a:rPr lang="en-US" sz="1600" b="0" dirty="0"/>
              <a:t> dataset</a:t>
            </a:r>
          </a:p>
          <a:p>
            <a:r>
              <a:rPr lang="en-US" sz="1600" b="0" kern="1200" dirty="0">
                <a:solidFill>
                  <a:schemeClr val="tx1"/>
                </a:solidFill>
              </a:rPr>
              <a:t>400k documents</a:t>
            </a:r>
          </a:p>
          <a:p>
            <a:r>
              <a:rPr lang="en-US" sz="1600" b="0" kern="1200" dirty="0">
                <a:solidFill>
                  <a:schemeClr val="tx1"/>
                </a:solidFill>
              </a:rPr>
              <a:t>100 topics</a:t>
            </a:r>
          </a:p>
          <a:p>
            <a:r>
              <a:rPr lang="en-US" sz="1600" b="0" dirty="0"/>
              <a:t>LDA w/Gibbs sampling</a:t>
            </a:r>
          </a:p>
          <a:p>
            <a:r>
              <a:rPr lang="en-US" sz="1600" b="0" kern="1200" dirty="0">
                <a:solidFill>
                  <a:srgbClr val="FF0000"/>
                </a:solidFill>
              </a:rPr>
              <a:t>8 machines x 64 cores</a:t>
            </a:r>
          </a:p>
          <a:p>
            <a:r>
              <a:rPr lang="en-US" sz="1600" b="0" kern="1200" dirty="0">
                <a:solidFill>
                  <a:srgbClr val="FF0000"/>
                </a:solidFill>
              </a:rPr>
              <a:t>40Gbps </a:t>
            </a:r>
            <a:r>
              <a:rPr lang="en-US" sz="1600" b="0" dirty="0" err="1">
                <a:solidFill>
                  <a:srgbClr val="FF0000"/>
                </a:solidFill>
              </a:rPr>
              <a:t>I</a:t>
            </a:r>
            <a:r>
              <a:rPr lang="en-US" sz="1600" b="0" kern="1200" dirty="0" err="1">
                <a:solidFill>
                  <a:srgbClr val="FF0000"/>
                </a:solidFill>
              </a:rPr>
              <a:t>nfiniband</a:t>
            </a:r>
            <a:endParaRPr lang="en-US" sz="1600" b="0" kern="1200" dirty="0">
              <a:solidFill>
                <a:srgbClr val="FF0000"/>
              </a:solidFill>
            </a:endParaRPr>
          </a:p>
        </p:txBody>
      </p:sp>
      <p:sp>
        <p:nvSpPr>
          <p:cNvPr id="8" name="TextBox 7"/>
          <p:cNvSpPr txBox="1"/>
          <p:nvPr/>
        </p:nvSpPr>
        <p:spPr>
          <a:xfrm>
            <a:off x="7901632" y="6132849"/>
            <a:ext cx="142629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b="0" dirty="0">
                <a:solidFill>
                  <a:schemeClr val="bg1">
                    <a:lumMod val="65000"/>
                  </a:schemeClr>
                </a:solidFill>
              </a:rPr>
              <a:t>[ATC’14</a:t>
            </a:r>
            <a:r>
              <a:rPr kumimoji="0" lang="en-US" sz="1800" b="0" i="0" u="none" strike="noStrike" kern="1200" cap="none" spc="0" normalizeH="0" baseline="0" noProof="0" dirty="0">
                <a:ln>
                  <a:noFill/>
                </a:ln>
                <a:solidFill>
                  <a:schemeClr val="bg1">
                    <a:lumMod val="65000"/>
                  </a:schemeClr>
                </a:solidFill>
                <a:effectLst/>
                <a:uLnTx/>
                <a:uFillTx/>
              </a:rPr>
              <a:t>]</a:t>
            </a:r>
          </a:p>
        </p:txBody>
      </p:sp>
      <p:sp>
        <p:nvSpPr>
          <p:cNvPr id="3" name="Smiley Face 2"/>
          <p:cNvSpPr/>
          <p:nvPr/>
        </p:nvSpPr>
        <p:spPr bwMode="auto">
          <a:xfrm>
            <a:off x="641135" y="758790"/>
            <a:ext cx="325818" cy="360561"/>
          </a:xfrm>
          <a:prstGeom prst="smileyFace">
            <a:avLst>
              <a:gd name="adj" fmla="val 4653"/>
            </a:avLst>
          </a:prstGeom>
          <a:noFill/>
          <a:ln w="2857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
        <p:nvSpPr>
          <p:cNvPr id="9" name="Smiley Face 8"/>
          <p:cNvSpPr/>
          <p:nvPr/>
        </p:nvSpPr>
        <p:spPr bwMode="auto">
          <a:xfrm>
            <a:off x="609602" y="2661160"/>
            <a:ext cx="325818" cy="360561"/>
          </a:xfrm>
          <a:prstGeom prst="smileyFace">
            <a:avLst>
              <a:gd name="adj" fmla="val -4653"/>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08705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So Special about Big Learning?</a:t>
            </a:r>
            <a:br>
              <a:rPr lang="en-US" dirty="0"/>
            </a:br>
            <a:r>
              <a:rPr lang="en-US" dirty="0"/>
              <a:t>…A Distributed Systems Perspective</a:t>
            </a:r>
          </a:p>
        </p:txBody>
      </p:sp>
      <p:sp>
        <p:nvSpPr>
          <p:cNvPr id="3" name="Content Placeholder 2"/>
          <p:cNvSpPr>
            <a:spLocks noGrp="1"/>
          </p:cNvSpPr>
          <p:nvPr>
            <p:ph idx="1"/>
          </p:nvPr>
        </p:nvSpPr>
        <p:spPr>
          <a:xfrm>
            <a:off x="355600" y="1407190"/>
            <a:ext cx="8788400" cy="4060373"/>
          </a:xfrm>
        </p:spPr>
        <p:txBody>
          <a:bodyPr/>
          <a:lstStyle/>
          <a:p>
            <a:pPr>
              <a:buNone/>
            </a:pPr>
            <a:r>
              <a:rPr lang="en-US" u="sng" dirty="0">
                <a:solidFill>
                  <a:srgbClr val="339933"/>
                </a:solidFill>
              </a:rPr>
              <a:t>The Good News</a:t>
            </a:r>
          </a:p>
          <a:p>
            <a:pPr marL="457200" indent="-457200">
              <a:buFont typeface="+mj-lt"/>
              <a:buAutoNum type="arabicPeriod"/>
            </a:pPr>
            <a:r>
              <a:rPr lang="en-US" dirty="0"/>
              <a:t> Commutative/Associative parameter updates</a:t>
            </a:r>
          </a:p>
          <a:p>
            <a:pPr marL="457200" indent="-457200">
              <a:buFont typeface="+mj-lt"/>
              <a:buAutoNum type="arabicPeriod"/>
            </a:pPr>
            <a:r>
              <a:rPr lang="en-US" dirty="0"/>
              <a:t> Tolerance for lazy consistency of parameters</a:t>
            </a:r>
          </a:p>
          <a:p>
            <a:pPr marL="457200" indent="-457200">
              <a:buFont typeface="+mj-lt"/>
              <a:buAutoNum type="arabicPeriod"/>
            </a:pPr>
            <a:r>
              <a:rPr lang="en-US" dirty="0">
                <a:solidFill>
                  <a:srgbClr val="FF0000"/>
                </a:solidFill>
              </a:rPr>
              <a:t> Repeated parameter data access pattern</a:t>
            </a:r>
          </a:p>
          <a:p>
            <a:pPr marL="457200" indent="-457200">
              <a:buFont typeface="+mj-lt"/>
              <a:buAutoNum type="arabicPeriod"/>
            </a:pPr>
            <a:r>
              <a:rPr lang="en-US" dirty="0">
                <a:solidFill>
                  <a:srgbClr val="339933"/>
                </a:solidFill>
              </a:rPr>
              <a:t> Intra-iteration progress measure</a:t>
            </a:r>
          </a:p>
          <a:p>
            <a:pPr marL="457200" indent="-457200">
              <a:buFont typeface="+mj-lt"/>
              <a:buAutoNum type="arabicPeriod"/>
            </a:pPr>
            <a:r>
              <a:rPr lang="en-US" dirty="0">
                <a:solidFill>
                  <a:srgbClr val="339933"/>
                </a:solidFill>
              </a:rPr>
              <a:t> Parameter update importance hints</a:t>
            </a:r>
          </a:p>
          <a:p>
            <a:pPr marL="457200" indent="-457200">
              <a:buFont typeface="+mj-lt"/>
              <a:buAutoNum type="arabicPeriod"/>
            </a:pPr>
            <a:r>
              <a:rPr lang="en-US" dirty="0">
                <a:solidFill>
                  <a:srgbClr val="339933"/>
                </a:solidFill>
              </a:rPr>
              <a:t> Layer-by-layer pattern of deep learning</a:t>
            </a:r>
          </a:p>
          <a:p>
            <a:pPr marL="457200" indent="-457200">
              <a:buFont typeface="+mj-lt"/>
              <a:buAutoNum type="arabicPeriod"/>
            </a:pPr>
            <a:r>
              <a:rPr lang="en-US" dirty="0">
                <a:solidFill>
                  <a:srgbClr val="339933"/>
                </a:solidFill>
              </a:rPr>
              <a:t> Most parameter updates are insignificant</a:t>
            </a:r>
          </a:p>
          <a:p>
            <a:pPr>
              <a:buNone/>
            </a:pPr>
            <a:endParaRPr lang="en-US" dirty="0"/>
          </a:p>
        </p:txBody>
      </p:sp>
      <p:sp>
        <p:nvSpPr>
          <p:cNvPr id="4" name="TextBox 3"/>
          <p:cNvSpPr txBox="1"/>
          <p:nvPr/>
        </p:nvSpPr>
        <p:spPr>
          <a:xfrm>
            <a:off x="0" y="5989320"/>
            <a:ext cx="9144000" cy="461665"/>
          </a:xfrm>
          <a:prstGeom prst="rect">
            <a:avLst/>
          </a:prstGeom>
          <a:solidFill>
            <a:schemeClr val="accent3">
              <a:lumMod val="85000"/>
            </a:schemeClr>
          </a:solidFill>
          <a:ln>
            <a:solidFill>
              <a:schemeClr val="accent3">
                <a:lumMod val="50000"/>
              </a:schemeClr>
            </a:solidFill>
          </a:ln>
        </p:spPr>
        <p:txBody>
          <a:bodyPr wrap="square" rtlCol="0">
            <a:spAutoFit/>
          </a:bodyPr>
          <a:lstStyle/>
          <a:p>
            <a:r>
              <a:rPr lang="en-US" dirty="0">
                <a:solidFill>
                  <a:srgbClr val="FF0000"/>
                </a:solidFill>
              </a:rPr>
              <a:t>…can exploit to run orders of magnitude faster!</a:t>
            </a:r>
          </a:p>
        </p:txBody>
      </p:sp>
      <p:sp>
        <p:nvSpPr>
          <p:cNvPr id="5" name="Right Arrow 4"/>
          <p:cNvSpPr/>
          <p:nvPr/>
        </p:nvSpPr>
        <p:spPr bwMode="auto">
          <a:xfrm flipH="1">
            <a:off x="8037567" y="3258397"/>
            <a:ext cx="336332" cy="274425"/>
          </a:xfrm>
          <a:prstGeom prst="rightArrow">
            <a:avLst/>
          </a:prstGeom>
          <a:solidFill>
            <a:srgbClr val="FF000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Verdana" pitchFamily="34" charset="0"/>
            </a:endParaRPr>
          </a:p>
        </p:txBody>
      </p:sp>
    </p:spTree>
    <p:extLst>
      <p:ext uri="{BB962C8B-B14F-4D97-AF65-F5344CB8AC3E}">
        <p14:creationId xmlns:p14="http://schemas.microsoft.com/office/powerpoint/2010/main" val="4155272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Repeated Data Access in PageRank</a:t>
            </a:r>
          </a:p>
        </p:txBody>
      </p:sp>
      <p:sp>
        <p:nvSpPr>
          <p:cNvPr id="4" name="Content Placeholder 3"/>
          <p:cNvSpPr>
            <a:spLocks noGrp="1"/>
          </p:cNvSpPr>
          <p:nvPr>
            <p:ph sz="half" idx="2"/>
          </p:nvPr>
        </p:nvSpPr>
        <p:spPr>
          <a:xfrm>
            <a:off x="4614039" y="2989153"/>
            <a:ext cx="4470400" cy="2887763"/>
          </a:xfrm>
        </p:spPr>
        <p:txBody>
          <a:bodyPr/>
          <a:lstStyle/>
          <a:p>
            <a:pPr lvl="0" fontAlgn="auto">
              <a:spcBef>
                <a:spcPts val="0"/>
              </a:spcBef>
              <a:spcAft>
                <a:spcPts val="0"/>
              </a:spcAft>
              <a:buNone/>
              <a:defRPr/>
            </a:pPr>
            <a:r>
              <a:rPr lang="en-US" sz="2400" b="0" dirty="0" err="1">
                <a:solidFill>
                  <a:sysClr val="windowText" lastClr="000000"/>
                </a:solidFill>
                <a:cs typeface="Consolas" panose="020B0609020204030204" pitchFamily="49" charset="0"/>
              </a:rPr>
              <a:t>Init</a:t>
            </a:r>
            <a:r>
              <a:rPr lang="en-US" sz="2400" b="0" dirty="0">
                <a:solidFill>
                  <a:sysClr val="windowText" lastClr="000000"/>
                </a:solidFill>
                <a:cs typeface="Consolas" panose="020B0609020204030204" pitchFamily="49" charset="0"/>
              </a:rPr>
              <a:t> ranks to random value</a:t>
            </a:r>
          </a:p>
          <a:p>
            <a:pPr lvl="0" fontAlgn="auto">
              <a:spcBef>
                <a:spcPts val="0"/>
              </a:spcBef>
              <a:spcAft>
                <a:spcPts val="0"/>
              </a:spcAft>
              <a:buNone/>
              <a:defRPr/>
            </a:pPr>
            <a:r>
              <a:rPr lang="en-US" sz="2400" dirty="0">
                <a:solidFill>
                  <a:sysClr val="windowText" lastClr="000000"/>
                </a:solidFill>
                <a:cs typeface="Consolas" panose="020B0609020204030204" pitchFamily="49" charset="0"/>
              </a:rPr>
              <a:t>loop</a:t>
            </a:r>
          </a:p>
          <a:p>
            <a:pPr lvl="0" fontAlgn="auto">
              <a:spcBef>
                <a:spcPts val="0"/>
              </a:spcBef>
              <a:spcAft>
                <a:spcPts val="0"/>
              </a:spcAft>
              <a:buNone/>
              <a:defRPr/>
            </a:pPr>
            <a:r>
              <a:rPr lang="en-US" sz="2400" b="0" dirty="0">
                <a:solidFill>
                  <a:sysClr val="windowText" lastClr="000000"/>
                </a:solidFill>
                <a:cs typeface="Consolas" panose="020B0609020204030204" pitchFamily="49" charset="0"/>
              </a:rPr>
              <a:t>   </a:t>
            </a:r>
            <a:r>
              <a:rPr lang="en-US" sz="2400" dirty="0" err="1">
                <a:solidFill>
                  <a:sysClr val="windowText" lastClr="000000"/>
                </a:solidFill>
                <a:cs typeface="Consolas" panose="020B0609020204030204" pitchFamily="49" charset="0"/>
              </a:rPr>
              <a:t>foreach</a:t>
            </a:r>
            <a:r>
              <a:rPr lang="en-US" sz="2400" b="0" dirty="0">
                <a:solidFill>
                  <a:sysClr val="windowText" lastClr="000000"/>
                </a:solidFill>
                <a:cs typeface="Consolas" panose="020B0609020204030204" pitchFamily="49" charset="0"/>
              </a:rPr>
              <a:t> link from </a:t>
            </a:r>
            <a:r>
              <a:rPr lang="en-US" sz="2400" b="0" dirty="0" err="1">
                <a:solidFill>
                  <a:sysClr val="windowText" lastClr="000000"/>
                </a:solidFill>
                <a:cs typeface="Consolas" panose="020B0609020204030204" pitchFamily="49" charset="0"/>
              </a:rPr>
              <a:t>i</a:t>
            </a:r>
            <a:r>
              <a:rPr lang="en-US" sz="2400" b="0" dirty="0">
                <a:solidFill>
                  <a:sysClr val="windowText" lastClr="000000"/>
                </a:solidFill>
                <a:cs typeface="Consolas" panose="020B0609020204030204" pitchFamily="49" charset="0"/>
              </a:rPr>
              <a:t> to j {</a:t>
            </a:r>
          </a:p>
          <a:p>
            <a:pPr lvl="0" fontAlgn="auto">
              <a:spcBef>
                <a:spcPts val="0"/>
              </a:spcBef>
              <a:spcAft>
                <a:spcPts val="0"/>
              </a:spcAft>
              <a:buNone/>
              <a:defRPr/>
            </a:pPr>
            <a:r>
              <a:rPr lang="en-US" sz="2400" b="0" dirty="0">
                <a:solidFill>
                  <a:sysClr val="windowText" lastClr="000000"/>
                </a:solidFill>
                <a:cs typeface="Consolas" panose="020B0609020204030204" pitchFamily="49" charset="0"/>
              </a:rPr>
              <a:t>      </a:t>
            </a:r>
            <a:r>
              <a:rPr lang="en-US" sz="2400" b="0" dirty="0">
                <a:solidFill>
                  <a:srgbClr val="C00000"/>
                </a:solidFill>
                <a:cs typeface="Consolas" panose="020B0609020204030204" pitchFamily="49" charset="0"/>
              </a:rPr>
              <a:t>read</a:t>
            </a:r>
            <a:r>
              <a:rPr lang="en-US" sz="2400" b="0" dirty="0">
                <a:solidFill>
                  <a:sysClr val="windowText" lastClr="000000"/>
                </a:solidFill>
                <a:cs typeface="Consolas" panose="020B0609020204030204" pitchFamily="49" charset="0"/>
              </a:rPr>
              <a:t> Rank(</a:t>
            </a:r>
            <a:r>
              <a:rPr lang="en-US" sz="2400" b="0" dirty="0" err="1">
                <a:solidFill>
                  <a:sysClr val="windowText" lastClr="000000"/>
                </a:solidFill>
                <a:cs typeface="Consolas" panose="020B0609020204030204" pitchFamily="49" charset="0"/>
              </a:rPr>
              <a:t>i</a:t>
            </a:r>
            <a:r>
              <a:rPr lang="en-US" sz="2400" b="0" dirty="0">
                <a:solidFill>
                  <a:sysClr val="windowText" lastClr="000000"/>
                </a:solidFill>
                <a:cs typeface="Consolas" panose="020B0609020204030204" pitchFamily="49" charset="0"/>
              </a:rPr>
              <a:t>)</a:t>
            </a:r>
          </a:p>
          <a:p>
            <a:pPr lvl="0" fontAlgn="auto">
              <a:spcBef>
                <a:spcPts val="0"/>
              </a:spcBef>
              <a:spcAft>
                <a:spcPts val="0"/>
              </a:spcAft>
              <a:buNone/>
              <a:defRPr/>
            </a:pPr>
            <a:r>
              <a:rPr lang="en-US" sz="2400" b="0" dirty="0">
                <a:solidFill>
                  <a:sysClr val="windowText" lastClr="000000"/>
                </a:solidFill>
                <a:cs typeface="Consolas" panose="020B0609020204030204" pitchFamily="49" charset="0"/>
              </a:rPr>
              <a:t>      </a:t>
            </a:r>
            <a:r>
              <a:rPr lang="en-US" sz="2400" b="0" dirty="0">
                <a:solidFill>
                  <a:srgbClr val="C00000"/>
                </a:solidFill>
                <a:cs typeface="Consolas" panose="020B0609020204030204" pitchFamily="49" charset="0"/>
              </a:rPr>
              <a:t>update</a:t>
            </a:r>
            <a:r>
              <a:rPr lang="en-US" sz="2400" b="0" dirty="0">
                <a:solidFill>
                  <a:sysClr val="windowText" lastClr="000000"/>
                </a:solidFill>
                <a:cs typeface="Consolas" panose="020B0609020204030204" pitchFamily="49" charset="0"/>
              </a:rPr>
              <a:t> Rank(j)</a:t>
            </a:r>
          </a:p>
          <a:p>
            <a:pPr lvl="0" fontAlgn="auto">
              <a:spcBef>
                <a:spcPts val="0"/>
              </a:spcBef>
              <a:spcAft>
                <a:spcPts val="0"/>
              </a:spcAft>
              <a:buNone/>
              <a:defRPr/>
            </a:pPr>
            <a:r>
              <a:rPr lang="en-US" sz="2400" b="0" dirty="0">
                <a:solidFill>
                  <a:sysClr val="windowText" lastClr="000000"/>
                </a:solidFill>
                <a:cs typeface="Consolas" panose="020B0609020204030204" pitchFamily="49" charset="0"/>
              </a:rPr>
              <a:t>   }</a:t>
            </a:r>
          </a:p>
          <a:p>
            <a:pPr lvl="0" fontAlgn="auto">
              <a:spcBef>
                <a:spcPts val="0"/>
              </a:spcBef>
              <a:spcAft>
                <a:spcPts val="0"/>
              </a:spcAft>
              <a:buNone/>
              <a:defRPr/>
            </a:pPr>
            <a:r>
              <a:rPr lang="en-US" sz="2400" dirty="0">
                <a:solidFill>
                  <a:sysClr val="windowText" lastClr="000000"/>
                </a:solidFill>
                <a:cs typeface="Consolas" panose="020B0609020204030204" pitchFamily="49" charset="0"/>
              </a:rPr>
              <a:t>while</a:t>
            </a:r>
            <a:r>
              <a:rPr lang="en-US" sz="2400" b="0" dirty="0">
                <a:solidFill>
                  <a:sysClr val="windowText" lastClr="000000"/>
                </a:solidFill>
                <a:cs typeface="Consolas" panose="020B0609020204030204" pitchFamily="49" charset="0"/>
              </a:rPr>
              <a:t> not converged</a:t>
            </a:r>
            <a:endParaRPr lang="en-US" sz="2400" dirty="0"/>
          </a:p>
        </p:txBody>
      </p:sp>
      <p:sp>
        <p:nvSpPr>
          <p:cNvPr id="5" name="椭圆 3"/>
          <p:cNvSpPr/>
          <p:nvPr/>
        </p:nvSpPr>
        <p:spPr>
          <a:xfrm>
            <a:off x="729062" y="2726339"/>
            <a:ext cx="668004" cy="6501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solidFill>
              <a:effectLst/>
              <a:uLnTx/>
              <a:uFillTx/>
            </a:endParaRPr>
          </a:p>
        </p:txBody>
      </p:sp>
      <p:sp>
        <p:nvSpPr>
          <p:cNvPr id="6" name="椭圆 5"/>
          <p:cNvSpPr/>
          <p:nvPr/>
        </p:nvSpPr>
        <p:spPr>
          <a:xfrm>
            <a:off x="729062" y="4920663"/>
            <a:ext cx="668004" cy="6501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solidFill>
              <a:effectLst/>
              <a:uLnTx/>
              <a:uFillTx/>
            </a:endParaRPr>
          </a:p>
        </p:txBody>
      </p:sp>
      <p:sp>
        <p:nvSpPr>
          <p:cNvPr id="7" name="椭圆 6"/>
          <p:cNvSpPr/>
          <p:nvPr/>
        </p:nvSpPr>
        <p:spPr>
          <a:xfrm>
            <a:off x="2900077" y="3782865"/>
            <a:ext cx="668004" cy="6501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solidFill>
              <a:effectLst/>
              <a:uLnTx/>
              <a:uFillTx/>
            </a:endParaRPr>
          </a:p>
        </p:txBody>
      </p:sp>
      <p:cxnSp>
        <p:nvCxnSpPr>
          <p:cNvPr id="8" name="直接箭头连接符 8"/>
          <p:cNvCxnSpPr/>
          <p:nvPr/>
        </p:nvCxnSpPr>
        <p:spPr>
          <a:xfrm>
            <a:off x="1146565" y="3429891"/>
            <a:ext cx="0" cy="14907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10"/>
          <p:cNvCxnSpPr/>
          <p:nvPr/>
        </p:nvCxnSpPr>
        <p:spPr>
          <a:xfrm>
            <a:off x="979564" y="3376509"/>
            <a:ext cx="0" cy="1490772"/>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81043" y="2334966"/>
            <a:ext cx="171081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effectLst/>
                <a:uLnTx/>
                <a:uFillTx/>
              </a:rPr>
              <a:t>Page0</a:t>
            </a:r>
            <a:endParaRPr kumimoji="0" lang="zh-CN" altLang="en-US" sz="1800" b="0" i="0" u="none" strike="noStrike" kern="0" cap="none" spc="0" normalizeH="0" baseline="0" noProof="0" dirty="0">
              <a:ln>
                <a:noFill/>
              </a:ln>
              <a:effectLst/>
              <a:uLnTx/>
              <a:uFillTx/>
            </a:endParaRPr>
          </a:p>
        </p:txBody>
      </p:sp>
      <p:sp>
        <p:nvSpPr>
          <p:cNvPr id="11" name="TextBox 10"/>
          <p:cNvSpPr txBox="1"/>
          <p:nvPr/>
        </p:nvSpPr>
        <p:spPr>
          <a:xfrm>
            <a:off x="2858436" y="4387569"/>
            <a:ext cx="116900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effectLst/>
                <a:uLnTx/>
                <a:uFillTx/>
              </a:rPr>
              <a:t>Page2</a:t>
            </a:r>
          </a:p>
        </p:txBody>
      </p:sp>
      <p:cxnSp>
        <p:nvCxnSpPr>
          <p:cNvPr id="12" name="直接箭头连接符 14"/>
          <p:cNvCxnSpPr/>
          <p:nvPr/>
        </p:nvCxnSpPr>
        <p:spPr>
          <a:xfrm flipV="1">
            <a:off x="1480567" y="4270493"/>
            <a:ext cx="1419510" cy="8939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6"/>
          <p:cNvCxnSpPr/>
          <p:nvPr/>
        </p:nvCxnSpPr>
        <p:spPr>
          <a:xfrm flipH="1" flipV="1">
            <a:off x="1397067" y="3213966"/>
            <a:ext cx="1503010" cy="65017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16200000">
            <a:off x="198210" y="3872135"/>
            <a:ext cx="113779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rPr>
              <a:t>Link-2</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15" name="TextBox 14"/>
          <p:cNvSpPr txBox="1"/>
          <p:nvPr/>
        </p:nvSpPr>
        <p:spPr>
          <a:xfrm rot="16200000">
            <a:off x="768350" y="3818670"/>
            <a:ext cx="113779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rPr>
              <a:t>Link-3</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16" name="TextBox 15"/>
          <p:cNvSpPr txBox="1"/>
          <p:nvPr/>
        </p:nvSpPr>
        <p:spPr>
          <a:xfrm rot="1373139">
            <a:off x="1596521" y="3184417"/>
            <a:ext cx="116900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rPr>
              <a:t>Link-0</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17" name="TextBox 16"/>
          <p:cNvSpPr txBox="1"/>
          <p:nvPr/>
        </p:nvSpPr>
        <p:spPr>
          <a:xfrm rot="19457410">
            <a:off x="1597008" y="4730885"/>
            <a:ext cx="116900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rPr>
              <a:t>Link-1</a:t>
            </a:r>
            <a:endParaRPr kumimoji="0" lang="zh-CN" altLang="en-US" sz="1800" b="0" i="0" u="none" strike="noStrike" kern="0" cap="none" spc="0" normalizeH="0" baseline="0" noProof="0" dirty="0">
              <a:ln>
                <a:noFill/>
              </a:ln>
              <a:solidFill>
                <a:sysClr val="windowText" lastClr="000000"/>
              </a:solidFill>
              <a:effectLst/>
              <a:uLnTx/>
              <a:uFillTx/>
            </a:endParaRPr>
          </a:p>
        </p:txBody>
      </p:sp>
      <p:grpSp>
        <p:nvGrpSpPr>
          <p:cNvPr id="18" name="Group 2"/>
          <p:cNvGrpSpPr/>
          <p:nvPr/>
        </p:nvGrpSpPr>
        <p:grpSpPr>
          <a:xfrm>
            <a:off x="2524474" y="2965140"/>
            <a:ext cx="1628547" cy="1771955"/>
            <a:chOff x="5277943" y="2250429"/>
            <a:chExt cx="1628547" cy="1771955"/>
          </a:xfrm>
        </p:grpSpPr>
        <p:sp>
          <p:nvSpPr>
            <p:cNvPr id="19" name="椭圆 26"/>
            <p:cNvSpPr/>
            <p:nvPr/>
          </p:nvSpPr>
          <p:spPr>
            <a:xfrm>
              <a:off x="5277943" y="2773192"/>
              <a:ext cx="180901" cy="124919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cxnSp>
          <p:nvCxnSpPr>
            <p:cNvPr id="20" name="直接箭头连接符 28"/>
            <p:cNvCxnSpPr>
              <a:stCxn id="19" idx="7"/>
            </p:cNvCxnSpPr>
            <p:nvPr/>
          </p:nvCxnSpPr>
          <p:spPr>
            <a:xfrm flipV="1">
              <a:off x="5432351" y="2594736"/>
              <a:ext cx="478746" cy="361395"/>
            </a:xfrm>
            <a:prstGeom prst="straightConnector1">
              <a:avLst/>
            </a:prstGeom>
            <a:ln w="12700">
              <a:solidFill>
                <a:srgbClr val="FF0000"/>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68393" y="2250429"/>
              <a:ext cx="153809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0000"/>
                  </a:solidFill>
                  <a:effectLst/>
                  <a:uLnTx/>
                  <a:uFillTx/>
                </a:rPr>
                <a:t>Worker-0</a:t>
              </a:r>
              <a:endParaRPr kumimoji="0" lang="zh-CN" altLang="en-US" sz="1800" b="0" i="0" u="none" strike="noStrike" kern="0" cap="none" spc="0" normalizeH="0" baseline="0" noProof="0" dirty="0">
                <a:ln>
                  <a:noFill/>
                </a:ln>
                <a:solidFill>
                  <a:srgbClr val="FF0000"/>
                </a:solidFill>
                <a:effectLst/>
                <a:uLnTx/>
                <a:uFillTx/>
              </a:endParaRPr>
            </a:p>
          </p:txBody>
        </p:sp>
      </p:grpSp>
      <p:grpSp>
        <p:nvGrpSpPr>
          <p:cNvPr id="22" name="Group 1"/>
          <p:cNvGrpSpPr/>
          <p:nvPr/>
        </p:nvGrpSpPr>
        <p:grpSpPr>
          <a:xfrm>
            <a:off x="805913" y="4558638"/>
            <a:ext cx="1948348" cy="1370786"/>
            <a:chOff x="3559382" y="3843927"/>
            <a:chExt cx="1948348" cy="1370786"/>
          </a:xfrm>
        </p:grpSpPr>
        <p:sp>
          <p:nvSpPr>
            <p:cNvPr id="23" name="TextBox 22"/>
            <p:cNvSpPr txBox="1"/>
            <p:nvPr/>
          </p:nvSpPr>
          <p:spPr>
            <a:xfrm>
              <a:off x="4150535" y="4845381"/>
              <a:ext cx="1357195"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0000"/>
                  </a:solidFill>
                  <a:effectLst/>
                  <a:uLnTx/>
                  <a:uFillTx/>
                </a:rPr>
                <a:t>Worker-1</a:t>
              </a:r>
              <a:endParaRPr kumimoji="0" lang="zh-CN" altLang="en-US" sz="1800" b="0" i="0" u="none" strike="noStrike" kern="0" cap="none" spc="0" normalizeH="0" baseline="0" noProof="0" dirty="0">
                <a:ln>
                  <a:noFill/>
                </a:ln>
                <a:solidFill>
                  <a:srgbClr val="FF0000"/>
                </a:solidFill>
                <a:effectLst/>
                <a:uLnTx/>
                <a:uFillTx/>
              </a:endParaRPr>
            </a:p>
          </p:txBody>
        </p:sp>
        <p:sp>
          <p:nvSpPr>
            <p:cNvPr id="24" name="椭圆 31"/>
            <p:cNvSpPr/>
            <p:nvPr/>
          </p:nvSpPr>
          <p:spPr>
            <a:xfrm>
              <a:off x="3559382" y="3843927"/>
              <a:ext cx="542703" cy="178456"/>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cxnSp>
          <p:nvCxnSpPr>
            <p:cNvPr id="25" name="直接箭头连接符 32"/>
            <p:cNvCxnSpPr>
              <a:stCxn id="24" idx="5"/>
            </p:cNvCxnSpPr>
            <p:nvPr/>
          </p:nvCxnSpPr>
          <p:spPr>
            <a:xfrm>
              <a:off x="4022608" y="3996249"/>
              <a:ext cx="518071" cy="840079"/>
            </a:xfrm>
            <a:prstGeom prst="straightConnector1">
              <a:avLst/>
            </a:prstGeom>
            <a:ln w="12700">
              <a:solidFill>
                <a:srgbClr val="FF0000"/>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2887" y="5530117"/>
            <a:ext cx="171081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effectLst/>
                <a:uLnTx/>
                <a:uFillTx/>
              </a:rPr>
              <a:t>Page1</a:t>
            </a:r>
            <a:endParaRPr kumimoji="0" lang="zh-CN" altLang="en-US" sz="1800" b="0" i="0" u="none" strike="noStrike" kern="0" cap="none" spc="0" normalizeH="0" baseline="0" noProof="0" dirty="0">
              <a:ln>
                <a:noFill/>
              </a:ln>
              <a:effectLst/>
              <a:uLnTx/>
              <a:uFillTx/>
            </a:endParaRPr>
          </a:p>
        </p:txBody>
      </p:sp>
      <p:sp>
        <p:nvSpPr>
          <p:cNvPr id="32" name="TextBox 31"/>
          <p:cNvSpPr txBox="1"/>
          <p:nvPr/>
        </p:nvSpPr>
        <p:spPr>
          <a:xfrm>
            <a:off x="505907" y="895474"/>
            <a:ext cx="8222933" cy="830997"/>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a:ln>
                  <a:noFill/>
                </a:ln>
                <a:effectLst/>
                <a:uLnTx/>
                <a:uFillTx/>
                <a:latin typeface="+mn-lt"/>
              </a:rPr>
              <a:t>Input data: </a:t>
            </a:r>
            <a:r>
              <a:rPr kumimoji="0" lang="en-US" b="0" i="0" u="none" strike="noStrike" kern="0" cap="none" spc="0" normalizeH="0" baseline="0" noProof="0" dirty="0">
                <a:ln>
                  <a:noFill/>
                </a:ln>
                <a:effectLst/>
                <a:uLnTx/>
                <a:uFillTx/>
                <a:latin typeface="+mn-lt"/>
              </a:rPr>
              <a:t>a set of links, stored locally in workers</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a:ln>
                  <a:noFill/>
                </a:ln>
                <a:effectLst/>
                <a:uLnTx/>
                <a:uFillTx/>
                <a:latin typeface="+mn-lt"/>
              </a:rPr>
              <a:t>Parameter data: </a:t>
            </a:r>
            <a:r>
              <a:rPr kumimoji="0" lang="en-US" b="0" i="0" u="none" strike="noStrike" kern="0" cap="none" spc="0" normalizeH="0" baseline="0" noProof="0" dirty="0">
                <a:ln>
                  <a:noFill/>
                </a:ln>
                <a:effectLst/>
                <a:uLnTx/>
                <a:uFillTx/>
                <a:latin typeface="+mn-lt"/>
              </a:rPr>
              <a:t>ranks of pages, stored in </a:t>
            </a:r>
            <a:r>
              <a:rPr lang="en-US" b="0" kern="0" dirty="0">
                <a:latin typeface="+mn-lt"/>
              </a:rPr>
              <a:t>PS</a:t>
            </a:r>
            <a:endParaRPr kumimoji="0" lang="en-US" b="0" i="0" u="none" strike="noStrike" kern="0" cap="none" spc="0" normalizeH="0" baseline="0" noProof="0" dirty="0">
              <a:ln>
                <a:noFill/>
              </a:ln>
              <a:effectLst/>
              <a:uLnTx/>
              <a:uFillTx/>
              <a:latin typeface="+mn-lt"/>
            </a:endParaRPr>
          </a:p>
        </p:txBody>
      </p:sp>
    </p:spTree>
    <p:extLst>
      <p:ext uri="{BB962C8B-B14F-4D97-AF65-F5344CB8AC3E}">
        <p14:creationId xmlns:p14="http://schemas.microsoft.com/office/powerpoint/2010/main" val="242461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Repeated Data Access in PageRank</a:t>
            </a:r>
          </a:p>
        </p:txBody>
      </p:sp>
      <p:sp>
        <p:nvSpPr>
          <p:cNvPr id="4" name="Content Placeholder 3"/>
          <p:cNvSpPr>
            <a:spLocks noGrp="1"/>
          </p:cNvSpPr>
          <p:nvPr>
            <p:ph sz="half" idx="2"/>
          </p:nvPr>
        </p:nvSpPr>
        <p:spPr>
          <a:xfrm>
            <a:off x="4617373" y="1806169"/>
            <a:ext cx="4470400" cy="2887763"/>
          </a:xfrm>
        </p:spPr>
        <p:txBody>
          <a:bodyPr/>
          <a:lstStyle/>
          <a:p>
            <a:pPr lvl="0" fontAlgn="auto">
              <a:spcBef>
                <a:spcPts val="0"/>
              </a:spcBef>
              <a:spcAft>
                <a:spcPts val="0"/>
              </a:spcAft>
              <a:buNone/>
              <a:defRPr/>
            </a:pPr>
            <a:r>
              <a:rPr lang="en-US" sz="2400" b="0" dirty="0">
                <a:solidFill>
                  <a:sysClr val="windowText" lastClr="000000"/>
                </a:solidFill>
                <a:cs typeface="Consolas" panose="020B0609020204030204" pitchFamily="49" charset="0"/>
              </a:rPr>
              <a:t>           </a:t>
            </a:r>
            <a:r>
              <a:rPr lang="en-US" sz="2400" b="0" u="sng" dirty="0">
                <a:solidFill>
                  <a:srgbClr val="FF0000"/>
                </a:solidFill>
                <a:cs typeface="Consolas" panose="020B0609020204030204" pitchFamily="49" charset="0"/>
              </a:rPr>
              <a:t>Worker-0</a:t>
            </a:r>
          </a:p>
          <a:p>
            <a:pPr lvl="0" fontAlgn="auto">
              <a:spcBef>
                <a:spcPts val="0"/>
              </a:spcBef>
              <a:spcAft>
                <a:spcPts val="0"/>
              </a:spcAft>
              <a:buNone/>
              <a:defRPr/>
            </a:pPr>
            <a:r>
              <a:rPr lang="en-US" sz="2400" dirty="0">
                <a:solidFill>
                  <a:sysClr val="windowText" lastClr="000000"/>
                </a:solidFill>
                <a:cs typeface="Consolas" panose="020B0609020204030204" pitchFamily="49" charset="0"/>
              </a:rPr>
              <a:t>loop</a:t>
            </a:r>
          </a:p>
          <a:p>
            <a:pPr lvl="0" fontAlgn="auto">
              <a:spcBef>
                <a:spcPts val="0"/>
              </a:spcBef>
              <a:spcAft>
                <a:spcPts val="0"/>
              </a:spcAft>
              <a:buNone/>
              <a:defRPr/>
            </a:pPr>
            <a:r>
              <a:rPr lang="en-US" sz="2400" b="0" dirty="0">
                <a:solidFill>
                  <a:sysClr val="windowText" lastClr="000000"/>
                </a:solidFill>
                <a:cs typeface="Consolas" panose="020B0609020204030204" pitchFamily="49" charset="0"/>
              </a:rPr>
              <a:t>   </a:t>
            </a:r>
            <a:r>
              <a:rPr lang="en-US" sz="2400" b="0" dirty="0">
                <a:solidFill>
                  <a:srgbClr val="00B050"/>
                </a:solidFill>
                <a:cs typeface="Consolas" panose="020B0609020204030204" pitchFamily="49" charset="0"/>
              </a:rPr>
              <a:t># Link-0</a:t>
            </a:r>
          </a:p>
          <a:p>
            <a:pPr lvl="0" fontAlgn="auto">
              <a:spcBef>
                <a:spcPts val="0"/>
              </a:spcBef>
              <a:spcAft>
                <a:spcPts val="0"/>
              </a:spcAft>
              <a:buNone/>
              <a:defRPr/>
            </a:pPr>
            <a:r>
              <a:rPr lang="en-US" sz="2400" b="0" dirty="0">
                <a:solidFill>
                  <a:sysClr val="windowText" lastClr="000000"/>
                </a:solidFill>
                <a:cs typeface="Consolas" panose="020B0609020204030204" pitchFamily="49" charset="0"/>
              </a:rPr>
              <a:t>   </a:t>
            </a:r>
            <a:r>
              <a:rPr lang="en-US" sz="2400" b="0" dirty="0">
                <a:solidFill>
                  <a:srgbClr val="00B050"/>
                </a:solidFill>
                <a:cs typeface="Consolas" panose="020B0609020204030204" pitchFamily="49" charset="0"/>
              </a:rPr>
              <a:t>read page[2].rank</a:t>
            </a:r>
          </a:p>
          <a:p>
            <a:pPr lvl="0" fontAlgn="auto">
              <a:spcBef>
                <a:spcPts val="0"/>
              </a:spcBef>
              <a:spcAft>
                <a:spcPts val="0"/>
              </a:spcAft>
              <a:buNone/>
              <a:defRPr/>
            </a:pPr>
            <a:r>
              <a:rPr lang="en-US" sz="2400" b="0" dirty="0">
                <a:solidFill>
                  <a:srgbClr val="00B050"/>
                </a:solidFill>
                <a:cs typeface="Consolas" panose="020B0609020204030204" pitchFamily="49" charset="0"/>
              </a:rPr>
              <a:t>   update page[0].rank</a:t>
            </a:r>
          </a:p>
          <a:p>
            <a:pPr lvl="0" fontAlgn="auto">
              <a:spcBef>
                <a:spcPts val="0"/>
              </a:spcBef>
              <a:spcAft>
                <a:spcPts val="0"/>
              </a:spcAft>
              <a:buNone/>
              <a:defRPr/>
            </a:pPr>
            <a:r>
              <a:rPr lang="en-US" sz="2400" b="0" dirty="0">
                <a:solidFill>
                  <a:sysClr val="windowText" lastClr="000000"/>
                </a:solidFill>
                <a:cs typeface="Consolas" panose="020B0609020204030204" pitchFamily="49" charset="0"/>
              </a:rPr>
              <a:t>   </a:t>
            </a:r>
            <a:r>
              <a:rPr lang="en-US" sz="2400" b="0" dirty="0">
                <a:solidFill>
                  <a:srgbClr val="FFC000"/>
                </a:solidFill>
                <a:cs typeface="Consolas" panose="020B0609020204030204" pitchFamily="49" charset="0"/>
              </a:rPr>
              <a:t># Link-1</a:t>
            </a:r>
          </a:p>
          <a:p>
            <a:pPr lvl="0" fontAlgn="auto">
              <a:spcBef>
                <a:spcPts val="0"/>
              </a:spcBef>
              <a:spcAft>
                <a:spcPts val="0"/>
              </a:spcAft>
              <a:buNone/>
              <a:defRPr/>
            </a:pPr>
            <a:r>
              <a:rPr lang="en-US" sz="2400" b="0" dirty="0">
                <a:solidFill>
                  <a:srgbClr val="FFC000"/>
                </a:solidFill>
                <a:cs typeface="Consolas" panose="020B0609020204030204" pitchFamily="49" charset="0"/>
              </a:rPr>
              <a:t>   read page[1].rank</a:t>
            </a:r>
          </a:p>
          <a:p>
            <a:pPr lvl="0" fontAlgn="auto">
              <a:spcBef>
                <a:spcPts val="0"/>
              </a:spcBef>
              <a:spcAft>
                <a:spcPts val="0"/>
              </a:spcAft>
              <a:buNone/>
              <a:defRPr/>
            </a:pPr>
            <a:r>
              <a:rPr lang="en-US" sz="2400" b="0" dirty="0">
                <a:solidFill>
                  <a:srgbClr val="FFC000"/>
                </a:solidFill>
                <a:cs typeface="Consolas" panose="020B0609020204030204" pitchFamily="49" charset="0"/>
              </a:rPr>
              <a:t>   update page[2].rank</a:t>
            </a:r>
          </a:p>
          <a:p>
            <a:pPr lvl="0" fontAlgn="auto">
              <a:spcBef>
                <a:spcPts val="0"/>
              </a:spcBef>
              <a:spcAft>
                <a:spcPts val="0"/>
              </a:spcAft>
              <a:buNone/>
              <a:defRPr/>
            </a:pPr>
            <a:r>
              <a:rPr lang="en-US" sz="2400" b="0" dirty="0">
                <a:solidFill>
                  <a:srgbClr val="FFC000"/>
                </a:solidFill>
                <a:cs typeface="Consolas" panose="020B0609020204030204" pitchFamily="49" charset="0"/>
              </a:rPr>
              <a:t>   </a:t>
            </a:r>
            <a:r>
              <a:rPr lang="en-US" sz="2400" b="0" dirty="0">
                <a:solidFill>
                  <a:srgbClr val="FF0000"/>
                </a:solidFill>
                <a:cs typeface="Consolas" panose="020B0609020204030204" pitchFamily="49" charset="0"/>
              </a:rPr>
              <a:t>clock()</a:t>
            </a:r>
          </a:p>
          <a:p>
            <a:pPr lvl="0" fontAlgn="auto">
              <a:spcBef>
                <a:spcPts val="0"/>
              </a:spcBef>
              <a:spcAft>
                <a:spcPts val="0"/>
              </a:spcAft>
              <a:buNone/>
              <a:defRPr/>
            </a:pPr>
            <a:r>
              <a:rPr lang="en-US" sz="2400" dirty="0">
                <a:solidFill>
                  <a:sysClr val="windowText" lastClr="000000"/>
                </a:solidFill>
                <a:cs typeface="Consolas" panose="020B0609020204030204" pitchFamily="49" charset="0"/>
              </a:rPr>
              <a:t>while</a:t>
            </a:r>
            <a:r>
              <a:rPr lang="en-US" sz="2400" b="0" dirty="0">
                <a:solidFill>
                  <a:sysClr val="windowText" lastClr="000000"/>
                </a:solidFill>
                <a:cs typeface="Consolas" panose="020B0609020204030204" pitchFamily="49" charset="0"/>
              </a:rPr>
              <a:t> not converged</a:t>
            </a:r>
            <a:endParaRPr lang="en-US" sz="2400" dirty="0"/>
          </a:p>
        </p:txBody>
      </p:sp>
      <p:sp>
        <p:nvSpPr>
          <p:cNvPr id="5" name="椭圆 3"/>
          <p:cNvSpPr/>
          <p:nvPr/>
        </p:nvSpPr>
        <p:spPr>
          <a:xfrm>
            <a:off x="729062" y="2726339"/>
            <a:ext cx="668004" cy="6501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solidFill>
              <a:effectLst/>
              <a:uLnTx/>
              <a:uFillTx/>
            </a:endParaRPr>
          </a:p>
        </p:txBody>
      </p:sp>
      <p:sp>
        <p:nvSpPr>
          <p:cNvPr id="6" name="椭圆 5"/>
          <p:cNvSpPr/>
          <p:nvPr/>
        </p:nvSpPr>
        <p:spPr>
          <a:xfrm>
            <a:off x="729062" y="4920663"/>
            <a:ext cx="668004" cy="6501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solidFill>
              <a:effectLst/>
              <a:uLnTx/>
              <a:uFillTx/>
            </a:endParaRPr>
          </a:p>
        </p:txBody>
      </p:sp>
      <p:sp>
        <p:nvSpPr>
          <p:cNvPr id="7" name="椭圆 6"/>
          <p:cNvSpPr/>
          <p:nvPr/>
        </p:nvSpPr>
        <p:spPr>
          <a:xfrm>
            <a:off x="2900077" y="3782865"/>
            <a:ext cx="668004" cy="6501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solidFill>
              <a:effectLst/>
              <a:uLnTx/>
              <a:uFillTx/>
            </a:endParaRPr>
          </a:p>
        </p:txBody>
      </p:sp>
      <p:cxnSp>
        <p:nvCxnSpPr>
          <p:cNvPr id="8" name="直接箭头连接符 8"/>
          <p:cNvCxnSpPr/>
          <p:nvPr/>
        </p:nvCxnSpPr>
        <p:spPr>
          <a:xfrm>
            <a:off x="1146565" y="3429891"/>
            <a:ext cx="0" cy="14907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10"/>
          <p:cNvCxnSpPr/>
          <p:nvPr/>
        </p:nvCxnSpPr>
        <p:spPr>
          <a:xfrm>
            <a:off x="979564" y="3376509"/>
            <a:ext cx="0" cy="1490772"/>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81043" y="2334966"/>
            <a:ext cx="171081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effectLst/>
                <a:uLnTx/>
                <a:uFillTx/>
              </a:rPr>
              <a:t>Page0</a:t>
            </a:r>
            <a:endParaRPr kumimoji="0" lang="zh-CN" altLang="en-US" sz="1800" b="0" i="0" u="none" strike="noStrike" kern="0" cap="none" spc="0" normalizeH="0" baseline="0" noProof="0" dirty="0">
              <a:ln>
                <a:noFill/>
              </a:ln>
              <a:effectLst/>
              <a:uLnTx/>
              <a:uFillTx/>
            </a:endParaRPr>
          </a:p>
        </p:txBody>
      </p:sp>
      <p:sp>
        <p:nvSpPr>
          <p:cNvPr id="11" name="TextBox 10"/>
          <p:cNvSpPr txBox="1"/>
          <p:nvPr/>
        </p:nvSpPr>
        <p:spPr>
          <a:xfrm>
            <a:off x="2858436" y="4387569"/>
            <a:ext cx="116900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effectLst/>
                <a:uLnTx/>
                <a:uFillTx/>
              </a:rPr>
              <a:t>Page2</a:t>
            </a:r>
          </a:p>
        </p:txBody>
      </p:sp>
      <p:cxnSp>
        <p:nvCxnSpPr>
          <p:cNvPr id="12" name="直接箭头连接符 14"/>
          <p:cNvCxnSpPr/>
          <p:nvPr/>
        </p:nvCxnSpPr>
        <p:spPr>
          <a:xfrm flipV="1">
            <a:off x="1480567" y="4270493"/>
            <a:ext cx="1419510" cy="893984"/>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6"/>
          <p:cNvCxnSpPr/>
          <p:nvPr/>
        </p:nvCxnSpPr>
        <p:spPr>
          <a:xfrm flipH="1" flipV="1">
            <a:off x="1397067" y="3213966"/>
            <a:ext cx="1503010" cy="65017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16200000">
            <a:off x="198210" y="3872135"/>
            <a:ext cx="113779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rPr>
              <a:t>Link-2</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15" name="TextBox 14"/>
          <p:cNvSpPr txBox="1"/>
          <p:nvPr/>
        </p:nvSpPr>
        <p:spPr>
          <a:xfrm rot="16200000">
            <a:off x="768350" y="3818670"/>
            <a:ext cx="113779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rPr>
              <a:t>Link-3</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16" name="TextBox 15"/>
          <p:cNvSpPr txBox="1"/>
          <p:nvPr/>
        </p:nvSpPr>
        <p:spPr>
          <a:xfrm rot="1373139">
            <a:off x="1596521" y="3184417"/>
            <a:ext cx="116900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B050"/>
                </a:solidFill>
                <a:effectLst/>
                <a:uLnTx/>
                <a:uFillTx/>
              </a:rPr>
              <a:t>Link-0</a:t>
            </a:r>
            <a:endParaRPr kumimoji="0" lang="zh-CN" altLang="en-US" sz="1800" b="0" i="0" u="none" strike="noStrike" kern="0" cap="none" spc="0" normalizeH="0" baseline="0" noProof="0" dirty="0">
              <a:ln>
                <a:noFill/>
              </a:ln>
              <a:solidFill>
                <a:srgbClr val="00B050"/>
              </a:solidFill>
              <a:effectLst/>
              <a:uLnTx/>
              <a:uFillTx/>
            </a:endParaRPr>
          </a:p>
        </p:txBody>
      </p:sp>
      <p:sp>
        <p:nvSpPr>
          <p:cNvPr id="17" name="TextBox 16"/>
          <p:cNvSpPr txBox="1"/>
          <p:nvPr/>
        </p:nvSpPr>
        <p:spPr>
          <a:xfrm rot="19457410">
            <a:off x="1597008" y="4730885"/>
            <a:ext cx="116900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C000"/>
                </a:solidFill>
                <a:effectLst/>
                <a:uLnTx/>
                <a:uFillTx/>
              </a:rPr>
              <a:t>Link-1</a:t>
            </a:r>
            <a:endParaRPr kumimoji="0" lang="zh-CN" altLang="en-US" sz="1800" b="0" i="0" u="none" strike="noStrike" kern="0" cap="none" spc="0" normalizeH="0" baseline="0" noProof="0" dirty="0">
              <a:ln>
                <a:noFill/>
              </a:ln>
              <a:solidFill>
                <a:srgbClr val="FFC000"/>
              </a:solidFill>
              <a:effectLst/>
              <a:uLnTx/>
              <a:uFillTx/>
            </a:endParaRPr>
          </a:p>
        </p:txBody>
      </p:sp>
      <p:grpSp>
        <p:nvGrpSpPr>
          <p:cNvPr id="18" name="Group 2"/>
          <p:cNvGrpSpPr/>
          <p:nvPr/>
        </p:nvGrpSpPr>
        <p:grpSpPr>
          <a:xfrm>
            <a:off x="2524474" y="2965140"/>
            <a:ext cx="1628547" cy="1771955"/>
            <a:chOff x="5277943" y="2250429"/>
            <a:chExt cx="1628547" cy="1771955"/>
          </a:xfrm>
        </p:grpSpPr>
        <p:sp>
          <p:nvSpPr>
            <p:cNvPr id="19" name="椭圆 26"/>
            <p:cNvSpPr/>
            <p:nvPr/>
          </p:nvSpPr>
          <p:spPr>
            <a:xfrm>
              <a:off x="5277943" y="2773192"/>
              <a:ext cx="180901" cy="124919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cxnSp>
          <p:nvCxnSpPr>
            <p:cNvPr id="20" name="直接箭头连接符 28"/>
            <p:cNvCxnSpPr>
              <a:stCxn id="19" idx="7"/>
            </p:cNvCxnSpPr>
            <p:nvPr/>
          </p:nvCxnSpPr>
          <p:spPr>
            <a:xfrm flipV="1">
              <a:off x="5432351" y="2594736"/>
              <a:ext cx="478746" cy="361395"/>
            </a:xfrm>
            <a:prstGeom prst="straightConnector1">
              <a:avLst/>
            </a:prstGeom>
            <a:ln w="12700">
              <a:solidFill>
                <a:srgbClr val="FF0000"/>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68393" y="2250429"/>
              <a:ext cx="153809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0000"/>
                  </a:solidFill>
                  <a:effectLst/>
                  <a:uLnTx/>
                  <a:uFillTx/>
                </a:rPr>
                <a:t>Worker-0</a:t>
              </a:r>
              <a:endParaRPr kumimoji="0" lang="zh-CN" altLang="en-US" sz="1800" b="0" i="0" u="none" strike="noStrike" kern="0" cap="none" spc="0" normalizeH="0" baseline="0" noProof="0" dirty="0">
                <a:ln>
                  <a:noFill/>
                </a:ln>
                <a:solidFill>
                  <a:srgbClr val="FF0000"/>
                </a:solidFill>
                <a:effectLst/>
                <a:uLnTx/>
                <a:uFillTx/>
              </a:endParaRPr>
            </a:p>
          </p:txBody>
        </p:sp>
      </p:grpSp>
      <p:grpSp>
        <p:nvGrpSpPr>
          <p:cNvPr id="22" name="Group 1"/>
          <p:cNvGrpSpPr/>
          <p:nvPr/>
        </p:nvGrpSpPr>
        <p:grpSpPr>
          <a:xfrm>
            <a:off x="805913" y="4558638"/>
            <a:ext cx="1948348" cy="1370786"/>
            <a:chOff x="3559382" y="3843927"/>
            <a:chExt cx="1948348" cy="1370786"/>
          </a:xfrm>
        </p:grpSpPr>
        <p:sp>
          <p:nvSpPr>
            <p:cNvPr id="23" name="TextBox 22"/>
            <p:cNvSpPr txBox="1"/>
            <p:nvPr/>
          </p:nvSpPr>
          <p:spPr>
            <a:xfrm>
              <a:off x="4150535" y="4845381"/>
              <a:ext cx="1357195"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0000"/>
                  </a:solidFill>
                  <a:effectLst/>
                  <a:uLnTx/>
                  <a:uFillTx/>
                </a:rPr>
                <a:t>Worker-1</a:t>
              </a:r>
              <a:endParaRPr kumimoji="0" lang="zh-CN" altLang="en-US" sz="1800" b="0" i="0" u="none" strike="noStrike" kern="0" cap="none" spc="0" normalizeH="0" baseline="0" noProof="0" dirty="0">
                <a:ln>
                  <a:noFill/>
                </a:ln>
                <a:solidFill>
                  <a:srgbClr val="FF0000"/>
                </a:solidFill>
                <a:effectLst/>
                <a:uLnTx/>
                <a:uFillTx/>
              </a:endParaRPr>
            </a:p>
          </p:txBody>
        </p:sp>
        <p:sp>
          <p:nvSpPr>
            <p:cNvPr id="24" name="椭圆 31"/>
            <p:cNvSpPr/>
            <p:nvPr/>
          </p:nvSpPr>
          <p:spPr>
            <a:xfrm>
              <a:off x="3559382" y="3843927"/>
              <a:ext cx="542703" cy="178456"/>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cxnSp>
          <p:nvCxnSpPr>
            <p:cNvPr id="25" name="直接箭头连接符 32"/>
            <p:cNvCxnSpPr>
              <a:stCxn id="24" idx="5"/>
            </p:cNvCxnSpPr>
            <p:nvPr/>
          </p:nvCxnSpPr>
          <p:spPr>
            <a:xfrm>
              <a:off x="4022608" y="3996249"/>
              <a:ext cx="518071" cy="840079"/>
            </a:xfrm>
            <a:prstGeom prst="straightConnector1">
              <a:avLst/>
            </a:prstGeom>
            <a:ln w="12700">
              <a:solidFill>
                <a:srgbClr val="FF0000"/>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2887" y="5530117"/>
            <a:ext cx="171081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effectLst/>
                <a:uLnTx/>
                <a:uFillTx/>
              </a:rPr>
              <a:t>Page1</a:t>
            </a:r>
            <a:endParaRPr kumimoji="0" lang="zh-CN" altLang="en-US" sz="1800" b="0" i="0" u="none" strike="noStrike" kern="0" cap="none" spc="0" normalizeH="0" baseline="0" noProof="0" dirty="0">
              <a:ln>
                <a:noFill/>
              </a:ln>
              <a:effectLst/>
              <a:uLnTx/>
              <a:uFillTx/>
            </a:endParaRPr>
          </a:p>
        </p:txBody>
      </p:sp>
      <p:sp>
        <p:nvSpPr>
          <p:cNvPr id="32" name="TextBox 31"/>
          <p:cNvSpPr txBox="1"/>
          <p:nvPr/>
        </p:nvSpPr>
        <p:spPr>
          <a:xfrm>
            <a:off x="505907" y="895474"/>
            <a:ext cx="8222933" cy="830997"/>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a:ln>
                  <a:noFill/>
                </a:ln>
                <a:effectLst/>
                <a:uLnTx/>
                <a:uFillTx/>
                <a:latin typeface="+mn-lt"/>
              </a:rPr>
              <a:t>Input data: </a:t>
            </a:r>
            <a:r>
              <a:rPr kumimoji="0" lang="en-US" b="0" i="0" u="none" strike="noStrike" kern="0" cap="none" spc="0" normalizeH="0" baseline="0" noProof="0" dirty="0">
                <a:ln>
                  <a:noFill/>
                </a:ln>
                <a:effectLst/>
                <a:uLnTx/>
                <a:uFillTx/>
                <a:latin typeface="+mn-lt"/>
              </a:rPr>
              <a:t>a set of links, stored locally in workers</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a:ln>
                  <a:noFill/>
                </a:ln>
                <a:effectLst/>
                <a:uLnTx/>
                <a:uFillTx/>
                <a:latin typeface="+mn-lt"/>
              </a:rPr>
              <a:t>Parameter data: </a:t>
            </a:r>
            <a:r>
              <a:rPr kumimoji="0" lang="en-US" b="0" i="0" u="none" strike="noStrike" kern="0" cap="none" spc="0" normalizeH="0" baseline="0" noProof="0" dirty="0">
                <a:ln>
                  <a:noFill/>
                </a:ln>
                <a:effectLst/>
                <a:uLnTx/>
                <a:uFillTx/>
                <a:latin typeface="+mn-lt"/>
              </a:rPr>
              <a:t>ranks of pages, stored in </a:t>
            </a:r>
            <a:r>
              <a:rPr lang="en-US" b="0" kern="0" dirty="0">
                <a:latin typeface="+mn-lt"/>
              </a:rPr>
              <a:t>PS</a:t>
            </a:r>
            <a:endParaRPr kumimoji="0" lang="en-US" b="0" i="0" u="none" strike="noStrike" kern="0" cap="none" spc="0" normalizeH="0" baseline="0" noProof="0" dirty="0">
              <a:ln>
                <a:noFill/>
              </a:ln>
              <a:effectLst/>
              <a:uLnTx/>
              <a:uFillTx/>
              <a:latin typeface="+mn-lt"/>
            </a:endParaRPr>
          </a:p>
        </p:txBody>
      </p:sp>
      <p:sp>
        <p:nvSpPr>
          <p:cNvPr id="29" name="TextBox 28"/>
          <p:cNvSpPr txBox="1"/>
          <p:nvPr/>
        </p:nvSpPr>
        <p:spPr>
          <a:xfrm>
            <a:off x="0" y="5989320"/>
            <a:ext cx="9144000" cy="830997"/>
          </a:xfrm>
          <a:prstGeom prst="rect">
            <a:avLst/>
          </a:prstGeom>
          <a:solidFill>
            <a:schemeClr val="accent3">
              <a:lumMod val="85000"/>
            </a:schemeClr>
          </a:solidFill>
          <a:ln>
            <a:solidFill>
              <a:schemeClr val="accent3">
                <a:lumMod val="50000"/>
              </a:schemeClr>
            </a:solidFill>
          </a:ln>
        </p:spPr>
        <p:txBody>
          <a:bodyPr wrap="square" rtlCol="0">
            <a:spAutoFit/>
          </a:bodyPr>
          <a:lstStyle/>
          <a:p>
            <a:r>
              <a:rPr lang="en-US" dirty="0">
                <a:solidFill>
                  <a:srgbClr val="FF0000"/>
                </a:solidFill>
              </a:rPr>
              <a:t>Repeated access sequence depends only </a:t>
            </a:r>
            <a:br>
              <a:rPr lang="en-US" dirty="0">
                <a:solidFill>
                  <a:srgbClr val="FF0000"/>
                </a:solidFill>
              </a:rPr>
            </a:br>
            <a:r>
              <a:rPr lang="en-US" dirty="0">
                <a:solidFill>
                  <a:srgbClr val="FF0000"/>
                </a:solidFill>
              </a:rPr>
              <a:t>on input data (not on parameter values)</a:t>
            </a:r>
          </a:p>
        </p:txBody>
      </p:sp>
    </p:spTree>
    <p:extLst>
      <p:ext uri="{BB962C8B-B14F-4D97-AF65-F5344CB8AC3E}">
        <p14:creationId xmlns:p14="http://schemas.microsoft.com/office/powerpoint/2010/main" val="43538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6"/>
                                        </p:tgtEl>
                                      </p:cBhvr>
                                    </p:animEffect>
                                    <p:animScale>
                                      <p:cBhvr>
                                        <p:cTn id="7" dur="250" autoRev="1" fill="hold"/>
                                        <p:tgtEl>
                                          <p:spTgt spid="16"/>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13"/>
                                        </p:tgtEl>
                                      </p:cBhvr>
                                    </p:animEffect>
                                    <p:animScale>
                                      <p:cBhvr>
                                        <p:cTn id="10" dur="250" autoRev="1" fill="hold"/>
                                        <p:tgtEl>
                                          <p:spTgt spid="13"/>
                                        </p:tgtEl>
                                      </p:cBhvr>
                                      <p:by x="105000" y="105000"/>
                                    </p:animScale>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17"/>
                                        </p:tgtEl>
                                      </p:cBhvr>
                                    </p:animEffect>
                                    <p:animScale>
                                      <p:cBhvr>
                                        <p:cTn id="22" dur="250" autoRev="1" fill="hold"/>
                                        <p:tgtEl>
                                          <p:spTgt spid="17"/>
                                        </p:tgtEl>
                                      </p:cBhvr>
                                      <p:by x="105000" y="105000"/>
                                    </p:animScale>
                                  </p:childTnLst>
                                </p:cTn>
                              </p:par>
                              <p:par>
                                <p:cTn id="23" presetID="26" presetClass="emph" presetSubtype="0" fill="hold" nodeType="withEffect">
                                  <p:stCondLst>
                                    <p:cond delay="0"/>
                                  </p:stCondLst>
                                  <p:childTnLst>
                                    <p:animEffect transition="out" filter="fade">
                                      <p:cBhvr>
                                        <p:cTn id="24" dur="500" tmFilter="0, 0; .2, .5; .8, .5; 1, 0"/>
                                        <p:tgtEl>
                                          <p:spTgt spid="12"/>
                                        </p:tgtEl>
                                      </p:cBhvr>
                                    </p:animEffect>
                                    <p:animScale>
                                      <p:cBhvr>
                                        <p:cTn id="25" dur="250" autoRev="1" fill="hold"/>
                                        <p:tgtEl>
                                          <p:spTgt spid="12"/>
                                        </p:tgtEl>
                                      </p:cBhvr>
                                      <p:by x="105000" y="105000"/>
                                    </p:animScale>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ppt_x"/>
                                          </p:val>
                                        </p:tav>
                                        <p:tav tm="100000">
                                          <p:val>
                                            <p:strVal val="#ppt_x"/>
                                          </p:val>
                                        </p:tav>
                                      </p:tavLst>
                                    </p:anim>
                                    <p:anim calcmode="lin" valueType="num">
                                      <p:cBhvr additive="base">
                                        <p:cTn id="4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Exploiting Repeated Data Access</a:t>
            </a:r>
          </a:p>
        </p:txBody>
      </p:sp>
      <p:sp>
        <p:nvSpPr>
          <p:cNvPr id="3" name="Content Placeholder 2"/>
          <p:cNvSpPr>
            <a:spLocks noGrp="1"/>
          </p:cNvSpPr>
          <p:nvPr>
            <p:ph idx="1"/>
          </p:nvPr>
        </p:nvSpPr>
        <p:spPr>
          <a:xfrm>
            <a:off x="355600" y="955948"/>
            <a:ext cx="8788400" cy="5397500"/>
          </a:xfrm>
        </p:spPr>
        <p:txBody>
          <a:bodyPr/>
          <a:lstStyle/>
          <a:p>
            <a:pPr>
              <a:buNone/>
            </a:pPr>
            <a:r>
              <a:rPr lang="en-US" dirty="0">
                <a:solidFill>
                  <a:srgbClr val="C00000"/>
                </a:solidFill>
              </a:rPr>
              <a:t>   Collect access sequence in “virtual iteration”</a:t>
            </a:r>
          </a:p>
          <a:p>
            <a:pPr>
              <a:buNone/>
            </a:pPr>
            <a:endParaRPr lang="en-US" sz="1200" dirty="0">
              <a:solidFill>
                <a:srgbClr val="C00000"/>
              </a:solidFill>
            </a:endParaRPr>
          </a:p>
          <a:p>
            <a:pPr>
              <a:buNone/>
            </a:pPr>
            <a:r>
              <a:rPr lang="en-US" dirty="0"/>
              <a:t>Enables many optimizations: </a:t>
            </a:r>
          </a:p>
          <a:p>
            <a:pPr marL="457200" indent="-457200">
              <a:buAutoNum type="arabicPeriod"/>
            </a:pPr>
            <a:r>
              <a:rPr lang="en-US" dirty="0"/>
              <a:t>Parameter data placement across machines</a:t>
            </a:r>
          </a:p>
        </p:txBody>
      </p:sp>
      <p:sp>
        <p:nvSpPr>
          <p:cNvPr id="5" name="Rectangle 4"/>
          <p:cNvSpPr/>
          <p:nvPr/>
        </p:nvSpPr>
        <p:spPr bwMode="auto">
          <a:xfrm>
            <a:off x="5214180" y="5642582"/>
            <a:ext cx="229252" cy="252116"/>
          </a:xfrm>
          <a:prstGeom prst="rect">
            <a:avLst/>
          </a:prstGeom>
          <a:solidFill>
            <a:srgbClr val="00B05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Arial" charset="0"/>
            </a:endParaRPr>
          </a:p>
        </p:txBody>
      </p:sp>
      <p:grpSp>
        <p:nvGrpSpPr>
          <p:cNvPr id="6" name="Group 5"/>
          <p:cNvGrpSpPr/>
          <p:nvPr/>
        </p:nvGrpSpPr>
        <p:grpSpPr>
          <a:xfrm>
            <a:off x="1280843" y="4413222"/>
            <a:ext cx="5117879" cy="259205"/>
            <a:chOff x="1233546" y="3540859"/>
            <a:chExt cx="5117879" cy="259205"/>
          </a:xfrm>
        </p:grpSpPr>
        <p:sp>
          <p:nvSpPr>
            <p:cNvPr id="7" name="Rectangle 6"/>
            <p:cNvSpPr/>
            <p:nvPr/>
          </p:nvSpPr>
          <p:spPr bwMode="auto">
            <a:xfrm>
              <a:off x="5185313" y="3540859"/>
              <a:ext cx="229252" cy="252116"/>
            </a:xfrm>
            <a:prstGeom prst="rect">
              <a:avLst/>
            </a:prstGeom>
            <a:solidFill>
              <a:srgbClr val="00B05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Arial" charset="0"/>
              </a:endParaRPr>
            </a:p>
          </p:txBody>
        </p:sp>
        <p:sp>
          <p:nvSpPr>
            <p:cNvPr id="8" name="Rectangle 7"/>
            <p:cNvSpPr/>
            <p:nvPr/>
          </p:nvSpPr>
          <p:spPr bwMode="auto">
            <a:xfrm>
              <a:off x="6122173" y="3540859"/>
              <a:ext cx="229252" cy="252116"/>
            </a:xfrm>
            <a:prstGeom prst="rect">
              <a:avLst/>
            </a:prstGeom>
            <a:solidFill>
              <a:srgbClr val="0070C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Arial" charset="0"/>
              </a:endParaRPr>
            </a:p>
          </p:txBody>
        </p:sp>
        <p:sp>
          <p:nvSpPr>
            <p:cNvPr id="9" name="Rectangle 8"/>
            <p:cNvSpPr/>
            <p:nvPr/>
          </p:nvSpPr>
          <p:spPr bwMode="auto">
            <a:xfrm>
              <a:off x="5504348" y="3540859"/>
              <a:ext cx="229252" cy="252116"/>
            </a:xfrm>
            <a:prstGeom prst="rect">
              <a:avLst/>
            </a:prstGeom>
            <a:solidFill>
              <a:srgbClr val="FF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Arial" charset="0"/>
              </a:endParaRPr>
            </a:p>
          </p:txBody>
        </p:sp>
        <p:sp>
          <p:nvSpPr>
            <p:cNvPr id="10" name="Rectangle 9"/>
            <p:cNvSpPr/>
            <p:nvPr/>
          </p:nvSpPr>
          <p:spPr bwMode="auto">
            <a:xfrm>
              <a:off x="5805543" y="3544404"/>
              <a:ext cx="229252" cy="252116"/>
            </a:xfrm>
            <a:prstGeom prst="rect">
              <a:avLst/>
            </a:prstGeom>
            <a:solidFill>
              <a:srgbClr val="0099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Arial" charset="0"/>
              </a:endParaRPr>
            </a:p>
          </p:txBody>
        </p:sp>
        <p:sp>
          <p:nvSpPr>
            <p:cNvPr id="11" name="Rectangle 10"/>
            <p:cNvSpPr/>
            <p:nvPr/>
          </p:nvSpPr>
          <p:spPr bwMode="auto">
            <a:xfrm>
              <a:off x="1233546" y="3544403"/>
              <a:ext cx="229252" cy="252116"/>
            </a:xfrm>
            <a:prstGeom prst="rect">
              <a:avLst/>
            </a:prstGeom>
            <a:solidFill>
              <a:srgbClr val="FF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Arial" charset="0"/>
              </a:endParaRPr>
            </a:p>
          </p:txBody>
        </p:sp>
        <p:sp>
          <p:nvSpPr>
            <p:cNvPr id="12" name="Rectangle 11"/>
            <p:cNvSpPr/>
            <p:nvPr/>
          </p:nvSpPr>
          <p:spPr bwMode="auto">
            <a:xfrm>
              <a:off x="2170406" y="3544403"/>
              <a:ext cx="229252" cy="252116"/>
            </a:xfrm>
            <a:prstGeom prst="rect">
              <a:avLst/>
            </a:prstGeom>
            <a:solidFill>
              <a:srgbClr val="0070C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Arial" charset="0"/>
              </a:endParaRPr>
            </a:p>
          </p:txBody>
        </p:sp>
        <p:sp>
          <p:nvSpPr>
            <p:cNvPr id="13" name="Rectangle 12"/>
            <p:cNvSpPr/>
            <p:nvPr/>
          </p:nvSpPr>
          <p:spPr bwMode="auto">
            <a:xfrm>
              <a:off x="1552581" y="3544403"/>
              <a:ext cx="229252" cy="252116"/>
            </a:xfrm>
            <a:prstGeom prst="rect">
              <a:avLst/>
            </a:prstGeom>
            <a:solidFill>
              <a:srgbClr val="FFC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Arial" charset="0"/>
              </a:endParaRPr>
            </a:p>
          </p:txBody>
        </p:sp>
        <p:sp>
          <p:nvSpPr>
            <p:cNvPr id="14" name="Rectangle 13"/>
            <p:cNvSpPr/>
            <p:nvPr/>
          </p:nvSpPr>
          <p:spPr bwMode="auto">
            <a:xfrm>
              <a:off x="1853776" y="3547948"/>
              <a:ext cx="229252" cy="252116"/>
            </a:xfrm>
            <a:prstGeom prst="rect">
              <a:avLst/>
            </a:prstGeom>
            <a:solidFill>
              <a:srgbClr val="FF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Arial" charset="0"/>
              </a:endParaRPr>
            </a:p>
          </p:txBody>
        </p:sp>
      </p:grpSp>
      <p:sp>
        <p:nvSpPr>
          <p:cNvPr id="15" name="Rectangle 14"/>
          <p:cNvSpPr/>
          <p:nvPr/>
        </p:nvSpPr>
        <p:spPr bwMode="auto">
          <a:xfrm>
            <a:off x="1262413" y="5646126"/>
            <a:ext cx="229252" cy="252116"/>
          </a:xfrm>
          <a:prstGeom prst="rect">
            <a:avLst/>
          </a:prstGeom>
          <a:solidFill>
            <a:srgbClr val="FF0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Arial" charset="0"/>
            </a:endParaRPr>
          </a:p>
        </p:txBody>
      </p:sp>
      <p:sp>
        <p:nvSpPr>
          <p:cNvPr id="16" name="Rectangle 15"/>
          <p:cNvSpPr/>
          <p:nvPr/>
        </p:nvSpPr>
        <p:spPr bwMode="auto">
          <a:xfrm>
            <a:off x="1603422" y="5632422"/>
            <a:ext cx="229252" cy="252116"/>
          </a:xfrm>
          <a:prstGeom prst="rect">
            <a:avLst/>
          </a:prstGeom>
          <a:solidFill>
            <a:srgbClr val="FFC00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Arial" charset="0"/>
            </a:endParaRPr>
          </a:p>
        </p:txBody>
      </p:sp>
      <p:sp>
        <p:nvSpPr>
          <p:cNvPr id="17" name="Rectangle 16"/>
          <p:cNvSpPr/>
          <p:nvPr/>
        </p:nvSpPr>
        <p:spPr bwMode="auto">
          <a:xfrm>
            <a:off x="5536701" y="5646126"/>
            <a:ext cx="229252" cy="252116"/>
          </a:xfrm>
          <a:prstGeom prst="rect">
            <a:avLst/>
          </a:prstGeom>
          <a:solidFill>
            <a:srgbClr val="0070C0"/>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Arial" charset="0"/>
            </a:endParaRPr>
          </a:p>
        </p:txBody>
      </p:sp>
      <p:grpSp>
        <p:nvGrpSpPr>
          <p:cNvPr id="18" name="Group 17"/>
          <p:cNvGrpSpPr/>
          <p:nvPr/>
        </p:nvGrpSpPr>
        <p:grpSpPr>
          <a:xfrm>
            <a:off x="858916" y="3317854"/>
            <a:ext cx="7475039" cy="2938131"/>
            <a:chOff x="811619" y="2445491"/>
            <a:chExt cx="7475039" cy="2938131"/>
          </a:xfrm>
        </p:grpSpPr>
        <p:sp>
          <p:nvSpPr>
            <p:cNvPr id="19" name="矩形 67"/>
            <p:cNvSpPr/>
            <p:nvPr/>
          </p:nvSpPr>
          <p:spPr>
            <a:xfrm>
              <a:off x="4763386" y="2445491"/>
              <a:ext cx="3423226" cy="2934587"/>
            </a:xfrm>
            <a:prstGeom prst="rect">
              <a:avLst/>
            </a:prstGeom>
            <a:noFill/>
            <a:ln w="381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600" b="0" i="0" u="none" strike="noStrike" kern="0" cap="none" spc="0" normalizeH="0" baseline="0" noProof="0" dirty="0">
                <a:ln>
                  <a:noFill/>
                </a:ln>
                <a:solidFill>
                  <a:prstClr val="black"/>
                </a:solidFill>
                <a:effectLst/>
                <a:uLnTx/>
                <a:uFillTx/>
                <a:latin typeface="Arial"/>
                <a:ea typeface="+mn-ea"/>
                <a:cs typeface="+mn-cs"/>
              </a:endParaRPr>
            </a:p>
          </p:txBody>
        </p:sp>
        <p:grpSp>
          <p:nvGrpSpPr>
            <p:cNvPr id="20" name="Group 19"/>
            <p:cNvGrpSpPr/>
            <p:nvPr/>
          </p:nvGrpSpPr>
          <p:grpSpPr>
            <a:xfrm>
              <a:off x="4997302" y="4301461"/>
              <a:ext cx="2913321" cy="807900"/>
              <a:chOff x="893135" y="4939410"/>
              <a:chExt cx="2913321" cy="807900"/>
            </a:xfrm>
          </p:grpSpPr>
          <p:sp>
            <p:nvSpPr>
              <p:cNvPr id="37" name="矩形 64"/>
              <p:cNvSpPr/>
              <p:nvPr/>
            </p:nvSpPr>
            <p:spPr>
              <a:xfrm>
                <a:off x="893135" y="4939410"/>
                <a:ext cx="2913321" cy="807900"/>
              </a:xfrm>
              <a:prstGeom prst="rect">
                <a:avLst/>
              </a:prstGeom>
              <a:noFill/>
              <a:ln w="254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Arial"/>
                  <a:ea typeface="+mn-ea"/>
                  <a:cs typeface="+mn-cs"/>
                </a:endParaRPr>
              </a:p>
            </p:txBody>
          </p:sp>
          <p:sp>
            <p:nvSpPr>
              <p:cNvPr id="38" name="TextBox 37"/>
              <p:cNvSpPr txBox="1"/>
              <p:nvPr/>
            </p:nvSpPr>
            <p:spPr>
              <a:xfrm>
                <a:off x="1637413" y="4954772"/>
                <a:ext cx="1509825"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rPr>
                  <a:t>PS shard</a:t>
                </a:r>
              </a:p>
            </p:txBody>
          </p:sp>
        </p:grpSp>
        <p:sp>
          <p:nvSpPr>
            <p:cNvPr id="21" name="TextBox 20"/>
            <p:cNvSpPr txBox="1"/>
            <p:nvPr/>
          </p:nvSpPr>
          <p:spPr>
            <a:xfrm>
              <a:off x="4912242" y="2470059"/>
              <a:ext cx="3374416"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rPr>
                <a:t>Machine-1</a:t>
              </a:r>
            </a:p>
          </p:txBody>
        </p:sp>
        <p:grpSp>
          <p:nvGrpSpPr>
            <p:cNvPr id="22" name="Group 21"/>
            <p:cNvGrpSpPr/>
            <p:nvPr/>
          </p:nvGrpSpPr>
          <p:grpSpPr>
            <a:xfrm>
              <a:off x="5000847" y="3081125"/>
              <a:ext cx="2913321" cy="819668"/>
              <a:chOff x="1045535" y="3719074"/>
              <a:chExt cx="2913321" cy="819668"/>
            </a:xfrm>
          </p:grpSpPr>
          <p:sp>
            <p:nvSpPr>
              <p:cNvPr id="35" name="矩形 64"/>
              <p:cNvSpPr/>
              <p:nvPr/>
            </p:nvSpPr>
            <p:spPr>
              <a:xfrm>
                <a:off x="1045535" y="3730842"/>
                <a:ext cx="2913321" cy="807900"/>
              </a:xfrm>
              <a:prstGeom prst="rect">
                <a:avLst/>
              </a:prstGeom>
              <a:noFill/>
              <a:ln w="254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Arial"/>
                  <a:ea typeface="+mn-ea"/>
                  <a:cs typeface="+mn-cs"/>
                </a:endParaRPr>
              </a:p>
            </p:txBody>
          </p:sp>
          <p:sp>
            <p:nvSpPr>
              <p:cNvPr id="36" name="TextBox 35"/>
              <p:cNvSpPr txBox="1"/>
              <p:nvPr/>
            </p:nvSpPr>
            <p:spPr>
              <a:xfrm>
                <a:off x="1446028" y="3719074"/>
                <a:ext cx="2126512" cy="4701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rPr>
                  <a:t>ML Worker</a:t>
                </a:r>
              </a:p>
            </p:txBody>
          </p:sp>
        </p:grpSp>
        <p:sp>
          <p:nvSpPr>
            <p:cNvPr id="23" name="矩形 67"/>
            <p:cNvSpPr/>
            <p:nvPr/>
          </p:nvSpPr>
          <p:spPr>
            <a:xfrm>
              <a:off x="811619" y="2449035"/>
              <a:ext cx="3423226" cy="2934587"/>
            </a:xfrm>
            <a:prstGeom prst="rect">
              <a:avLst/>
            </a:prstGeom>
            <a:noFill/>
            <a:ln w="381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600" b="0" i="0" u="none" strike="noStrike" kern="0" cap="none" spc="0" normalizeH="0" baseline="0" noProof="0" dirty="0">
                <a:ln>
                  <a:noFill/>
                </a:ln>
                <a:solidFill>
                  <a:prstClr val="black"/>
                </a:solidFill>
                <a:effectLst/>
                <a:uLnTx/>
                <a:uFillTx/>
                <a:latin typeface="Arial"/>
                <a:ea typeface="+mn-ea"/>
                <a:cs typeface="+mn-cs"/>
              </a:endParaRPr>
            </a:p>
          </p:txBody>
        </p:sp>
        <p:grpSp>
          <p:nvGrpSpPr>
            <p:cNvPr id="24" name="Group 32"/>
            <p:cNvGrpSpPr/>
            <p:nvPr/>
          </p:nvGrpSpPr>
          <p:grpSpPr>
            <a:xfrm>
              <a:off x="1045535" y="4305005"/>
              <a:ext cx="2913321" cy="807900"/>
              <a:chOff x="893135" y="4939410"/>
              <a:chExt cx="2913321" cy="807900"/>
            </a:xfrm>
          </p:grpSpPr>
          <p:sp>
            <p:nvSpPr>
              <p:cNvPr id="33" name="矩形 64"/>
              <p:cNvSpPr/>
              <p:nvPr/>
            </p:nvSpPr>
            <p:spPr>
              <a:xfrm>
                <a:off x="893135" y="4939410"/>
                <a:ext cx="2913321" cy="807900"/>
              </a:xfrm>
              <a:prstGeom prst="rect">
                <a:avLst/>
              </a:prstGeom>
              <a:noFill/>
              <a:ln w="254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Arial"/>
                  <a:ea typeface="+mn-ea"/>
                  <a:cs typeface="+mn-cs"/>
                </a:endParaRPr>
              </a:p>
            </p:txBody>
          </p:sp>
          <p:sp>
            <p:nvSpPr>
              <p:cNvPr id="34" name="TextBox 7"/>
              <p:cNvSpPr txBox="1"/>
              <p:nvPr/>
            </p:nvSpPr>
            <p:spPr>
              <a:xfrm>
                <a:off x="1637413" y="4954772"/>
                <a:ext cx="1509825"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rPr>
                  <a:t>PS shard</a:t>
                </a:r>
              </a:p>
            </p:txBody>
          </p:sp>
        </p:grpSp>
        <p:sp>
          <p:nvSpPr>
            <p:cNvPr id="25" name="TextBox 24"/>
            <p:cNvSpPr txBox="1"/>
            <p:nvPr/>
          </p:nvSpPr>
          <p:spPr>
            <a:xfrm>
              <a:off x="960475" y="2473603"/>
              <a:ext cx="3374416"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rPr>
                <a:t>Machine-0</a:t>
              </a:r>
            </a:p>
          </p:txBody>
        </p:sp>
        <p:grpSp>
          <p:nvGrpSpPr>
            <p:cNvPr id="26" name="Group 40"/>
            <p:cNvGrpSpPr/>
            <p:nvPr/>
          </p:nvGrpSpPr>
          <p:grpSpPr>
            <a:xfrm>
              <a:off x="1049080" y="3084669"/>
              <a:ext cx="2913321" cy="819668"/>
              <a:chOff x="1045535" y="3719074"/>
              <a:chExt cx="2913321" cy="819668"/>
            </a:xfrm>
          </p:grpSpPr>
          <p:sp>
            <p:nvSpPr>
              <p:cNvPr id="31" name="矩形 64"/>
              <p:cNvSpPr/>
              <p:nvPr/>
            </p:nvSpPr>
            <p:spPr>
              <a:xfrm>
                <a:off x="1045535" y="3730842"/>
                <a:ext cx="2913321" cy="807900"/>
              </a:xfrm>
              <a:prstGeom prst="rect">
                <a:avLst/>
              </a:prstGeom>
              <a:noFill/>
              <a:ln w="254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Arial"/>
                  <a:ea typeface="+mn-ea"/>
                  <a:cs typeface="+mn-cs"/>
                </a:endParaRPr>
              </a:p>
            </p:txBody>
          </p:sp>
          <p:sp>
            <p:nvSpPr>
              <p:cNvPr id="32" name="TextBox 31"/>
              <p:cNvSpPr txBox="1"/>
              <p:nvPr/>
            </p:nvSpPr>
            <p:spPr>
              <a:xfrm>
                <a:off x="1446028" y="3719074"/>
                <a:ext cx="2126512" cy="4701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rPr>
                  <a:t>ML Worker</a:t>
                </a:r>
              </a:p>
            </p:txBody>
          </p:sp>
        </p:grpSp>
        <p:cxnSp>
          <p:nvCxnSpPr>
            <p:cNvPr id="27" name="Straight Arrow Connector 26"/>
            <p:cNvCxnSpPr>
              <a:stCxn id="31" idx="2"/>
              <a:endCxn id="33" idx="0"/>
            </p:cNvCxnSpPr>
            <p:nvPr/>
          </p:nvCxnSpPr>
          <p:spPr bwMode="auto">
            <a:xfrm rot="5400000">
              <a:off x="2303635" y="4102899"/>
              <a:ext cx="400668" cy="3545"/>
            </a:xfrm>
            <a:prstGeom prst="straightConnector1">
              <a:avLst/>
            </a:prstGeom>
            <a:solidFill>
              <a:srgbClr val="4F81BD"/>
            </a:solidFill>
            <a:ln w="25400" cap="flat" cmpd="sng" algn="ctr">
              <a:solidFill>
                <a:sysClr val="windowText" lastClr="000000"/>
              </a:solidFill>
              <a:prstDash val="solid"/>
              <a:round/>
              <a:headEnd type="arrow" w="med" len="med"/>
              <a:tailEnd type="arrow"/>
            </a:ln>
            <a:effectLst/>
          </p:spPr>
        </p:cxnSp>
        <p:cxnSp>
          <p:nvCxnSpPr>
            <p:cNvPr id="28" name="Straight Arrow Connector 27"/>
            <p:cNvCxnSpPr>
              <a:stCxn id="31" idx="2"/>
              <a:endCxn id="37" idx="0"/>
            </p:cNvCxnSpPr>
            <p:nvPr/>
          </p:nvCxnSpPr>
          <p:spPr bwMode="auto">
            <a:xfrm rot="16200000" flipH="1">
              <a:off x="4281290" y="2128788"/>
              <a:ext cx="397124" cy="3948222"/>
            </a:xfrm>
            <a:prstGeom prst="straightConnector1">
              <a:avLst/>
            </a:prstGeom>
            <a:solidFill>
              <a:srgbClr val="4F81BD"/>
            </a:solidFill>
            <a:ln w="25400" cap="flat" cmpd="sng" algn="ctr">
              <a:solidFill>
                <a:sysClr val="windowText" lastClr="000000"/>
              </a:solidFill>
              <a:prstDash val="solid"/>
              <a:round/>
              <a:headEnd type="arrow" w="med" len="med"/>
              <a:tailEnd type="arrow"/>
            </a:ln>
            <a:effectLst/>
          </p:spPr>
        </p:cxnSp>
        <p:cxnSp>
          <p:nvCxnSpPr>
            <p:cNvPr id="29" name="Straight Arrow Connector 28"/>
            <p:cNvCxnSpPr>
              <a:stCxn id="33" idx="0"/>
              <a:endCxn id="35" idx="2"/>
            </p:cNvCxnSpPr>
            <p:nvPr/>
          </p:nvCxnSpPr>
          <p:spPr bwMode="auto">
            <a:xfrm rot="5400000" flipH="1" flipV="1">
              <a:off x="4277746" y="2125243"/>
              <a:ext cx="404212" cy="3955312"/>
            </a:xfrm>
            <a:prstGeom prst="straightConnector1">
              <a:avLst/>
            </a:prstGeom>
            <a:solidFill>
              <a:srgbClr val="4F81BD"/>
            </a:solidFill>
            <a:ln w="25400" cap="flat" cmpd="sng" algn="ctr">
              <a:solidFill>
                <a:sysClr val="windowText" lastClr="000000"/>
              </a:solidFill>
              <a:prstDash val="solid"/>
              <a:round/>
              <a:headEnd type="arrow" w="med" len="med"/>
              <a:tailEnd type="arrow"/>
            </a:ln>
            <a:effectLst/>
          </p:spPr>
        </p:cxnSp>
        <p:cxnSp>
          <p:nvCxnSpPr>
            <p:cNvPr id="30" name="Straight Arrow Connector 29"/>
            <p:cNvCxnSpPr>
              <a:stCxn id="37" idx="0"/>
              <a:endCxn id="35" idx="2"/>
            </p:cNvCxnSpPr>
            <p:nvPr/>
          </p:nvCxnSpPr>
          <p:spPr bwMode="auto">
            <a:xfrm rot="5400000" flipH="1" flipV="1">
              <a:off x="6255401" y="4099355"/>
              <a:ext cx="400668" cy="3545"/>
            </a:xfrm>
            <a:prstGeom prst="straightConnector1">
              <a:avLst/>
            </a:prstGeom>
            <a:solidFill>
              <a:srgbClr val="4F81BD"/>
            </a:solidFill>
            <a:ln w="25400" cap="flat" cmpd="sng" algn="ctr">
              <a:solidFill>
                <a:sysClr val="windowText" lastClr="000000"/>
              </a:solidFill>
              <a:prstDash val="solid"/>
              <a:round/>
              <a:headEnd type="arrow" w="med" len="med"/>
              <a:tailEnd type="arrow"/>
            </a:ln>
            <a:effectLst/>
          </p:spPr>
        </p:cxnSp>
      </p:grpSp>
    </p:spTree>
    <p:extLst>
      <p:ext uri="{BB962C8B-B14F-4D97-AF65-F5344CB8AC3E}">
        <p14:creationId xmlns:p14="http://schemas.microsoft.com/office/powerpoint/2010/main" val="94423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P spid="16" grpId="0" animBg="1"/>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Exploiting Repeated Data Access</a:t>
            </a:r>
          </a:p>
        </p:txBody>
      </p:sp>
      <p:sp>
        <p:nvSpPr>
          <p:cNvPr id="4" name="Rectangle 3"/>
          <p:cNvSpPr/>
          <p:nvPr/>
        </p:nvSpPr>
        <p:spPr bwMode="auto">
          <a:xfrm>
            <a:off x="236482" y="1807779"/>
            <a:ext cx="8776139" cy="3710152"/>
          </a:xfrm>
          <a:prstGeom prst="rect">
            <a:avLst/>
          </a:prstGeom>
          <a:solidFill>
            <a:schemeClr val="accent1">
              <a:lumMod val="20000"/>
              <a:lumOff val="80000"/>
            </a:schemeClr>
          </a:solidFill>
          <a:ln w="508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
        <p:nvSpPr>
          <p:cNvPr id="3" name="Content Placeholder 2"/>
          <p:cNvSpPr>
            <a:spLocks noGrp="1"/>
          </p:cNvSpPr>
          <p:nvPr>
            <p:ph idx="1"/>
          </p:nvPr>
        </p:nvSpPr>
        <p:spPr>
          <a:xfrm>
            <a:off x="355600" y="964105"/>
            <a:ext cx="8788400" cy="5397500"/>
          </a:xfrm>
        </p:spPr>
        <p:txBody>
          <a:bodyPr/>
          <a:lstStyle/>
          <a:p>
            <a:pPr>
              <a:buNone/>
            </a:pPr>
            <a:r>
              <a:rPr lang="en-US" dirty="0">
                <a:solidFill>
                  <a:srgbClr val="C00000"/>
                </a:solidFill>
              </a:rPr>
              <a:t>   Collect access sequence in “virtual iteration”</a:t>
            </a:r>
          </a:p>
          <a:p>
            <a:pPr>
              <a:buNone/>
            </a:pPr>
            <a:endParaRPr lang="en-US" sz="1200" dirty="0">
              <a:solidFill>
                <a:srgbClr val="C00000"/>
              </a:solidFill>
            </a:endParaRPr>
          </a:p>
          <a:p>
            <a:pPr>
              <a:buNone/>
            </a:pPr>
            <a:r>
              <a:rPr lang="en-US" dirty="0"/>
              <a:t>Enables many optimizations: </a:t>
            </a:r>
          </a:p>
          <a:p>
            <a:pPr marL="457200" indent="-457200">
              <a:buAutoNum type="arabicPeriod"/>
            </a:pPr>
            <a:r>
              <a:rPr lang="en-US" dirty="0"/>
              <a:t>Parameter data placement across machines</a:t>
            </a:r>
          </a:p>
          <a:p>
            <a:pPr marL="457200" indent="-457200">
              <a:buAutoNum type="arabicPeriod"/>
            </a:pPr>
            <a:r>
              <a:rPr lang="en-US" dirty="0"/>
              <a:t>Prefetching</a:t>
            </a:r>
          </a:p>
          <a:p>
            <a:pPr marL="457200" indent="-457200">
              <a:buAutoNum type="arabicPeriod"/>
            </a:pPr>
            <a:r>
              <a:rPr lang="en-US" dirty="0"/>
              <a:t>Static cache policies</a:t>
            </a:r>
          </a:p>
          <a:p>
            <a:pPr marL="457200" indent="-457200">
              <a:buAutoNum type="arabicPeriod"/>
            </a:pPr>
            <a:r>
              <a:rPr lang="en-US" dirty="0"/>
              <a:t>More efficient marshalling-free data structures</a:t>
            </a:r>
          </a:p>
          <a:p>
            <a:pPr marL="457200" indent="-457200">
              <a:buAutoNum type="arabicPeriod"/>
            </a:pPr>
            <a:r>
              <a:rPr lang="en-US" dirty="0"/>
              <a:t>NUMA-aware memory placement</a:t>
            </a:r>
          </a:p>
          <a:p>
            <a:pPr marL="457200" indent="-457200">
              <a:buAutoNum type="arabicPeriod"/>
            </a:pPr>
            <a:endParaRPr lang="en-US" sz="1600" dirty="0">
              <a:solidFill>
                <a:srgbClr val="C00000"/>
              </a:solidFill>
            </a:endParaRPr>
          </a:p>
          <a:p>
            <a:r>
              <a:rPr lang="en-US" dirty="0">
                <a:solidFill>
                  <a:srgbClr val="C00000"/>
                </a:solidFill>
              </a:rPr>
              <a:t> Benefits are resilient to moderate deviation</a:t>
            </a:r>
            <a:br>
              <a:rPr lang="en-US" dirty="0">
                <a:solidFill>
                  <a:srgbClr val="C00000"/>
                </a:solidFill>
              </a:rPr>
            </a:br>
            <a:r>
              <a:rPr lang="en-US" dirty="0">
                <a:solidFill>
                  <a:srgbClr val="C00000"/>
                </a:solidFill>
              </a:rPr>
              <a:t>   in an iteration’s actual access pattern</a:t>
            </a:r>
            <a:endParaRPr lang="en-US" dirty="0"/>
          </a:p>
        </p:txBody>
      </p:sp>
    </p:spTree>
    <p:extLst>
      <p:ext uri="{BB962C8B-B14F-4D97-AF65-F5344CB8AC3E}">
        <p14:creationId xmlns:p14="http://schemas.microsoft.com/office/powerpoint/2010/main" val="178821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Verdana" panose="020B0604030504040204" pitchFamily="34" charset="0"/>
                <a:ea typeface="Verdana" panose="020B0604030504040204" pitchFamily="34" charset="0"/>
                <a:cs typeface="Verdana" panose="020B0604030504040204" pitchFamily="34" charset="0"/>
              </a:rPr>
              <a:t>IterStore</a:t>
            </a:r>
            <a:r>
              <a:rPr lang="en-US" dirty="0">
                <a:latin typeface="Verdana" panose="020B0604030504040204" pitchFamily="34" charset="0"/>
                <a:ea typeface="Verdana" panose="020B0604030504040204" pitchFamily="34" charset="0"/>
                <a:cs typeface="Verdana" panose="020B0604030504040204" pitchFamily="34" charset="0"/>
              </a:rPr>
              <a:t>: Exploiting </a:t>
            </a:r>
            <a:r>
              <a:rPr lang="en-US" dirty="0" err="1">
                <a:latin typeface="Verdana" panose="020B0604030504040204" pitchFamily="34" charset="0"/>
                <a:ea typeface="Verdana" panose="020B0604030504040204" pitchFamily="34" charset="0"/>
                <a:cs typeface="Verdana" panose="020B0604030504040204" pitchFamily="34" charset="0"/>
              </a:rPr>
              <a:t>Iterativeness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9116" y="3909848"/>
            <a:ext cx="3764884" cy="2513458"/>
          </a:xfrm>
          <a:prstGeom prst="rect">
            <a:avLst/>
          </a:prstGeom>
        </p:spPr>
      </p:pic>
      <p:pic>
        <p:nvPicPr>
          <p:cNvPr id="3" name="Picture 2"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72" y="904561"/>
            <a:ext cx="5575828" cy="3722746"/>
          </a:xfrm>
          <a:prstGeom prst="rect">
            <a:avLst/>
          </a:prstGeom>
        </p:spPr>
      </p:pic>
      <p:sp>
        <p:nvSpPr>
          <p:cNvPr id="5" name="Rectangle 4"/>
          <p:cNvSpPr/>
          <p:nvPr/>
        </p:nvSpPr>
        <p:spPr>
          <a:xfrm>
            <a:off x="6001503" y="1471461"/>
            <a:ext cx="3142497" cy="1631216"/>
          </a:xfrm>
          <a:prstGeom prst="rect">
            <a:avLst/>
          </a:prstGeom>
        </p:spPr>
        <p:txBody>
          <a:bodyPr wrap="square">
            <a:spAutoFit/>
          </a:bodyPr>
          <a:lstStyle/>
          <a:p>
            <a:pPr defTabSz="914353" eaLnBrk="1" fontAlgn="auto" hangingPunct="1">
              <a:spcBef>
                <a:spcPts val="0"/>
              </a:spcBef>
              <a:spcAft>
                <a:spcPts val="0"/>
              </a:spcAft>
            </a:pPr>
            <a:r>
              <a:rPr lang="en-US" sz="2000" b="0" dirty="0">
                <a:solidFill>
                  <a:prstClr val="black"/>
                </a:solidFill>
                <a:latin typeface="+mn-lt"/>
              </a:rPr>
              <a:t>Collaborative Filtering</a:t>
            </a:r>
            <a:br>
              <a:rPr lang="en-US" sz="2000" b="0" dirty="0">
                <a:solidFill>
                  <a:prstClr val="black"/>
                </a:solidFill>
                <a:latin typeface="+mn-lt"/>
              </a:rPr>
            </a:br>
            <a:r>
              <a:rPr lang="en-US" sz="2000" b="0" dirty="0">
                <a:solidFill>
                  <a:prstClr val="black"/>
                </a:solidFill>
                <a:latin typeface="+mn-lt"/>
              </a:rPr>
              <a:t>(Matrix Factorization)</a:t>
            </a:r>
            <a:br>
              <a:rPr lang="en-US" sz="2000" b="0" dirty="0">
                <a:solidFill>
                  <a:prstClr val="black"/>
                </a:solidFill>
                <a:latin typeface="+mn-lt"/>
              </a:rPr>
            </a:br>
            <a:r>
              <a:rPr lang="en-US" sz="2000" b="0" dirty="0" err="1">
                <a:solidFill>
                  <a:prstClr val="black"/>
                </a:solidFill>
                <a:latin typeface="+mn-lt"/>
              </a:rPr>
              <a:t>NetFlix</a:t>
            </a:r>
            <a:r>
              <a:rPr lang="en-US" sz="2000" b="0" dirty="0">
                <a:solidFill>
                  <a:prstClr val="black"/>
                </a:solidFill>
                <a:latin typeface="+mn-lt"/>
              </a:rPr>
              <a:t> data set</a:t>
            </a:r>
            <a:br>
              <a:rPr lang="en-US" sz="2000" b="0" dirty="0">
                <a:solidFill>
                  <a:prstClr val="black"/>
                </a:solidFill>
                <a:latin typeface="+mn-lt"/>
              </a:rPr>
            </a:br>
            <a:r>
              <a:rPr lang="en-US" sz="2000" b="0" dirty="0">
                <a:solidFill>
                  <a:srgbClr val="FF0000"/>
                </a:solidFill>
                <a:latin typeface="+mn-lt"/>
              </a:rPr>
              <a:t>8 machines x 64 cores</a:t>
            </a:r>
          </a:p>
          <a:p>
            <a:pPr defTabSz="914353" eaLnBrk="1" fontAlgn="auto" hangingPunct="1">
              <a:spcBef>
                <a:spcPts val="0"/>
              </a:spcBef>
              <a:spcAft>
                <a:spcPts val="0"/>
              </a:spcAft>
            </a:pPr>
            <a:r>
              <a:rPr lang="en-US" sz="2000" b="0" dirty="0">
                <a:solidFill>
                  <a:srgbClr val="FF0000"/>
                </a:solidFill>
                <a:latin typeface="+mn-lt"/>
              </a:rPr>
              <a:t>40 </a:t>
            </a:r>
            <a:r>
              <a:rPr lang="en-US" sz="2000" b="0" dirty="0" err="1">
                <a:solidFill>
                  <a:srgbClr val="FF0000"/>
                </a:solidFill>
                <a:latin typeface="+mn-lt"/>
              </a:rPr>
              <a:t>Gbps</a:t>
            </a:r>
            <a:r>
              <a:rPr lang="en-US" sz="2000" b="0" dirty="0">
                <a:solidFill>
                  <a:srgbClr val="FF0000"/>
                </a:solidFill>
                <a:latin typeface="+mn-lt"/>
              </a:rPr>
              <a:t> </a:t>
            </a:r>
            <a:r>
              <a:rPr lang="en-US" sz="2000" b="0" dirty="0" err="1">
                <a:solidFill>
                  <a:srgbClr val="FF0000"/>
                </a:solidFill>
                <a:latin typeface="+mn-lt"/>
              </a:rPr>
              <a:t>Infiniband</a:t>
            </a:r>
            <a:r>
              <a:rPr lang="en-US" sz="2000" b="0" dirty="0">
                <a:solidFill>
                  <a:srgbClr val="FF0000"/>
                </a:solidFill>
                <a:latin typeface="+mn-lt"/>
              </a:rPr>
              <a:t> </a:t>
            </a:r>
          </a:p>
        </p:txBody>
      </p:sp>
      <p:sp>
        <p:nvSpPr>
          <p:cNvPr id="6" name="TextBox 5"/>
          <p:cNvSpPr txBox="1"/>
          <p:nvPr/>
        </p:nvSpPr>
        <p:spPr>
          <a:xfrm>
            <a:off x="0" y="5671134"/>
            <a:ext cx="5291959" cy="830997"/>
          </a:xfrm>
          <a:prstGeom prst="rect">
            <a:avLst/>
          </a:prstGeom>
          <a:solidFill>
            <a:schemeClr val="accent3">
              <a:lumMod val="85000"/>
            </a:schemeClr>
          </a:solidFill>
          <a:ln>
            <a:solidFill>
              <a:schemeClr val="accent3">
                <a:lumMod val="50000"/>
              </a:schemeClr>
            </a:solidFill>
          </a:ln>
        </p:spPr>
        <p:txBody>
          <a:bodyPr wrap="square" rtlCol="0">
            <a:spAutoFit/>
          </a:bodyPr>
          <a:lstStyle/>
          <a:p>
            <a:r>
              <a:rPr lang="en-US" dirty="0">
                <a:solidFill>
                  <a:srgbClr val="FF0000"/>
                </a:solidFill>
              </a:rPr>
              <a:t>4-5x faster than baseline</a:t>
            </a:r>
          </a:p>
          <a:p>
            <a:r>
              <a:rPr lang="en-US" dirty="0">
                <a:solidFill>
                  <a:srgbClr val="FF0000"/>
                </a:solidFill>
              </a:rPr>
              <a:t>11x faster than </a:t>
            </a:r>
            <a:r>
              <a:rPr lang="en-US" dirty="0" err="1">
                <a:solidFill>
                  <a:srgbClr val="FF0000"/>
                </a:solidFill>
              </a:rPr>
              <a:t>GraphLab</a:t>
            </a:r>
            <a:r>
              <a:rPr lang="en-US" dirty="0">
                <a:solidFill>
                  <a:srgbClr val="FF0000"/>
                </a:solidFill>
              </a:rPr>
              <a:t> </a:t>
            </a:r>
          </a:p>
        </p:txBody>
      </p:sp>
      <p:sp>
        <p:nvSpPr>
          <p:cNvPr id="7" name="TextBox 6"/>
          <p:cNvSpPr txBox="1"/>
          <p:nvPr/>
        </p:nvSpPr>
        <p:spPr>
          <a:xfrm>
            <a:off x="2240125" y="809293"/>
            <a:ext cx="1846980" cy="400110"/>
          </a:xfrm>
          <a:prstGeom prst="rect">
            <a:avLst/>
          </a:prstGeom>
          <a:noFill/>
        </p:spPr>
        <p:txBody>
          <a:bodyPr wrap="none" rtlCol="0">
            <a:spAutoFit/>
          </a:bodyPr>
          <a:lstStyle/>
          <a:p>
            <a:r>
              <a:rPr lang="en-US" sz="2000" dirty="0"/>
              <a:t>4 iterations</a:t>
            </a:r>
          </a:p>
        </p:txBody>
      </p:sp>
      <p:sp>
        <p:nvSpPr>
          <p:cNvPr id="9" name="TextBox 8"/>
          <p:cNvSpPr txBox="1"/>
          <p:nvPr/>
        </p:nvSpPr>
        <p:spPr>
          <a:xfrm>
            <a:off x="6605142" y="3778466"/>
            <a:ext cx="2029722" cy="400110"/>
          </a:xfrm>
          <a:prstGeom prst="rect">
            <a:avLst/>
          </a:prstGeom>
          <a:noFill/>
        </p:spPr>
        <p:txBody>
          <a:bodyPr wrap="none" rtlCol="0">
            <a:spAutoFit/>
          </a:bodyPr>
          <a:lstStyle/>
          <a:p>
            <a:r>
              <a:rPr lang="en-US" sz="2000" dirty="0"/>
              <a:t>99 iterations</a:t>
            </a:r>
          </a:p>
        </p:txBody>
      </p:sp>
      <p:sp>
        <p:nvSpPr>
          <p:cNvPr id="10" name="TextBox 9"/>
          <p:cNvSpPr txBox="1"/>
          <p:nvPr/>
        </p:nvSpPr>
        <p:spPr>
          <a:xfrm>
            <a:off x="7670368" y="719895"/>
            <a:ext cx="142629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b="0" dirty="0">
                <a:solidFill>
                  <a:schemeClr val="bg1">
                    <a:lumMod val="65000"/>
                  </a:schemeClr>
                </a:solidFill>
              </a:rPr>
              <a:t>[SoCC’14</a:t>
            </a:r>
            <a:r>
              <a:rPr kumimoji="0" lang="en-US" sz="1800" b="0" i="0" u="none" strike="noStrike" kern="1200" cap="none" spc="0" normalizeH="0" baseline="0" noProof="0" dirty="0">
                <a:ln>
                  <a:noFill/>
                </a:ln>
                <a:solidFill>
                  <a:schemeClr val="bg1">
                    <a:lumMod val="65000"/>
                  </a:schemeClr>
                </a:solidFill>
                <a:effectLst/>
                <a:uLnTx/>
                <a:uFillTx/>
              </a:rPr>
              <a:t>]</a:t>
            </a:r>
          </a:p>
        </p:txBody>
      </p:sp>
      <p:sp>
        <p:nvSpPr>
          <p:cNvPr id="11" name="Smiley Face 10"/>
          <p:cNvSpPr/>
          <p:nvPr/>
        </p:nvSpPr>
        <p:spPr bwMode="auto">
          <a:xfrm>
            <a:off x="84088" y="3909848"/>
            <a:ext cx="325818" cy="360561"/>
          </a:xfrm>
          <a:prstGeom prst="smileyFace">
            <a:avLst>
              <a:gd name="adj" fmla="val 4653"/>
            </a:avLst>
          </a:prstGeom>
          <a:noFill/>
          <a:ln w="2857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
        <p:nvSpPr>
          <p:cNvPr id="12" name="Smiley Face 11"/>
          <p:cNvSpPr/>
          <p:nvPr/>
        </p:nvSpPr>
        <p:spPr bwMode="auto">
          <a:xfrm>
            <a:off x="78830" y="1079353"/>
            <a:ext cx="325818" cy="360561"/>
          </a:xfrm>
          <a:prstGeom prst="smileyFace">
            <a:avLst>
              <a:gd name="adj" fmla="val -4653"/>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23424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So Special about Big Learning?</a:t>
            </a:r>
            <a:br>
              <a:rPr lang="en-US" dirty="0"/>
            </a:br>
            <a:r>
              <a:rPr lang="en-US" dirty="0"/>
              <a:t>…A Distributed Systems Perspective</a:t>
            </a:r>
          </a:p>
        </p:txBody>
      </p:sp>
      <p:sp>
        <p:nvSpPr>
          <p:cNvPr id="3" name="Content Placeholder 2"/>
          <p:cNvSpPr>
            <a:spLocks noGrp="1"/>
          </p:cNvSpPr>
          <p:nvPr>
            <p:ph idx="1"/>
          </p:nvPr>
        </p:nvSpPr>
        <p:spPr>
          <a:xfrm>
            <a:off x="355600" y="1408291"/>
            <a:ext cx="8788400" cy="5397500"/>
          </a:xfrm>
        </p:spPr>
        <p:txBody>
          <a:bodyPr/>
          <a:lstStyle/>
          <a:p>
            <a:pPr>
              <a:buNone/>
            </a:pPr>
            <a:r>
              <a:rPr lang="en-US" u="sng" dirty="0">
                <a:solidFill>
                  <a:srgbClr val="339933"/>
                </a:solidFill>
              </a:rPr>
              <a:t>The Good News</a:t>
            </a:r>
          </a:p>
          <a:p>
            <a:pPr marL="457200" indent="-457200">
              <a:buFont typeface="+mj-lt"/>
              <a:buAutoNum type="arabicPeriod"/>
            </a:pPr>
            <a:r>
              <a:rPr lang="en-US" dirty="0"/>
              <a:t> Commutative/Associative parameter updates</a:t>
            </a:r>
          </a:p>
          <a:p>
            <a:pPr marL="457200" indent="-457200">
              <a:buFont typeface="+mj-lt"/>
              <a:buAutoNum type="arabicPeriod"/>
            </a:pPr>
            <a:r>
              <a:rPr lang="en-US" dirty="0"/>
              <a:t> Tolerance for lazy consistency of parameters</a:t>
            </a:r>
          </a:p>
          <a:p>
            <a:pPr marL="457200" indent="-457200">
              <a:buFont typeface="+mj-lt"/>
              <a:buAutoNum type="arabicPeriod"/>
            </a:pPr>
            <a:r>
              <a:rPr lang="en-US" dirty="0"/>
              <a:t> Repeated parameter data access pattern</a:t>
            </a:r>
          </a:p>
          <a:p>
            <a:pPr marL="457200" indent="-457200">
              <a:buFont typeface="+mj-lt"/>
              <a:buAutoNum type="arabicPeriod"/>
            </a:pPr>
            <a:r>
              <a:rPr lang="en-US" dirty="0">
                <a:solidFill>
                  <a:srgbClr val="FF0000"/>
                </a:solidFill>
              </a:rPr>
              <a:t> Intra-iteration progress measure</a:t>
            </a:r>
          </a:p>
          <a:p>
            <a:pPr marL="457200" indent="-457200">
              <a:buFont typeface="+mj-lt"/>
              <a:buAutoNum type="arabicPeriod"/>
            </a:pPr>
            <a:r>
              <a:rPr lang="en-US" dirty="0">
                <a:solidFill>
                  <a:srgbClr val="339933"/>
                </a:solidFill>
              </a:rPr>
              <a:t> Parameter update importance hints</a:t>
            </a:r>
          </a:p>
          <a:p>
            <a:pPr marL="457200" indent="-457200">
              <a:buFont typeface="+mj-lt"/>
              <a:buAutoNum type="arabicPeriod"/>
            </a:pPr>
            <a:r>
              <a:rPr lang="en-US" dirty="0">
                <a:solidFill>
                  <a:srgbClr val="339933"/>
                </a:solidFill>
              </a:rPr>
              <a:t> Layer-by-layer pattern of deep learning</a:t>
            </a:r>
          </a:p>
          <a:p>
            <a:pPr marL="457200" indent="-457200">
              <a:buFont typeface="+mj-lt"/>
              <a:buAutoNum type="arabicPeriod"/>
            </a:pPr>
            <a:r>
              <a:rPr lang="en-US" dirty="0">
                <a:solidFill>
                  <a:srgbClr val="339933"/>
                </a:solidFill>
              </a:rPr>
              <a:t> Most parameter updates are insignificant</a:t>
            </a:r>
          </a:p>
          <a:p>
            <a:pPr>
              <a:buNone/>
            </a:pPr>
            <a:endParaRPr lang="en-US" dirty="0"/>
          </a:p>
        </p:txBody>
      </p:sp>
      <p:sp>
        <p:nvSpPr>
          <p:cNvPr id="4" name="TextBox 3"/>
          <p:cNvSpPr txBox="1"/>
          <p:nvPr/>
        </p:nvSpPr>
        <p:spPr>
          <a:xfrm>
            <a:off x="0" y="5989320"/>
            <a:ext cx="9144000" cy="461665"/>
          </a:xfrm>
          <a:prstGeom prst="rect">
            <a:avLst/>
          </a:prstGeom>
          <a:solidFill>
            <a:schemeClr val="accent3">
              <a:lumMod val="85000"/>
            </a:schemeClr>
          </a:solidFill>
          <a:ln>
            <a:solidFill>
              <a:schemeClr val="accent3">
                <a:lumMod val="50000"/>
              </a:schemeClr>
            </a:solidFill>
          </a:ln>
        </p:spPr>
        <p:txBody>
          <a:bodyPr wrap="square" rtlCol="0">
            <a:spAutoFit/>
          </a:bodyPr>
          <a:lstStyle/>
          <a:p>
            <a:r>
              <a:rPr lang="en-US" dirty="0">
                <a:solidFill>
                  <a:srgbClr val="FF0000"/>
                </a:solidFill>
              </a:rPr>
              <a:t>…can exploit to run orders of magnitude faster!</a:t>
            </a:r>
          </a:p>
        </p:txBody>
      </p:sp>
      <p:sp>
        <p:nvSpPr>
          <p:cNvPr id="5" name="Right Arrow 4"/>
          <p:cNvSpPr/>
          <p:nvPr/>
        </p:nvSpPr>
        <p:spPr bwMode="auto">
          <a:xfrm flipH="1">
            <a:off x="6715673" y="3843548"/>
            <a:ext cx="336332" cy="274425"/>
          </a:xfrm>
          <a:prstGeom prst="rightArrow">
            <a:avLst/>
          </a:prstGeom>
          <a:solidFill>
            <a:srgbClr val="FF000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Verdana" pitchFamily="34" charset="0"/>
            </a:endParaRPr>
          </a:p>
        </p:txBody>
      </p:sp>
    </p:spTree>
    <p:extLst>
      <p:ext uri="{BB962C8B-B14F-4D97-AF65-F5344CB8AC3E}">
        <p14:creationId xmlns:p14="http://schemas.microsoft.com/office/powerpoint/2010/main" val="3254257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401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 name="Content Placeholder 2"/>
          <p:cNvSpPr>
            <a:spLocks noGrp="1"/>
          </p:cNvSpPr>
          <p:nvPr>
            <p:ph idx="1"/>
          </p:nvPr>
        </p:nvSpPr>
        <p:spPr>
          <a:xfrm>
            <a:off x="141891" y="1066800"/>
            <a:ext cx="8918028" cy="5791200"/>
          </a:xfrm>
        </p:spPr>
        <p:txBody>
          <a:bodyPr>
            <a:normAutofit/>
          </a:bodyPr>
          <a:lstStyle/>
          <a:p>
            <a:pPr lvl="1"/>
            <a:r>
              <a:rPr lang="en-US" dirty="0"/>
              <a:t>Many sources of transient straggler effects</a:t>
            </a:r>
          </a:p>
          <a:p>
            <a:pPr lvl="2"/>
            <a:r>
              <a:rPr lang="en-US" dirty="0"/>
              <a:t>Resource contention</a:t>
            </a:r>
          </a:p>
          <a:p>
            <a:pPr lvl="2"/>
            <a:r>
              <a:rPr lang="en-US" dirty="0"/>
              <a:t>System processes (e.g., garbage collection)</a:t>
            </a:r>
          </a:p>
          <a:p>
            <a:pPr lvl="2"/>
            <a:r>
              <a:rPr lang="en-US" dirty="0"/>
              <a:t>Slow mini-batch at a worker</a:t>
            </a:r>
          </a:p>
          <a:p>
            <a:pPr marL="247650" lvl="2" indent="0">
              <a:buNone/>
            </a:pPr>
            <a:r>
              <a:rPr lang="en-US" b="1" dirty="0">
                <a:solidFill>
                  <a:srgbClr val="FF0000"/>
                </a:solidFill>
              </a:rPr>
              <a:t>Causes significant slowdowns for Big Learning</a:t>
            </a:r>
          </a:p>
          <a:p>
            <a:pPr lvl="2"/>
            <a:endParaRPr lang="en-US" dirty="0"/>
          </a:p>
          <a:p>
            <a:pPr lvl="1"/>
            <a:r>
              <a:rPr lang="en-US" dirty="0" err="1">
                <a:solidFill>
                  <a:srgbClr val="FF0000"/>
                </a:solidFill>
              </a:rPr>
              <a:t>FlexRR</a:t>
            </a:r>
            <a:r>
              <a:rPr lang="en-US" dirty="0">
                <a:solidFill>
                  <a:srgbClr val="FF0000"/>
                </a:solidFill>
              </a:rPr>
              <a:t>:</a:t>
            </a:r>
            <a:r>
              <a:rPr lang="en-US" dirty="0"/>
              <a:t> SSP + Low-overhead work migration (RR)</a:t>
            </a:r>
            <a:br>
              <a:rPr lang="en-US" dirty="0"/>
            </a:br>
            <a:r>
              <a:rPr lang="en-US" dirty="0"/>
              <a:t>to mitigate transient straggler effects</a:t>
            </a:r>
          </a:p>
          <a:p>
            <a:pPr lvl="2"/>
            <a:r>
              <a:rPr lang="en-US" dirty="0"/>
              <a:t>Simple: Tailored to Big Learning’s special properties</a:t>
            </a:r>
            <a:br>
              <a:rPr lang="en-US" dirty="0"/>
            </a:br>
            <a:r>
              <a:rPr lang="en-US" dirty="0"/>
              <a:t>  </a:t>
            </a:r>
            <a:r>
              <a:rPr lang="en-US" dirty="0">
                <a:solidFill>
                  <a:schemeClr val="bg1">
                    <a:lumMod val="50000"/>
                  </a:schemeClr>
                </a:solidFill>
              </a:rPr>
              <a:t>E.g., cloning (used in MapReduce) would break</a:t>
            </a:r>
            <a:br>
              <a:rPr lang="en-US" dirty="0">
                <a:solidFill>
                  <a:schemeClr val="bg1">
                    <a:lumMod val="50000"/>
                  </a:schemeClr>
                </a:solidFill>
              </a:rPr>
            </a:br>
            <a:r>
              <a:rPr lang="en-US" dirty="0">
                <a:solidFill>
                  <a:schemeClr val="bg1">
                    <a:lumMod val="50000"/>
                  </a:schemeClr>
                </a:solidFill>
              </a:rPr>
              <a:t>          the algorithm (violates </a:t>
            </a:r>
            <a:r>
              <a:rPr lang="en-US" dirty="0" err="1">
                <a:solidFill>
                  <a:schemeClr val="bg1">
                    <a:lumMod val="50000"/>
                  </a:schemeClr>
                </a:solidFill>
              </a:rPr>
              <a:t>idempotency</a:t>
            </a:r>
            <a:r>
              <a:rPr lang="en-US" dirty="0">
                <a:solidFill>
                  <a:schemeClr val="bg1">
                    <a:lumMod val="50000"/>
                  </a:schemeClr>
                </a:solidFill>
              </a:rPr>
              <a:t>)!</a:t>
            </a:r>
          </a:p>
          <a:p>
            <a:pPr lvl="2"/>
            <a:r>
              <a:rPr lang="en-US" dirty="0">
                <a:solidFill>
                  <a:srgbClr val="C00000"/>
                </a:solidFill>
              </a:rPr>
              <a:t>Staleness provides slack to do the migration</a:t>
            </a:r>
          </a:p>
          <a:p>
            <a:pPr marL="1588" lvl="1" indent="0">
              <a:buNone/>
            </a:pPr>
            <a:endParaRPr lang="en-US" dirty="0"/>
          </a:p>
        </p:txBody>
      </p:sp>
      <p:sp>
        <p:nvSpPr>
          <p:cNvPr id="2" name="Title 1"/>
          <p:cNvSpPr>
            <a:spLocks noGrp="1"/>
          </p:cNvSpPr>
          <p:nvPr>
            <p:ph type="title"/>
          </p:nvPr>
        </p:nvSpPr>
        <p:spPr>
          <a:xfrm>
            <a:off x="274320" y="245680"/>
            <a:ext cx="8229600" cy="647700"/>
          </a:xfrm>
        </p:spPr>
        <p:txBody>
          <a:bodyPr>
            <a:normAutofit/>
          </a:bodyPr>
          <a:lstStyle/>
          <a:p>
            <a:pPr algn="ctr"/>
            <a:r>
              <a:rPr lang="en-US" dirty="0">
                <a:latin typeface="Verdana" panose="020B0604030504040204" pitchFamily="34" charset="0"/>
                <a:ea typeface="Verdana" panose="020B0604030504040204" pitchFamily="34" charset="0"/>
                <a:cs typeface="Verdana" panose="020B0604030504040204" pitchFamily="34" charset="0"/>
              </a:rPr>
              <a:t>Addressing the Straggler Problem</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2293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 of this Talk: Big Learning</a:t>
            </a:r>
          </a:p>
        </p:txBody>
      </p:sp>
      <p:sp>
        <p:nvSpPr>
          <p:cNvPr id="3" name="Content Placeholder 2"/>
          <p:cNvSpPr>
            <a:spLocks noGrp="1"/>
          </p:cNvSpPr>
          <p:nvPr>
            <p:ph idx="1"/>
          </p:nvPr>
        </p:nvSpPr>
        <p:spPr>
          <a:xfrm>
            <a:off x="355600" y="898143"/>
            <a:ext cx="8788400" cy="5397500"/>
          </a:xfrm>
        </p:spPr>
        <p:txBody>
          <a:bodyPr/>
          <a:lstStyle/>
          <a:p>
            <a:r>
              <a:rPr lang="en-US" dirty="0"/>
              <a:t> Machine Learning over Big Data</a:t>
            </a:r>
          </a:p>
          <a:p>
            <a:r>
              <a:rPr lang="en-US" dirty="0"/>
              <a:t> Examples: </a:t>
            </a:r>
          </a:p>
          <a:p>
            <a:pPr lvl="2"/>
            <a:r>
              <a:rPr lang="en-US" dirty="0"/>
              <a:t>Collaborative Filtering </a:t>
            </a:r>
            <a:r>
              <a:rPr lang="en-US" dirty="0">
                <a:solidFill>
                  <a:schemeClr val="bg1">
                    <a:lumMod val="50000"/>
                  </a:schemeClr>
                </a:solidFill>
              </a:rPr>
              <a:t>(via Matrix Factorization)</a:t>
            </a:r>
          </a:p>
          <a:p>
            <a:pPr lvl="3"/>
            <a:r>
              <a:rPr lang="en-US" b="0" dirty="0">
                <a:solidFill>
                  <a:schemeClr val="bg1">
                    <a:lumMod val="50000"/>
                  </a:schemeClr>
                </a:solidFill>
              </a:rPr>
              <a:t>Recommending movies</a:t>
            </a:r>
          </a:p>
          <a:p>
            <a:pPr lvl="3"/>
            <a:endParaRPr lang="en-US" sz="1200" dirty="0">
              <a:solidFill>
                <a:schemeClr val="bg1">
                  <a:lumMod val="50000"/>
                </a:schemeClr>
              </a:solidFill>
            </a:endParaRPr>
          </a:p>
          <a:p>
            <a:pPr lvl="2"/>
            <a:r>
              <a:rPr lang="en-US" dirty="0"/>
              <a:t>Topic Modeling </a:t>
            </a:r>
            <a:r>
              <a:rPr lang="en-US" dirty="0">
                <a:solidFill>
                  <a:schemeClr val="bg1">
                    <a:lumMod val="50000"/>
                  </a:schemeClr>
                </a:solidFill>
              </a:rPr>
              <a:t>(via LDA)</a:t>
            </a:r>
          </a:p>
          <a:p>
            <a:pPr lvl="3"/>
            <a:r>
              <a:rPr lang="en-US" b="0" dirty="0">
                <a:solidFill>
                  <a:schemeClr val="bg1">
                    <a:lumMod val="50000"/>
                  </a:schemeClr>
                </a:solidFill>
              </a:rPr>
              <a:t>Clusters documents into K topics</a:t>
            </a:r>
          </a:p>
          <a:p>
            <a:pPr lvl="3"/>
            <a:endParaRPr lang="en-US" sz="1200" dirty="0"/>
          </a:p>
          <a:p>
            <a:pPr lvl="2"/>
            <a:r>
              <a:rPr lang="en-US" dirty="0"/>
              <a:t>Multinomial Logistic Regression</a:t>
            </a:r>
          </a:p>
          <a:p>
            <a:pPr lvl="3"/>
            <a:r>
              <a:rPr lang="en-US" b="0" dirty="0">
                <a:solidFill>
                  <a:schemeClr val="bg1">
                    <a:lumMod val="50000"/>
                  </a:schemeClr>
                </a:solidFill>
              </a:rPr>
              <a:t>Classification for multiple discrete classes</a:t>
            </a:r>
          </a:p>
          <a:p>
            <a:pPr lvl="3"/>
            <a:endParaRPr lang="en-US" sz="1200" b="0" dirty="0">
              <a:solidFill>
                <a:schemeClr val="bg1">
                  <a:lumMod val="50000"/>
                </a:schemeClr>
              </a:solidFill>
            </a:endParaRPr>
          </a:p>
          <a:p>
            <a:pPr lvl="2"/>
            <a:r>
              <a:rPr lang="en-US" dirty="0"/>
              <a:t>Deep Learning neural networks:</a:t>
            </a:r>
          </a:p>
          <a:p>
            <a:pPr marL="573088" lvl="3" indent="0">
              <a:buNone/>
            </a:pPr>
            <a:endParaRPr lang="en-US" sz="2800" dirty="0"/>
          </a:p>
          <a:p>
            <a:pPr lvl="2"/>
            <a:r>
              <a:rPr lang="en-US" dirty="0"/>
              <a:t>Also: Iterative graph analytics, e.g. PageRank</a:t>
            </a:r>
          </a:p>
          <a:p>
            <a:pPr marL="247650" lvl="2" indent="0">
              <a:buNone/>
            </a:pPr>
            <a:endParaRPr lang="en-US" dirty="0"/>
          </a:p>
        </p:txBody>
      </p:sp>
      <p:grpSp>
        <p:nvGrpSpPr>
          <p:cNvPr id="4" name="Group 3"/>
          <p:cNvGrpSpPr/>
          <p:nvPr/>
        </p:nvGrpSpPr>
        <p:grpSpPr>
          <a:xfrm>
            <a:off x="6737130" y="4225158"/>
            <a:ext cx="1661685" cy="1561039"/>
            <a:chOff x="2354580" y="1866900"/>
            <a:chExt cx="3596640" cy="2956560"/>
          </a:xfrm>
        </p:grpSpPr>
        <p:sp>
          <p:nvSpPr>
            <p:cNvPr id="5" name="Oval 4"/>
            <p:cNvSpPr/>
            <p:nvPr/>
          </p:nvSpPr>
          <p:spPr bwMode="auto">
            <a:xfrm>
              <a:off x="2354580" y="447294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6" name="Oval 5"/>
            <p:cNvSpPr/>
            <p:nvPr/>
          </p:nvSpPr>
          <p:spPr bwMode="auto">
            <a:xfrm>
              <a:off x="3040380" y="447294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7" name="Oval 6"/>
            <p:cNvSpPr/>
            <p:nvPr/>
          </p:nvSpPr>
          <p:spPr bwMode="auto">
            <a:xfrm>
              <a:off x="3695700" y="448818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8" name="Oval 7"/>
            <p:cNvSpPr/>
            <p:nvPr/>
          </p:nvSpPr>
          <p:spPr bwMode="auto">
            <a:xfrm>
              <a:off x="4297680" y="449580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9" name="Oval 8"/>
            <p:cNvSpPr/>
            <p:nvPr/>
          </p:nvSpPr>
          <p:spPr bwMode="auto">
            <a:xfrm>
              <a:off x="4953000" y="451104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10" name="Oval 9"/>
            <p:cNvSpPr/>
            <p:nvPr/>
          </p:nvSpPr>
          <p:spPr bwMode="auto">
            <a:xfrm>
              <a:off x="5638800" y="451104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11" name="Oval 10"/>
            <p:cNvSpPr/>
            <p:nvPr/>
          </p:nvSpPr>
          <p:spPr bwMode="auto">
            <a:xfrm>
              <a:off x="3042920" y="366522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12" name="Oval 11"/>
            <p:cNvSpPr/>
            <p:nvPr/>
          </p:nvSpPr>
          <p:spPr bwMode="auto">
            <a:xfrm>
              <a:off x="3698240" y="368046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13" name="Oval 12"/>
            <p:cNvSpPr/>
            <p:nvPr/>
          </p:nvSpPr>
          <p:spPr bwMode="auto">
            <a:xfrm>
              <a:off x="4300220" y="368808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14" name="Oval 13"/>
            <p:cNvSpPr/>
            <p:nvPr/>
          </p:nvSpPr>
          <p:spPr bwMode="auto">
            <a:xfrm>
              <a:off x="4955540" y="370332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cxnSp>
          <p:nvCxnSpPr>
            <p:cNvPr id="15" name="Straight Connector 14"/>
            <p:cNvCxnSpPr>
              <a:stCxn id="5" idx="0"/>
              <a:endCxn id="11" idx="4"/>
            </p:cNvCxnSpPr>
            <p:nvPr/>
          </p:nvCxnSpPr>
          <p:spPr bwMode="auto">
            <a:xfrm rot="5400000" flipH="1" flipV="1">
              <a:off x="2607310" y="3881120"/>
              <a:ext cx="495300" cy="6883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a:stCxn id="6" idx="0"/>
              <a:endCxn id="12" idx="4"/>
            </p:cNvCxnSpPr>
            <p:nvPr/>
          </p:nvCxnSpPr>
          <p:spPr bwMode="auto">
            <a:xfrm rot="5400000" flipH="1" flipV="1">
              <a:off x="3285490" y="3903980"/>
              <a:ext cx="480060" cy="65786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a:stCxn id="7" idx="0"/>
              <a:endCxn id="13" idx="4"/>
            </p:cNvCxnSpPr>
            <p:nvPr/>
          </p:nvCxnSpPr>
          <p:spPr bwMode="auto">
            <a:xfrm rot="5400000" flipH="1" flipV="1">
              <a:off x="3910330" y="3942080"/>
              <a:ext cx="487680" cy="6045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a:stCxn id="8" idx="0"/>
              <a:endCxn id="14" idx="4"/>
            </p:cNvCxnSpPr>
            <p:nvPr/>
          </p:nvCxnSpPr>
          <p:spPr bwMode="auto">
            <a:xfrm rot="5400000" flipH="1" flipV="1">
              <a:off x="4542790" y="3926840"/>
              <a:ext cx="480060" cy="65786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a:stCxn id="11" idx="4"/>
              <a:endCxn id="6" idx="0"/>
            </p:cNvCxnSpPr>
            <p:nvPr/>
          </p:nvCxnSpPr>
          <p:spPr bwMode="auto">
            <a:xfrm rot="5400000">
              <a:off x="2950210" y="4224020"/>
              <a:ext cx="495300" cy="25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a:stCxn id="12" idx="4"/>
              <a:endCxn id="7" idx="0"/>
            </p:cNvCxnSpPr>
            <p:nvPr/>
          </p:nvCxnSpPr>
          <p:spPr bwMode="auto">
            <a:xfrm rot="5400000">
              <a:off x="3605530" y="4239260"/>
              <a:ext cx="495300" cy="25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Straight Connector 20"/>
            <p:cNvCxnSpPr>
              <a:stCxn id="13" idx="4"/>
              <a:endCxn id="8" idx="0"/>
            </p:cNvCxnSpPr>
            <p:nvPr/>
          </p:nvCxnSpPr>
          <p:spPr bwMode="auto">
            <a:xfrm rot="5400000">
              <a:off x="4207510" y="4246880"/>
              <a:ext cx="495300" cy="25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a:stCxn id="14" idx="4"/>
              <a:endCxn id="9" idx="0"/>
            </p:cNvCxnSpPr>
            <p:nvPr/>
          </p:nvCxnSpPr>
          <p:spPr bwMode="auto">
            <a:xfrm rot="5400000">
              <a:off x="4862830" y="4262120"/>
              <a:ext cx="495300" cy="25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a:stCxn id="14" idx="4"/>
              <a:endCxn id="10" idx="0"/>
            </p:cNvCxnSpPr>
            <p:nvPr/>
          </p:nvCxnSpPr>
          <p:spPr bwMode="auto">
            <a:xfrm rot="16200000" flipH="1">
              <a:off x="5205730" y="3921760"/>
              <a:ext cx="495300" cy="68326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a:stCxn id="13" idx="4"/>
              <a:endCxn id="9" idx="0"/>
            </p:cNvCxnSpPr>
            <p:nvPr/>
          </p:nvCxnSpPr>
          <p:spPr bwMode="auto">
            <a:xfrm rot="16200000" flipH="1">
              <a:off x="4527550" y="3929380"/>
              <a:ext cx="510540" cy="6527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p:cNvCxnSpPr>
              <a:stCxn id="12" idx="4"/>
              <a:endCxn id="8" idx="0"/>
            </p:cNvCxnSpPr>
            <p:nvPr/>
          </p:nvCxnSpPr>
          <p:spPr bwMode="auto">
            <a:xfrm rot="16200000" flipH="1">
              <a:off x="3902710" y="3944620"/>
              <a:ext cx="502920" cy="5994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p:cNvCxnSpPr>
              <a:stCxn id="11" idx="4"/>
              <a:endCxn id="7" idx="0"/>
            </p:cNvCxnSpPr>
            <p:nvPr/>
          </p:nvCxnSpPr>
          <p:spPr bwMode="auto">
            <a:xfrm rot="16200000" flipH="1">
              <a:off x="3270250" y="3906520"/>
              <a:ext cx="510540" cy="65278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7" name="Oval 26"/>
            <p:cNvSpPr/>
            <p:nvPr/>
          </p:nvSpPr>
          <p:spPr bwMode="auto">
            <a:xfrm>
              <a:off x="3698240" y="279654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28" name="Oval 27"/>
            <p:cNvSpPr/>
            <p:nvPr/>
          </p:nvSpPr>
          <p:spPr bwMode="auto">
            <a:xfrm>
              <a:off x="4300220" y="280416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cxnSp>
          <p:nvCxnSpPr>
            <p:cNvPr id="29" name="Straight Connector 28"/>
            <p:cNvCxnSpPr>
              <a:stCxn id="12" idx="0"/>
              <a:endCxn id="27" idx="4"/>
            </p:cNvCxnSpPr>
            <p:nvPr/>
          </p:nvCxnSpPr>
          <p:spPr bwMode="auto">
            <a:xfrm rot="5400000" flipH="1" flipV="1">
              <a:off x="3568700" y="3394710"/>
              <a:ext cx="5715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a:stCxn id="13" idx="0"/>
              <a:endCxn id="28" idx="4"/>
            </p:cNvCxnSpPr>
            <p:nvPr/>
          </p:nvCxnSpPr>
          <p:spPr bwMode="auto">
            <a:xfrm rot="5400000" flipH="1" flipV="1">
              <a:off x="4170680" y="3402330"/>
              <a:ext cx="5715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a:stCxn id="11" idx="0"/>
              <a:endCxn id="27" idx="4"/>
            </p:cNvCxnSpPr>
            <p:nvPr/>
          </p:nvCxnSpPr>
          <p:spPr bwMode="auto">
            <a:xfrm rot="5400000" flipH="1" flipV="1">
              <a:off x="3248660" y="3059430"/>
              <a:ext cx="55626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a:stCxn id="13" idx="0"/>
              <a:endCxn id="27" idx="4"/>
            </p:cNvCxnSpPr>
            <p:nvPr/>
          </p:nvCxnSpPr>
          <p:spPr bwMode="auto">
            <a:xfrm rot="16200000" flipV="1">
              <a:off x="3865880" y="3097530"/>
              <a:ext cx="579120" cy="6019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p:cNvCxnSpPr>
              <a:stCxn id="14" idx="0"/>
              <a:endCxn id="27" idx="4"/>
            </p:cNvCxnSpPr>
            <p:nvPr/>
          </p:nvCxnSpPr>
          <p:spPr bwMode="auto">
            <a:xfrm rot="16200000" flipV="1">
              <a:off x="4185920" y="2777490"/>
              <a:ext cx="59436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a:stCxn id="11" idx="0"/>
              <a:endCxn id="28" idx="4"/>
            </p:cNvCxnSpPr>
            <p:nvPr/>
          </p:nvCxnSpPr>
          <p:spPr bwMode="auto">
            <a:xfrm rot="5400000" flipH="1" flipV="1">
              <a:off x="3553460" y="2762250"/>
              <a:ext cx="54864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Connector 34"/>
            <p:cNvCxnSpPr>
              <a:stCxn id="12" idx="0"/>
              <a:endCxn id="28" idx="4"/>
            </p:cNvCxnSpPr>
            <p:nvPr/>
          </p:nvCxnSpPr>
          <p:spPr bwMode="auto">
            <a:xfrm rot="5400000" flipH="1" flipV="1">
              <a:off x="3873500" y="3097530"/>
              <a:ext cx="563880" cy="6019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a:stCxn id="14" idx="0"/>
              <a:endCxn id="28" idx="4"/>
            </p:cNvCxnSpPr>
            <p:nvPr/>
          </p:nvCxnSpPr>
          <p:spPr bwMode="auto">
            <a:xfrm rot="16200000" flipV="1">
              <a:off x="4490720" y="3082290"/>
              <a:ext cx="58674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7" name="Oval 36"/>
            <p:cNvSpPr/>
            <p:nvPr/>
          </p:nvSpPr>
          <p:spPr bwMode="auto">
            <a:xfrm>
              <a:off x="3042920" y="186690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38" name="Oval 37"/>
            <p:cNvSpPr/>
            <p:nvPr/>
          </p:nvSpPr>
          <p:spPr bwMode="auto">
            <a:xfrm>
              <a:off x="3698240" y="188214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39" name="Oval 38"/>
            <p:cNvSpPr/>
            <p:nvPr/>
          </p:nvSpPr>
          <p:spPr bwMode="auto">
            <a:xfrm>
              <a:off x="4300220" y="188976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40" name="Oval 39"/>
            <p:cNvSpPr/>
            <p:nvPr/>
          </p:nvSpPr>
          <p:spPr bwMode="auto">
            <a:xfrm>
              <a:off x="4955540" y="190500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cxnSp>
          <p:nvCxnSpPr>
            <p:cNvPr id="41" name="Straight Connector 40"/>
            <p:cNvCxnSpPr>
              <a:stCxn id="27" idx="0"/>
              <a:endCxn id="38" idx="4"/>
            </p:cNvCxnSpPr>
            <p:nvPr/>
          </p:nvCxnSpPr>
          <p:spPr bwMode="auto">
            <a:xfrm rot="5400000" flipH="1" flipV="1">
              <a:off x="3553460" y="2495550"/>
              <a:ext cx="60198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Straight Connector 41"/>
            <p:cNvCxnSpPr>
              <a:stCxn id="28" idx="0"/>
              <a:endCxn id="39" idx="4"/>
            </p:cNvCxnSpPr>
            <p:nvPr/>
          </p:nvCxnSpPr>
          <p:spPr bwMode="auto">
            <a:xfrm rot="5400000" flipH="1" flipV="1">
              <a:off x="4155440" y="2503170"/>
              <a:ext cx="60198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Straight Connector 42"/>
            <p:cNvCxnSpPr>
              <a:stCxn id="27" idx="0"/>
              <a:endCxn id="37" idx="4"/>
            </p:cNvCxnSpPr>
            <p:nvPr/>
          </p:nvCxnSpPr>
          <p:spPr bwMode="auto">
            <a:xfrm rot="16200000" flipV="1">
              <a:off x="3218180" y="2160270"/>
              <a:ext cx="61722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Straight Connector 43"/>
            <p:cNvCxnSpPr>
              <a:stCxn id="28" idx="0"/>
              <a:endCxn id="37" idx="4"/>
            </p:cNvCxnSpPr>
            <p:nvPr/>
          </p:nvCxnSpPr>
          <p:spPr bwMode="auto">
            <a:xfrm rot="16200000" flipV="1">
              <a:off x="3515360" y="1863090"/>
              <a:ext cx="62484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a:stCxn id="28" idx="0"/>
              <a:endCxn id="38" idx="4"/>
            </p:cNvCxnSpPr>
            <p:nvPr/>
          </p:nvCxnSpPr>
          <p:spPr bwMode="auto">
            <a:xfrm rot="16200000" flipV="1">
              <a:off x="3850640" y="2198370"/>
              <a:ext cx="609600" cy="6019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a:stCxn id="27" idx="0"/>
              <a:endCxn id="39" idx="4"/>
            </p:cNvCxnSpPr>
            <p:nvPr/>
          </p:nvCxnSpPr>
          <p:spPr bwMode="auto">
            <a:xfrm rot="5400000" flipH="1" flipV="1">
              <a:off x="3858260" y="2198370"/>
              <a:ext cx="594360" cy="6019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a:stCxn id="27" idx="0"/>
              <a:endCxn id="40" idx="4"/>
            </p:cNvCxnSpPr>
            <p:nvPr/>
          </p:nvCxnSpPr>
          <p:spPr bwMode="auto">
            <a:xfrm rot="5400000" flipH="1" flipV="1">
              <a:off x="4193540" y="1878330"/>
              <a:ext cx="57912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a:stCxn id="28" idx="0"/>
              <a:endCxn id="40" idx="4"/>
            </p:cNvCxnSpPr>
            <p:nvPr/>
          </p:nvCxnSpPr>
          <p:spPr bwMode="auto">
            <a:xfrm rot="5400000" flipH="1" flipV="1">
              <a:off x="4490720" y="2183130"/>
              <a:ext cx="58674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342973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Rapid-Reassignment (RR) Protocol</a:t>
            </a:r>
          </a:p>
        </p:txBody>
      </p:sp>
      <p:sp>
        <p:nvSpPr>
          <p:cNvPr id="3" name="Content Placeholder 2"/>
          <p:cNvSpPr>
            <a:spLocks noGrp="1"/>
          </p:cNvSpPr>
          <p:nvPr>
            <p:ph sz="half" idx="1"/>
          </p:nvPr>
        </p:nvSpPr>
        <p:spPr>
          <a:xfrm>
            <a:off x="252580" y="934342"/>
            <a:ext cx="2644638" cy="5397500"/>
          </a:xfrm>
        </p:spPr>
        <p:txBody>
          <a:bodyPr/>
          <a:lstStyle/>
          <a:p>
            <a:r>
              <a:rPr lang="en-US" sz="2000" b="0" dirty="0"/>
              <a:t> Multicast to preset possible </a:t>
            </a:r>
            <a:r>
              <a:rPr lang="en-US" sz="2000" b="0" dirty="0" err="1"/>
              <a:t>helpees</a:t>
            </a:r>
            <a:r>
              <a:rPr lang="en-US" sz="2000" b="0" dirty="0"/>
              <a:t> (has copy of </a:t>
            </a:r>
            <a:r>
              <a:rPr lang="en-US" sz="2000" b="0" dirty="0">
                <a:solidFill>
                  <a:srgbClr val="008000"/>
                </a:solidFill>
              </a:rPr>
              <a:t>tail of </a:t>
            </a:r>
            <a:r>
              <a:rPr lang="en-US" sz="2000" b="0" dirty="0" err="1">
                <a:solidFill>
                  <a:srgbClr val="008000"/>
                </a:solidFill>
              </a:rPr>
              <a:t>helpee’s</a:t>
            </a:r>
            <a:r>
              <a:rPr lang="en-US" sz="2000" b="0" dirty="0">
                <a:solidFill>
                  <a:srgbClr val="008000"/>
                </a:solidFill>
              </a:rPr>
              <a:t> input data</a:t>
            </a:r>
            <a:r>
              <a:rPr lang="en-US" sz="2000" b="0" dirty="0"/>
              <a:t>)</a:t>
            </a:r>
            <a:endParaRPr lang="en-US" sz="800" b="0" dirty="0"/>
          </a:p>
          <a:p>
            <a:r>
              <a:rPr lang="en-US" sz="2000" b="0" dirty="0">
                <a:solidFill>
                  <a:srgbClr val="008000"/>
                </a:solidFill>
              </a:rPr>
              <a:t> Intra-iteration progress measure:</a:t>
            </a:r>
            <a:br>
              <a:rPr lang="en-US" sz="2000" b="0" dirty="0">
                <a:solidFill>
                  <a:srgbClr val="008000"/>
                </a:solidFill>
              </a:rPr>
            </a:br>
            <a:r>
              <a:rPr lang="en-US" sz="2000" b="0" dirty="0"/>
              <a:t>percentage of input data processed</a:t>
            </a:r>
            <a:endParaRPr lang="en-US" sz="800" b="0" dirty="0"/>
          </a:p>
          <a:p>
            <a:r>
              <a:rPr lang="en-US" sz="2000" b="0" dirty="0">
                <a:solidFill>
                  <a:srgbClr val="008000"/>
                </a:solidFill>
              </a:rPr>
              <a:t> Can process input data in any order</a:t>
            </a:r>
          </a:p>
          <a:p>
            <a:r>
              <a:rPr lang="en-US" sz="2000" b="0" dirty="0"/>
              <a:t> Assignment is </a:t>
            </a:r>
            <a:r>
              <a:rPr lang="en-US" sz="2000" b="0" dirty="0">
                <a:solidFill>
                  <a:srgbClr val="008000"/>
                </a:solidFill>
              </a:rPr>
              <a:t>percentage range</a:t>
            </a:r>
            <a:endParaRPr lang="en-US" sz="800" b="0" dirty="0">
              <a:solidFill>
                <a:srgbClr val="008000"/>
              </a:solidFill>
            </a:endParaRPr>
          </a:p>
          <a:p>
            <a:r>
              <a:rPr lang="en-US" sz="2000" b="0" dirty="0">
                <a:solidFill>
                  <a:srgbClr val="008000"/>
                </a:solidFill>
              </a:rPr>
              <a:t> State is only in PS</a:t>
            </a:r>
            <a:endParaRPr lang="en-US" sz="800" b="0" dirty="0">
              <a:solidFill>
                <a:srgbClr val="008000"/>
              </a:solidFill>
            </a:endParaRPr>
          </a:p>
          <a:p>
            <a:r>
              <a:rPr lang="en-US" sz="2000" b="0" dirty="0">
                <a:solidFill>
                  <a:srgbClr val="008000"/>
                </a:solidFill>
              </a:rPr>
              <a:t> Work must be done exactly once</a:t>
            </a:r>
          </a:p>
        </p:txBody>
      </p:sp>
      <p:sp>
        <p:nvSpPr>
          <p:cNvPr id="5" name="Shape 368"/>
          <p:cNvSpPr/>
          <p:nvPr/>
        </p:nvSpPr>
        <p:spPr>
          <a:xfrm flipH="1" flipV="1">
            <a:off x="6303250" y="3880490"/>
            <a:ext cx="1496912" cy="1350906"/>
          </a:xfrm>
          <a:prstGeom prst="line">
            <a:avLst/>
          </a:prstGeom>
          <a:ln w="38100">
            <a:solidFill>
              <a:srgbClr val="C82506"/>
            </a:solidFill>
            <a:custDash>
              <a:ds d="200000" sp="200000"/>
            </a:custDash>
            <a:miter lim="400000"/>
            <a:tailEnd type="triangle"/>
          </a:ln>
        </p:spPr>
        <p:txBody>
          <a:bodyPr lIns="0" tIns="0" rIns="0" bIns="0" anchor="ctr"/>
          <a:lstStyle/>
          <a:p>
            <a:pPr lvl="0">
              <a:defRPr sz="2400">
                <a:latin typeface="Helvetica Light"/>
                <a:ea typeface="Helvetica Light"/>
                <a:cs typeface="Helvetica Light"/>
                <a:sym typeface="Helvetica Light"/>
              </a:defRPr>
            </a:pPr>
            <a:endParaRPr sz="1687">
              <a:solidFill>
                <a:srgbClr val="000000"/>
              </a:solidFill>
            </a:endParaRPr>
          </a:p>
        </p:txBody>
      </p:sp>
      <p:grpSp>
        <p:nvGrpSpPr>
          <p:cNvPr id="6" name="Group 373"/>
          <p:cNvGrpSpPr/>
          <p:nvPr/>
        </p:nvGrpSpPr>
        <p:grpSpPr>
          <a:xfrm>
            <a:off x="4442573" y="2818393"/>
            <a:ext cx="3475603" cy="467650"/>
            <a:chOff x="0" y="0"/>
            <a:chExt cx="4943079" cy="665100"/>
          </a:xfrm>
        </p:grpSpPr>
        <p:sp>
          <p:nvSpPr>
            <p:cNvPr id="7" name="Shape 369"/>
            <p:cNvSpPr/>
            <p:nvPr/>
          </p:nvSpPr>
          <p:spPr>
            <a:xfrm flipH="1">
              <a:off x="-1" y="391281"/>
              <a:ext cx="2467898" cy="54884"/>
            </a:xfrm>
            <a:prstGeom prst="line">
              <a:avLst/>
            </a:prstGeom>
            <a:noFill/>
            <a:ln w="25400" cap="flat">
              <a:solidFill>
                <a:srgbClr val="000000"/>
              </a:solidFill>
              <a:prstDash val="solid"/>
              <a:miter lim="400000"/>
              <a:tail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sz="1687">
                <a:solidFill>
                  <a:srgbClr val="000000"/>
                </a:solidFill>
              </a:endParaRPr>
            </a:p>
          </p:txBody>
        </p:sp>
        <p:sp>
          <p:nvSpPr>
            <p:cNvPr id="8" name="Shape 370"/>
            <p:cNvSpPr/>
            <p:nvPr/>
          </p:nvSpPr>
          <p:spPr>
            <a:xfrm rot="21540000">
              <a:off x="298272" y="26657"/>
              <a:ext cx="1599006" cy="49394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2200" b="1">
                  <a:latin typeface="Times Roman"/>
                  <a:ea typeface="Times Roman"/>
                  <a:cs typeface="Times Roman"/>
                  <a:sym typeface="Times Roman"/>
                </a:defRPr>
              </a:lvl1pPr>
            </a:lstStyle>
            <a:p>
              <a:pPr lvl="0">
                <a:defRPr sz="1800" b="0"/>
              </a:pPr>
              <a:r>
                <a:rPr sz="1547">
                  <a:solidFill>
                    <a:srgbClr val="000000"/>
                  </a:solidFill>
                </a:rPr>
                <a:t>I’m this far</a:t>
              </a:r>
            </a:p>
          </p:txBody>
        </p:sp>
        <p:sp>
          <p:nvSpPr>
            <p:cNvPr id="9" name="Shape 371"/>
            <p:cNvSpPr/>
            <p:nvPr/>
          </p:nvSpPr>
          <p:spPr>
            <a:xfrm>
              <a:off x="2482858" y="391281"/>
              <a:ext cx="2460222" cy="233252"/>
            </a:xfrm>
            <a:prstGeom prst="line">
              <a:avLst/>
            </a:prstGeom>
            <a:noFill/>
            <a:ln w="25400" cap="flat">
              <a:solidFill>
                <a:srgbClr val="000000"/>
              </a:solidFill>
              <a:prstDash val="solid"/>
              <a:miter lim="400000"/>
              <a:tail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sz="1687">
                <a:solidFill>
                  <a:srgbClr val="000000"/>
                </a:solidFill>
              </a:endParaRPr>
            </a:p>
          </p:txBody>
        </p:sp>
        <p:sp>
          <p:nvSpPr>
            <p:cNvPr id="10" name="Shape 372"/>
            <p:cNvSpPr/>
            <p:nvPr/>
          </p:nvSpPr>
          <p:spPr>
            <a:xfrm rot="360000">
              <a:off x="2773345" y="85578"/>
              <a:ext cx="1663310" cy="49394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2200" b="1">
                  <a:latin typeface="Times Roman"/>
                  <a:ea typeface="Times Roman"/>
                  <a:cs typeface="Times Roman"/>
                  <a:sym typeface="Times Roman"/>
                </a:defRPr>
              </a:lvl1pPr>
            </a:lstStyle>
            <a:p>
              <a:pPr lvl="0">
                <a:defRPr sz="1800" b="0"/>
              </a:pPr>
              <a:r>
                <a:rPr sz="1547">
                  <a:solidFill>
                    <a:srgbClr val="000000"/>
                  </a:solidFill>
                </a:rPr>
                <a:t>I’m this far</a:t>
              </a:r>
            </a:p>
          </p:txBody>
        </p:sp>
      </p:grpSp>
      <p:grpSp>
        <p:nvGrpSpPr>
          <p:cNvPr id="11" name="Group 377"/>
          <p:cNvGrpSpPr/>
          <p:nvPr/>
        </p:nvGrpSpPr>
        <p:grpSpPr>
          <a:xfrm>
            <a:off x="4250417" y="2974195"/>
            <a:ext cx="354404" cy="354405"/>
            <a:chOff x="0" y="0"/>
            <a:chExt cx="504040" cy="504040"/>
          </a:xfrm>
        </p:grpSpPr>
        <p:sp>
          <p:nvSpPr>
            <p:cNvPr id="12" name="Shape 374"/>
            <p:cNvSpPr/>
            <p:nvPr/>
          </p:nvSpPr>
          <p:spPr>
            <a:xfrm flipV="1">
              <a:off x="-1" y="0"/>
              <a:ext cx="504042" cy="504041"/>
            </a:xfrm>
            <a:prstGeom prst="line">
              <a:avLst/>
            </a:prstGeom>
            <a:noFill/>
            <a:ln w="12700" cap="flat">
              <a:solidFill>
                <a:srgbClr val="C82506"/>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sz="1687">
                <a:solidFill>
                  <a:srgbClr val="000000"/>
                </a:solidFill>
              </a:endParaRPr>
            </a:p>
          </p:txBody>
        </p:sp>
        <p:sp>
          <p:nvSpPr>
            <p:cNvPr id="13" name="Shape 375"/>
            <p:cNvSpPr/>
            <p:nvPr/>
          </p:nvSpPr>
          <p:spPr>
            <a:xfrm>
              <a:off x="1953" y="1953"/>
              <a:ext cx="500135" cy="500135"/>
            </a:xfrm>
            <a:prstGeom prst="line">
              <a:avLst/>
            </a:prstGeom>
            <a:noFill/>
            <a:ln w="12700" cap="flat">
              <a:solidFill>
                <a:srgbClr val="C82506"/>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sz="1687">
                <a:solidFill>
                  <a:srgbClr val="000000"/>
                </a:solidFill>
              </a:endParaRPr>
            </a:p>
          </p:txBody>
        </p:sp>
        <p:sp>
          <p:nvSpPr>
            <p:cNvPr id="14" name="Shape 376"/>
            <p:cNvSpPr/>
            <p:nvPr/>
          </p:nvSpPr>
          <p:spPr>
            <a:xfrm>
              <a:off x="181531" y="186160"/>
              <a:ext cx="140979" cy="13172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2600"/>
            </a:solidFill>
            <a:ln w="12700" cap="flat">
              <a:noFill/>
              <a:miter lim="400000"/>
            </a:ln>
            <a:effectLst>
              <a:outerShdw blurRad="38100" dist="25400" dir="5400000" rotWithShape="0">
                <a:srgbClr val="000000">
                  <a:alpha val="50000"/>
                </a:srgbClr>
              </a:outerShdw>
            </a:effectLst>
          </p:spPr>
          <p:txBody>
            <a:bodyPr wrap="square" lIns="0" tIns="0" rIns="0" bIns="0" numCol="1" anchor="ctr">
              <a:noAutofit/>
            </a:bodyPr>
            <a:lstStyle/>
            <a:p>
              <a:pPr lvl="0">
                <a:defRPr sz="2400">
                  <a:solidFill>
                    <a:srgbClr val="FFFFFF"/>
                  </a:solidFill>
                  <a:latin typeface="Helvetica Light"/>
                  <a:ea typeface="Helvetica Light"/>
                  <a:cs typeface="Helvetica Light"/>
                  <a:sym typeface="Helvetica Light"/>
                </a:defRPr>
              </a:pPr>
              <a:endParaRPr sz="1687">
                <a:solidFill>
                  <a:srgbClr val="000000"/>
                </a:solidFill>
              </a:endParaRPr>
            </a:p>
          </p:txBody>
        </p:sp>
      </p:grpSp>
      <p:sp>
        <p:nvSpPr>
          <p:cNvPr id="15" name="Shape 378"/>
          <p:cNvSpPr/>
          <p:nvPr/>
        </p:nvSpPr>
        <p:spPr>
          <a:xfrm>
            <a:off x="3047092" y="2819762"/>
            <a:ext cx="1308948" cy="49201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pPr lvl="0">
              <a:defRPr sz="1800"/>
            </a:pPr>
            <a:r>
              <a:rPr sz="1406">
                <a:solidFill>
                  <a:srgbClr val="000000"/>
                </a:solidFill>
                <a:latin typeface="Times Roman"/>
                <a:ea typeface="Times Roman"/>
                <a:cs typeface="Times Roman"/>
                <a:sym typeface="Times Roman"/>
              </a:rPr>
              <a:t>Ignore</a:t>
            </a:r>
          </a:p>
          <a:p>
            <a:pPr lvl="0">
              <a:defRPr sz="1800"/>
            </a:pPr>
            <a:r>
              <a:rPr sz="1125">
                <a:solidFill>
                  <a:srgbClr val="000000"/>
                </a:solidFill>
                <a:latin typeface="Times Roman"/>
                <a:ea typeface="Times Roman"/>
                <a:cs typeface="Times Roman"/>
                <a:sym typeface="Times Roman"/>
              </a:rPr>
              <a:t>(I don’t need help)</a:t>
            </a:r>
          </a:p>
        </p:txBody>
      </p:sp>
      <p:sp>
        <p:nvSpPr>
          <p:cNvPr id="16" name="Shape 379"/>
          <p:cNvSpPr/>
          <p:nvPr/>
        </p:nvSpPr>
        <p:spPr>
          <a:xfrm flipH="1">
            <a:off x="6180343" y="3292546"/>
            <a:ext cx="1735240" cy="96474"/>
          </a:xfrm>
          <a:prstGeom prst="line">
            <a:avLst/>
          </a:prstGeom>
          <a:ln w="25400">
            <a:solidFill/>
            <a:miter lim="400000"/>
            <a:tailEnd type="triangle"/>
          </a:ln>
        </p:spPr>
        <p:txBody>
          <a:bodyPr lIns="0" tIns="0" rIns="0" bIns="0" anchor="ctr"/>
          <a:lstStyle/>
          <a:p>
            <a:pPr lvl="0">
              <a:defRPr sz="2400">
                <a:latin typeface="Helvetica Light"/>
                <a:ea typeface="Helvetica Light"/>
                <a:cs typeface="Helvetica Light"/>
                <a:sym typeface="Helvetica Light"/>
              </a:defRPr>
            </a:pPr>
            <a:endParaRPr sz="1687">
              <a:solidFill>
                <a:srgbClr val="000000"/>
              </a:solidFill>
            </a:endParaRPr>
          </a:p>
        </p:txBody>
      </p:sp>
      <p:sp>
        <p:nvSpPr>
          <p:cNvPr id="17" name="Shape 380"/>
          <p:cNvSpPr/>
          <p:nvPr/>
        </p:nvSpPr>
        <p:spPr>
          <a:xfrm rot="21420000">
            <a:off x="6423899" y="3975947"/>
            <a:ext cx="1619004" cy="43413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pPr lvl="0">
              <a:defRPr sz="1800"/>
            </a:pPr>
            <a:r>
              <a:rPr sz="1125">
                <a:solidFill>
                  <a:srgbClr val="000000"/>
                </a:solidFill>
                <a:latin typeface="Times Roman"/>
                <a:ea typeface="Times Roman"/>
                <a:cs typeface="Times Roman"/>
                <a:sym typeface="Times Roman"/>
              </a:rPr>
              <a:t>Do assignment #2</a:t>
            </a:r>
          </a:p>
          <a:p>
            <a:pPr lvl="0">
              <a:defRPr sz="1800"/>
            </a:pPr>
            <a:r>
              <a:rPr sz="1055">
                <a:solidFill>
                  <a:srgbClr val="000000"/>
                </a:solidFill>
                <a:latin typeface="Times Roman"/>
                <a:ea typeface="Times Roman"/>
                <a:cs typeface="Times Roman"/>
                <a:sym typeface="Times Roman"/>
              </a:rPr>
              <a:t>  (green work)</a:t>
            </a:r>
          </a:p>
        </p:txBody>
      </p:sp>
      <p:sp>
        <p:nvSpPr>
          <p:cNvPr id="18" name="Shape 381"/>
          <p:cNvSpPr/>
          <p:nvPr/>
        </p:nvSpPr>
        <p:spPr>
          <a:xfrm>
            <a:off x="6194905" y="3739753"/>
            <a:ext cx="1723271" cy="183300"/>
          </a:xfrm>
          <a:prstGeom prst="line">
            <a:avLst/>
          </a:prstGeom>
          <a:ln w="25400">
            <a:solidFill/>
            <a:miter lim="400000"/>
            <a:tailEnd type="triangle"/>
          </a:ln>
        </p:spPr>
        <p:txBody>
          <a:bodyPr lIns="0" tIns="0" rIns="0" bIns="0" anchor="ctr"/>
          <a:lstStyle/>
          <a:p>
            <a:pPr lvl="0">
              <a:defRPr sz="2400">
                <a:latin typeface="Helvetica Light"/>
                <a:ea typeface="Helvetica Light"/>
                <a:cs typeface="Helvetica Light"/>
                <a:sym typeface="Helvetica Light"/>
              </a:defRPr>
            </a:pPr>
            <a:endParaRPr sz="1687">
              <a:solidFill>
                <a:srgbClr val="000000"/>
              </a:solidFill>
            </a:endParaRPr>
          </a:p>
        </p:txBody>
      </p:sp>
      <p:sp>
        <p:nvSpPr>
          <p:cNvPr id="19" name="Shape 382"/>
          <p:cNvSpPr/>
          <p:nvPr/>
        </p:nvSpPr>
        <p:spPr>
          <a:xfrm rot="300000">
            <a:off x="6242897" y="3750027"/>
            <a:ext cx="1471747" cy="2508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defRPr sz="1500" b="1">
                <a:latin typeface="Times Roman"/>
                <a:ea typeface="Times Roman"/>
                <a:cs typeface="Times Roman"/>
                <a:sym typeface="Times Roman"/>
              </a:defRPr>
            </a:lvl1pPr>
          </a:lstStyle>
          <a:p>
            <a:pPr lvl="0">
              <a:defRPr sz="1800" b="0"/>
            </a:pPr>
            <a:r>
              <a:rPr sz="1055">
                <a:solidFill>
                  <a:srgbClr val="000000"/>
                </a:solidFill>
              </a:rPr>
              <a:t>Started Working</a:t>
            </a:r>
          </a:p>
        </p:txBody>
      </p:sp>
      <p:sp>
        <p:nvSpPr>
          <p:cNvPr id="20" name="Shape 383"/>
          <p:cNvSpPr/>
          <p:nvPr/>
        </p:nvSpPr>
        <p:spPr>
          <a:xfrm flipH="1">
            <a:off x="6188654" y="3984378"/>
            <a:ext cx="1735240" cy="96474"/>
          </a:xfrm>
          <a:prstGeom prst="line">
            <a:avLst/>
          </a:prstGeom>
          <a:ln w="25400">
            <a:solidFill/>
            <a:miter lim="400000"/>
            <a:tailEnd type="triangle"/>
          </a:ln>
        </p:spPr>
        <p:txBody>
          <a:bodyPr lIns="0" tIns="0" rIns="0" bIns="0" anchor="ctr"/>
          <a:lstStyle/>
          <a:p>
            <a:pPr lvl="0">
              <a:defRPr sz="2400">
                <a:latin typeface="Helvetica Light"/>
                <a:ea typeface="Helvetica Light"/>
                <a:cs typeface="Helvetica Light"/>
                <a:sym typeface="Helvetica Light"/>
              </a:defRPr>
            </a:pPr>
            <a:endParaRPr sz="1687">
              <a:solidFill>
                <a:srgbClr val="000000"/>
              </a:solidFill>
            </a:endParaRPr>
          </a:p>
        </p:txBody>
      </p:sp>
      <p:grpSp>
        <p:nvGrpSpPr>
          <p:cNvPr id="21" name="Group 397"/>
          <p:cNvGrpSpPr/>
          <p:nvPr/>
        </p:nvGrpSpPr>
        <p:grpSpPr>
          <a:xfrm>
            <a:off x="4044007" y="1122863"/>
            <a:ext cx="4314947" cy="4612275"/>
            <a:chOff x="0" y="0"/>
            <a:chExt cx="6136812" cy="6559678"/>
          </a:xfrm>
        </p:grpSpPr>
        <p:sp>
          <p:nvSpPr>
            <p:cNvPr id="22" name="Shape 384"/>
            <p:cNvSpPr/>
            <p:nvPr/>
          </p:nvSpPr>
          <p:spPr>
            <a:xfrm flipV="1">
              <a:off x="5526210" y="594987"/>
              <a:ext cx="1" cy="5963950"/>
            </a:xfrm>
            <a:prstGeom prst="line">
              <a:avLst/>
            </a:prstGeom>
            <a:noFill/>
            <a:ln w="63500" cap="flat">
              <a:solidFill>
                <a:srgbClr val="000000"/>
              </a:solidFill>
              <a:prstDash val="solid"/>
              <a:miter lim="400000"/>
              <a:head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sz="1687">
                <a:solidFill>
                  <a:srgbClr val="000000"/>
                </a:solidFill>
              </a:endParaRPr>
            </a:p>
          </p:txBody>
        </p:sp>
        <p:sp>
          <p:nvSpPr>
            <p:cNvPr id="23" name="Shape 385"/>
            <p:cNvSpPr/>
            <p:nvPr/>
          </p:nvSpPr>
          <p:spPr>
            <a:xfrm flipV="1">
              <a:off x="4915608" y="587903"/>
              <a:ext cx="1221205" cy="1"/>
            </a:xfrm>
            <a:prstGeom prst="line">
              <a:avLst/>
            </a:prstGeom>
            <a:noFill/>
            <a:ln w="635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sz="1687">
                <a:solidFill>
                  <a:srgbClr val="000000"/>
                </a:solidFill>
              </a:endParaRPr>
            </a:p>
          </p:txBody>
        </p:sp>
        <p:sp>
          <p:nvSpPr>
            <p:cNvPr id="24" name="Shape 386"/>
            <p:cNvSpPr/>
            <p:nvPr/>
          </p:nvSpPr>
          <p:spPr>
            <a:xfrm>
              <a:off x="4915608" y="6009373"/>
              <a:ext cx="1221205" cy="5051"/>
            </a:xfrm>
            <a:prstGeom prst="line">
              <a:avLst/>
            </a:prstGeom>
            <a:noFill/>
            <a:ln w="635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sz="1687">
                <a:solidFill>
                  <a:srgbClr val="000000"/>
                </a:solidFill>
              </a:endParaRPr>
            </a:p>
          </p:txBody>
        </p:sp>
        <p:sp>
          <p:nvSpPr>
            <p:cNvPr id="25" name="Shape 387"/>
            <p:cNvSpPr/>
            <p:nvPr/>
          </p:nvSpPr>
          <p:spPr>
            <a:xfrm flipV="1">
              <a:off x="3038344" y="570636"/>
              <a:ext cx="1" cy="3122106"/>
            </a:xfrm>
            <a:prstGeom prst="line">
              <a:avLst/>
            </a:prstGeom>
            <a:noFill/>
            <a:ln w="635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sz="1687">
                <a:solidFill>
                  <a:srgbClr val="000000"/>
                </a:solidFill>
              </a:endParaRPr>
            </a:p>
          </p:txBody>
        </p:sp>
        <p:sp>
          <p:nvSpPr>
            <p:cNvPr id="26" name="Shape 388"/>
            <p:cNvSpPr/>
            <p:nvPr/>
          </p:nvSpPr>
          <p:spPr>
            <a:xfrm flipV="1">
              <a:off x="2432169" y="587903"/>
              <a:ext cx="1221206" cy="1"/>
            </a:xfrm>
            <a:prstGeom prst="line">
              <a:avLst/>
            </a:prstGeom>
            <a:noFill/>
            <a:ln w="635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sz="1687">
                <a:solidFill>
                  <a:srgbClr val="000000"/>
                </a:solidFill>
              </a:endParaRPr>
            </a:p>
          </p:txBody>
        </p:sp>
        <p:sp>
          <p:nvSpPr>
            <p:cNvPr id="27" name="Shape 389"/>
            <p:cNvSpPr/>
            <p:nvPr/>
          </p:nvSpPr>
          <p:spPr>
            <a:xfrm flipV="1">
              <a:off x="2439777" y="3690241"/>
              <a:ext cx="1221205" cy="1"/>
            </a:xfrm>
            <a:prstGeom prst="line">
              <a:avLst/>
            </a:prstGeom>
            <a:noFill/>
            <a:ln w="635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sz="1687">
                <a:solidFill>
                  <a:srgbClr val="000000"/>
                </a:solidFill>
              </a:endParaRPr>
            </a:p>
          </p:txBody>
        </p:sp>
        <p:sp>
          <p:nvSpPr>
            <p:cNvPr id="28" name="Shape 390"/>
            <p:cNvSpPr/>
            <p:nvPr/>
          </p:nvSpPr>
          <p:spPr>
            <a:xfrm>
              <a:off x="5064254" y="11439"/>
              <a:ext cx="923914" cy="52138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2500" b="1">
                  <a:latin typeface="Helvetica"/>
                  <a:ea typeface="Helvetica"/>
                  <a:cs typeface="Helvetica"/>
                  <a:sym typeface="Helvetica"/>
                </a:defRPr>
              </a:lvl1pPr>
            </a:lstStyle>
            <a:p>
              <a:pPr lvl="0">
                <a:defRPr sz="1800" b="0"/>
              </a:pPr>
              <a:r>
                <a:rPr sz="1758">
                  <a:solidFill>
                    <a:srgbClr val="000000"/>
                  </a:solidFill>
                </a:rPr>
                <a:t>Slow</a:t>
              </a:r>
            </a:p>
          </p:txBody>
        </p:sp>
        <p:sp>
          <p:nvSpPr>
            <p:cNvPr id="29" name="Shape 391"/>
            <p:cNvSpPr/>
            <p:nvPr/>
          </p:nvSpPr>
          <p:spPr>
            <a:xfrm>
              <a:off x="2577775" y="11439"/>
              <a:ext cx="828781" cy="52138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2500" b="1">
                  <a:latin typeface="Helvetica"/>
                  <a:ea typeface="Helvetica"/>
                  <a:cs typeface="Helvetica"/>
                  <a:sym typeface="Helvetica"/>
                </a:defRPr>
              </a:lvl1pPr>
            </a:lstStyle>
            <a:p>
              <a:pPr lvl="0">
                <a:defRPr sz="1800" b="0"/>
              </a:pPr>
              <a:r>
                <a:rPr sz="1758">
                  <a:solidFill>
                    <a:srgbClr val="000000"/>
                  </a:solidFill>
                </a:rPr>
                <a:t>Fast</a:t>
              </a:r>
            </a:p>
          </p:txBody>
        </p:sp>
        <p:sp>
          <p:nvSpPr>
            <p:cNvPr id="30" name="Shape 392"/>
            <p:cNvSpPr/>
            <p:nvPr/>
          </p:nvSpPr>
          <p:spPr>
            <a:xfrm flipV="1">
              <a:off x="550478" y="581467"/>
              <a:ext cx="1" cy="5977271"/>
            </a:xfrm>
            <a:prstGeom prst="line">
              <a:avLst/>
            </a:prstGeom>
            <a:noFill/>
            <a:ln w="63500" cap="flat">
              <a:solidFill>
                <a:srgbClr val="000000"/>
              </a:solidFill>
              <a:prstDash val="solid"/>
              <a:miter lim="400000"/>
              <a:head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sz="1687">
                <a:solidFill>
                  <a:srgbClr val="000000"/>
                </a:solidFill>
              </a:endParaRPr>
            </a:p>
          </p:txBody>
        </p:sp>
        <p:sp>
          <p:nvSpPr>
            <p:cNvPr id="31" name="Shape 393"/>
            <p:cNvSpPr/>
            <p:nvPr/>
          </p:nvSpPr>
          <p:spPr>
            <a:xfrm>
              <a:off x="0" y="581466"/>
              <a:ext cx="1100958" cy="1"/>
            </a:xfrm>
            <a:prstGeom prst="line">
              <a:avLst/>
            </a:prstGeom>
            <a:noFill/>
            <a:ln w="635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sz="1687">
                <a:solidFill>
                  <a:srgbClr val="000000"/>
                </a:solidFill>
              </a:endParaRPr>
            </a:p>
          </p:txBody>
        </p:sp>
        <p:sp>
          <p:nvSpPr>
            <p:cNvPr id="32" name="Shape 394"/>
            <p:cNvSpPr/>
            <p:nvPr/>
          </p:nvSpPr>
          <p:spPr>
            <a:xfrm flipV="1">
              <a:off x="0" y="3695632"/>
              <a:ext cx="1100958" cy="1"/>
            </a:xfrm>
            <a:prstGeom prst="line">
              <a:avLst/>
            </a:prstGeom>
            <a:noFill/>
            <a:ln w="635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sz="1687">
                <a:solidFill>
                  <a:srgbClr val="000000"/>
                </a:solidFill>
              </a:endParaRPr>
            </a:p>
          </p:txBody>
        </p:sp>
        <p:sp>
          <p:nvSpPr>
            <p:cNvPr id="33" name="Shape 395"/>
            <p:cNvSpPr/>
            <p:nvPr/>
          </p:nvSpPr>
          <p:spPr>
            <a:xfrm>
              <a:off x="180880" y="0"/>
              <a:ext cx="739197" cy="54426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2500" b="1">
                  <a:latin typeface="Helvetica"/>
                  <a:ea typeface="Helvetica"/>
                  <a:cs typeface="Helvetica"/>
                  <a:sym typeface="Helvetica"/>
                </a:defRPr>
              </a:lvl1pPr>
            </a:lstStyle>
            <a:p>
              <a:pPr lvl="0">
                <a:defRPr sz="1800" b="0"/>
              </a:pPr>
              <a:r>
                <a:rPr sz="1758">
                  <a:solidFill>
                    <a:srgbClr val="000000"/>
                  </a:solidFill>
                </a:rPr>
                <a:t>Ok</a:t>
              </a:r>
            </a:p>
          </p:txBody>
        </p:sp>
        <p:sp>
          <p:nvSpPr>
            <p:cNvPr id="34" name="Shape 396"/>
            <p:cNvSpPr/>
            <p:nvPr/>
          </p:nvSpPr>
          <p:spPr>
            <a:xfrm flipV="1">
              <a:off x="3038344" y="3327678"/>
              <a:ext cx="1" cy="3232001"/>
            </a:xfrm>
            <a:prstGeom prst="line">
              <a:avLst/>
            </a:prstGeom>
            <a:noFill/>
            <a:ln w="63500" cap="flat">
              <a:solidFill>
                <a:srgbClr val="000000"/>
              </a:solidFill>
              <a:prstDash val="solid"/>
              <a:miter lim="400000"/>
              <a:head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sz="1687">
                <a:solidFill>
                  <a:srgbClr val="000000"/>
                </a:solidFill>
              </a:endParaRPr>
            </a:p>
          </p:txBody>
        </p:sp>
      </p:grpSp>
      <p:sp>
        <p:nvSpPr>
          <p:cNvPr id="35" name="Shape 398"/>
          <p:cNvSpPr/>
          <p:nvPr/>
        </p:nvSpPr>
        <p:spPr>
          <a:xfrm flipH="1" flipV="1">
            <a:off x="6416998" y="4330214"/>
            <a:ext cx="1273725" cy="534409"/>
          </a:xfrm>
          <a:prstGeom prst="line">
            <a:avLst/>
          </a:prstGeom>
          <a:ln w="38100">
            <a:solidFill>
              <a:srgbClr val="92FA1C"/>
            </a:solidFill>
            <a:custDash>
              <a:ds d="200000" sp="200000"/>
            </a:custDash>
            <a:miter lim="400000"/>
            <a:tailEnd type="triangle"/>
          </a:ln>
        </p:spPr>
        <p:txBody>
          <a:bodyPr lIns="0" tIns="0" rIns="0" bIns="0" anchor="ctr"/>
          <a:lstStyle/>
          <a:p>
            <a:pPr lvl="0">
              <a:defRPr sz="2400">
                <a:latin typeface="Helvetica Light"/>
                <a:ea typeface="Helvetica Light"/>
                <a:cs typeface="Helvetica Light"/>
                <a:sym typeface="Helvetica Light"/>
              </a:defRPr>
            </a:pPr>
            <a:endParaRPr sz="1687">
              <a:solidFill>
                <a:srgbClr val="000000"/>
              </a:solidFill>
            </a:endParaRPr>
          </a:p>
        </p:txBody>
      </p:sp>
      <p:sp>
        <p:nvSpPr>
          <p:cNvPr id="36" name="Shape 399"/>
          <p:cNvSpPr/>
          <p:nvPr/>
        </p:nvSpPr>
        <p:spPr>
          <a:xfrm>
            <a:off x="5939161" y="4088822"/>
            <a:ext cx="482367" cy="4823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4FA18"/>
          </a:solidFill>
          <a:ln w="25400">
            <a:solidFill/>
            <a:miter lim="400000"/>
          </a:ln>
        </p:spPr>
        <p:txBody>
          <a:bodyPr lIns="0" tIns="0" rIns="0" bIns="0" anchor="ctr"/>
          <a:lstStyle/>
          <a:p>
            <a:pPr lvl="0">
              <a:defRPr sz="2400">
                <a:latin typeface="Helvetica Light"/>
                <a:ea typeface="Helvetica Light"/>
                <a:cs typeface="Helvetica Light"/>
                <a:sym typeface="Helvetica Light"/>
              </a:defRPr>
            </a:pPr>
            <a:endParaRPr sz="1687">
              <a:solidFill>
                <a:srgbClr val="000000"/>
              </a:solidFill>
            </a:endParaRPr>
          </a:p>
        </p:txBody>
      </p:sp>
      <p:sp>
        <p:nvSpPr>
          <p:cNvPr id="37" name="Shape 400"/>
          <p:cNvSpPr/>
          <p:nvPr/>
        </p:nvSpPr>
        <p:spPr>
          <a:xfrm rot="21420000">
            <a:off x="6169276" y="3292974"/>
            <a:ext cx="1619004" cy="43413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pPr lvl="0">
              <a:defRPr sz="1800"/>
            </a:pPr>
            <a:r>
              <a:rPr sz="1125">
                <a:solidFill>
                  <a:srgbClr val="000000"/>
                </a:solidFill>
                <a:latin typeface="Times Roman"/>
                <a:ea typeface="Times Roman"/>
                <a:cs typeface="Times Roman"/>
                <a:sym typeface="Times Roman"/>
              </a:rPr>
              <a:t>Do assignment #1</a:t>
            </a:r>
          </a:p>
          <a:p>
            <a:pPr lvl="0">
              <a:defRPr sz="1800"/>
            </a:pPr>
            <a:r>
              <a:rPr sz="1055">
                <a:solidFill>
                  <a:srgbClr val="000000"/>
                </a:solidFill>
                <a:latin typeface="Times Roman"/>
                <a:ea typeface="Times Roman"/>
                <a:cs typeface="Times Roman"/>
                <a:sym typeface="Times Roman"/>
              </a:rPr>
              <a:t>(red work</a:t>
            </a:r>
          </a:p>
        </p:txBody>
      </p:sp>
      <p:sp>
        <p:nvSpPr>
          <p:cNvPr id="38" name="Shape 401"/>
          <p:cNvSpPr/>
          <p:nvPr/>
        </p:nvSpPr>
        <p:spPr>
          <a:xfrm>
            <a:off x="7928070" y="3010455"/>
            <a:ext cx="1148344" cy="53060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pPr lvl="0">
              <a:defRPr sz="1800"/>
            </a:pPr>
            <a:r>
              <a:rPr sz="1547">
                <a:solidFill>
                  <a:srgbClr val="000000"/>
                </a:solidFill>
                <a:latin typeface="Times Roman"/>
                <a:ea typeface="Times Roman"/>
                <a:cs typeface="Times Roman"/>
                <a:sym typeface="Times Roman"/>
              </a:rPr>
              <a:t>I’m behind</a:t>
            </a:r>
          </a:p>
          <a:p>
            <a:pPr lvl="0">
              <a:defRPr sz="1800"/>
            </a:pPr>
            <a:r>
              <a:rPr sz="1125">
                <a:solidFill>
                  <a:srgbClr val="000000"/>
                </a:solidFill>
                <a:latin typeface="Times Roman"/>
                <a:ea typeface="Times Roman"/>
                <a:cs typeface="Times Roman"/>
                <a:sym typeface="Times Roman"/>
              </a:rPr>
              <a:t>(I need help)</a:t>
            </a:r>
          </a:p>
        </p:txBody>
      </p:sp>
      <p:sp>
        <p:nvSpPr>
          <p:cNvPr id="39" name="Shape 402"/>
          <p:cNvSpPr/>
          <p:nvPr/>
        </p:nvSpPr>
        <p:spPr>
          <a:xfrm>
            <a:off x="6059856" y="3751329"/>
            <a:ext cx="240977" cy="2441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2600"/>
          </a:solidFill>
          <a:ln w="25400">
            <a:solidFill/>
            <a:miter lim="400000"/>
          </a:ln>
        </p:spPr>
        <p:txBody>
          <a:bodyPr lIns="0" tIns="0" rIns="0" bIns="0" anchor="ctr"/>
          <a:lstStyle/>
          <a:p>
            <a:pPr lvl="0">
              <a:defRPr sz="2400">
                <a:latin typeface="Helvetica Light"/>
                <a:ea typeface="Helvetica Light"/>
                <a:cs typeface="Helvetica Light"/>
                <a:sym typeface="Helvetica Light"/>
              </a:defRPr>
            </a:pPr>
            <a:endParaRPr sz="1687">
              <a:solidFill>
                <a:srgbClr val="000000"/>
              </a:solidFill>
            </a:endParaRPr>
          </a:p>
        </p:txBody>
      </p:sp>
      <p:sp>
        <p:nvSpPr>
          <p:cNvPr id="40" name="Shape 403"/>
          <p:cNvSpPr/>
          <p:nvPr/>
        </p:nvSpPr>
        <p:spPr>
          <a:xfrm>
            <a:off x="7688442" y="4626499"/>
            <a:ext cx="482367" cy="4823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7FA10"/>
          </a:solidFill>
          <a:ln w="25400">
            <a:solidFill/>
            <a:miter lim="400000"/>
          </a:ln>
        </p:spPr>
        <p:txBody>
          <a:bodyPr lIns="0" tIns="0" rIns="0" bIns="0" anchor="ctr"/>
          <a:lstStyle/>
          <a:p>
            <a:pPr lvl="0">
              <a:defRPr sz="2400">
                <a:latin typeface="Helvetica Light"/>
                <a:ea typeface="Helvetica Light"/>
                <a:cs typeface="Helvetica Light"/>
                <a:sym typeface="Helvetica Light"/>
              </a:defRPr>
            </a:pPr>
            <a:endParaRPr sz="1687">
              <a:solidFill>
                <a:srgbClr val="000000"/>
              </a:solidFill>
            </a:endParaRPr>
          </a:p>
        </p:txBody>
      </p:sp>
      <p:sp>
        <p:nvSpPr>
          <p:cNvPr id="41" name="Shape 404"/>
          <p:cNvSpPr/>
          <p:nvPr/>
        </p:nvSpPr>
        <p:spPr>
          <a:xfrm>
            <a:off x="7809137" y="5113566"/>
            <a:ext cx="240977" cy="2441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2600"/>
          </a:solidFill>
          <a:ln w="25400">
            <a:solidFill/>
            <a:miter lim="400000"/>
          </a:ln>
        </p:spPr>
        <p:txBody>
          <a:bodyPr lIns="0" tIns="0" rIns="0" bIns="0" anchor="ctr"/>
          <a:lstStyle/>
          <a:p>
            <a:pPr lvl="0">
              <a:defRPr sz="2400">
                <a:latin typeface="Helvetica Light"/>
                <a:ea typeface="Helvetica Light"/>
                <a:cs typeface="Helvetica Light"/>
                <a:sym typeface="Helvetica Light"/>
              </a:defRPr>
            </a:pPr>
            <a:endParaRPr sz="1687">
              <a:solidFill>
                <a:srgbClr val="000000"/>
              </a:solidFill>
            </a:endParaRPr>
          </a:p>
        </p:txBody>
      </p:sp>
      <p:sp>
        <p:nvSpPr>
          <p:cNvPr id="42" name="Shape 405"/>
          <p:cNvSpPr/>
          <p:nvPr/>
        </p:nvSpPr>
        <p:spPr>
          <a:xfrm flipH="1" flipV="1">
            <a:off x="6186154" y="4062322"/>
            <a:ext cx="1737411" cy="542089"/>
          </a:xfrm>
          <a:prstGeom prst="line">
            <a:avLst/>
          </a:prstGeom>
          <a:ln w="25400">
            <a:solidFill/>
            <a:miter lim="400000"/>
            <a:tailEnd type="triangle"/>
          </a:ln>
        </p:spPr>
        <p:txBody>
          <a:bodyPr lIns="0" tIns="0" rIns="0" bIns="0" anchor="ctr"/>
          <a:lstStyle/>
          <a:p>
            <a:pPr lvl="0">
              <a:defRPr sz="2400">
                <a:latin typeface="Helvetica Light"/>
                <a:ea typeface="Helvetica Light"/>
                <a:cs typeface="Helvetica Light"/>
                <a:sym typeface="Helvetica Light"/>
              </a:defRPr>
            </a:pPr>
            <a:endParaRPr sz="1687">
              <a:solidFill>
                <a:srgbClr val="000000"/>
              </a:solidFill>
            </a:endParaRPr>
          </a:p>
        </p:txBody>
      </p:sp>
      <p:sp>
        <p:nvSpPr>
          <p:cNvPr id="43" name="Shape 406"/>
          <p:cNvSpPr/>
          <p:nvPr/>
        </p:nvSpPr>
        <p:spPr>
          <a:xfrm rot="1080000">
            <a:off x="6809327" y="4288391"/>
            <a:ext cx="493726" cy="234488"/>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500" b="1">
                <a:latin typeface="Times Roman"/>
                <a:ea typeface="Times Roman"/>
                <a:cs typeface="Times Roman"/>
                <a:sym typeface="Times Roman"/>
              </a:defRPr>
            </a:lvl1pPr>
          </a:lstStyle>
          <a:p>
            <a:pPr lvl="0">
              <a:defRPr sz="1800" b="0"/>
            </a:pPr>
            <a:r>
              <a:rPr sz="1055">
                <a:solidFill>
                  <a:srgbClr val="000000"/>
                </a:solidFill>
              </a:rPr>
              <a:t>Cancel</a:t>
            </a:r>
          </a:p>
        </p:txBody>
      </p:sp>
      <p:sp>
        <p:nvSpPr>
          <p:cNvPr id="44" name="Shape 407"/>
          <p:cNvSpPr/>
          <p:nvPr/>
        </p:nvSpPr>
        <p:spPr>
          <a:xfrm flipV="1">
            <a:off x="5883097" y="4046376"/>
            <a:ext cx="594494" cy="594494"/>
          </a:xfrm>
          <a:prstGeom prst="line">
            <a:avLst/>
          </a:prstGeom>
          <a:ln w="88900">
            <a:solidFill>
              <a:srgbClr val="C82506"/>
            </a:solidFill>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sz="2812">
              <a:solidFill>
                <a:srgbClr val="000000"/>
              </a:solidFill>
            </a:endParaRPr>
          </a:p>
        </p:txBody>
      </p:sp>
      <p:sp>
        <p:nvSpPr>
          <p:cNvPr id="45" name="Shape 408"/>
          <p:cNvSpPr/>
          <p:nvPr/>
        </p:nvSpPr>
        <p:spPr>
          <a:xfrm>
            <a:off x="5882012" y="4018056"/>
            <a:ext cx="623898" cy="623898"/>
          </a:xfrm>
          <a:prstGeom prst="line">
            <a:avLst/>
          </a:prstGeom>
          <a:ln w="88900">
            <a:solidFill>
              <a:srgbClr val="C82506"/>
            </a:solidFill>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sz="2812">
              <a:solidFill>
                <a:srgbClr val="000000"/>
              </a:solidFill>
            </a:endParaRPr>
          </a:p>
        </p:txBody>
      </p:sp>
    </p:spTree>
    <p:extLst>
      <p:ext uri="{BB962C8B-B14F-4D97-AF65-F5344CB8AC3E}">
        <p14:creationId xmlns:p14="http://schemas.microsoft.com/office/powerpoint/2010/main" val="383189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iterate>
                                    <p:tmAbs val="0"/>
                                  </p:iterate>
                                  <p:childTnLst>
                                    <p:set>
                                      <p:cBhvr>
                                        <p:cTn id="17" fill="hold"/>
                                        <p:tgtEl>
                                          <p:spTgt spid="15"/>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iterate>
                                    <p:tmAbs val="0"/>
                                  </p:iterate>
                                  <p:childTnLst>
                                    <p:set>
                                      <p:cBhvr>
                                        <p:cTn id="20" fill="hold"/>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p:tmAbs val="0"/>
                                  </p:iterate>
                                  <p:childTnLst>
                                    <p:set>
                                      <p:cBhvr>
                                        <p:cTn id="24" fill="hold"/>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p:tmAbs val="0"/>
                                  </p:iterate>
                                  <p:childTnLst>
                                    <p:set>
                                      <p:cBhvr>
                                        <p:cTn id="28" fill="hold"/>
                                        <p:tgtEl>
                                          <p:spTgt spid="37"/>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iterate>
                                    <p:tmAbs val="0"/>
                                  </p:iterate>
                                  <p:childTnLst>
                                    <p:set>
                                      <p:cBhvr>
                                        <p:cTn id="31" fill="hold"/>
                                        <p:tgtEl>
                                          <p:spTgt spid="16"/>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iterate>
                                    <p:tmAbs val="0"/>
                                  </p:iterate>
                                  <p:childTnLst>
                                    <p:set>
                                      <p:cBhvr>
                                        <p:cTn id="34" fill="hold"/>
                                        <p:tgtEl>
                                          <p:spTgt spid="5"/>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iterate>
                                    <p:tmAbs val="0"/>
                                  </p:iterate>
                                  <p:childTnLst>
                                    <p:set>
                                      <p:cBhvr>
                                        <p:cTn id="37" fill="hold"/>
                                        <p:tgtEl>
                                          <p:spTgt spid="4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iterate>
                                    <p:tmAbs val="0"/>
                                  </p:iterate>
                                  <p:childTnLst>
                                    <p:set>
                                      <p:cBhvr>
                                        <p:cTn id="48" fill="hold"/>
                                        <p:tgtEl>
                                          <p:spTgt spid="19"/>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0" nodeType="afterEffect">
                                  <p:stCondLst>
                                    <p:cond delay="0"/>
                                  </p:stCondLst>
                                  <p:iterate>
                                    <p:tmAbs val="0"/>
                                  </p:iterate>
                                  <p:childTnLst>
                                    <p:set>
                                      <p:cBhvr>
                                        <p:cTn id="51" fill="hold"/>
                                        <p:tgtEl>
                                          <p:spTgt spid="39"/>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iterate>
                                    <p:tmAbs val="0"/>
                                  </p:iterate>
                                  <p:childTnLst>
                                    <p:set>
                                      <p:cBhvr>
                                        <p:cTn id="54" fill="hold"/>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iterate>
                                    <p:tmAbs val="0"/>
                                  </p:iterate>
                                  <p:childTnLst>
                                    <p:set>
                                      <p:cBhvr>
                                        <p:cTn id="62" fill="hold"/>
                                        <p:tgtEl>
                                          <p:spTgt spid="17"/>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grpId="0" nodeType="afterEffect">
                                  <p:stCondLst>
                                    <p:cond delay="0"/>
                                  </p:stCondLst>
                                  <p:iterate>
                                    <p:tmAbs val="0"/>
                                  </p:iterate>
                                  <p:childTnLst>
                                    <p:set>
                                      <p:cBhvr>
                                        <p:cTn id="65" fill="hold"/>
                                        <p:tgtEl>
                                          <p:spTgt spid="20"/>
                                        </p:tgtEl>
                                        <p:attrNameLst>
                                          <p:attrName>style.visibility</p:attrName>
                                        </p:attrNameLst>
                                      </p:cBhvr>
                                      <p:to>
                                        <p:strVal val="visible"/>
                                      </p:to>
                                    </p:set>
                                  </p:childTnLst>
                                </p:cTn>
                              </p:par>
                            </p:childTnLst>
                          </p:cTn>
                        </p:par>
                        <p:par>
                          <p:cTn id="66" fill="hold">
                            <p:stCondLst>
                              <p:cond delay="0"/>
                            </p:stCondLst>
                            <p:childTnLst>
                              <p:par>
                                <p:cTn id="67" presetID="1" presetClass="entr" presetSubtype="0" fill="hold" grpId="0" nodeType="afterEffect">
                                  <p:stCondLst>
                                    <p:cond delay="0"/>
                                  </p:stCondLst>
                                  <p:iterate>
                                    <p:tmAbs val="0"/>
                                  </p:iterate>
                                  <p:childTnLst>
                                    <p:set>
                                      <p:cBhvr>
                                        <p:cTn id="68" fill="hold"/>
                                        <p:tgtEl>
                                          <p:spTgt spid="36"/>
                                        </p:tgtEl>
                                        <p:attrNameLst>
                                          <p:attrName>style.visibility</p:attrName>
                                        </p:attrNameLst>
                                      </p:cBhvr>
                                      <p:to>
                                        <p:strVal val="visible"/>
                                      </p:to>
                                    </p:set>
                                  </p:childTnLst>
                                </p:cTn>
                              </p:par>
                            </p:childTnLst>
                          </p:cTn>
                        </p:par>
                        <p:par>
                          <p:cTn id="69" fill="hold">
                            <p:stCondLst>
                              <p:cond delay="0"/>
                            </p:stCondLst>
                            <p:childTnLst>
                              <p:par>
                                <p:cTn id="70" presetID="1" presetClass="entr" presetSubtype="0" fill="hold" grpId="0" nodeType="afterEffect">
                                  <p:stCondLst>
                                    <p:cond delay="0"/>
                                  </p:stCondLst>
                                  <p:iterate>
                                    <p:tmAbs val="0"/>
                                  </p:iterate>
                                  <p:childTnLst>
                                    <p:set>
                                      <p:cBhvr>
                                        <p:cTn id="71" fill="hold"/>
                                        <p:tgtEl>
                                          <p:spTgt spid="35"/>
                                        </p:tgtEl>
                                        <p:attrNameLst>
                                          <p:attrName>style.visibility</p:attrName>
                                        </p:attrNameLst>
                                      </p:cBhvr>
                                      <p:to>
                                        <p:strVal val="visible"/>
                                      </p:to>
                                    </p:set>
                                  </p:childTnLst>
                                </p:cTn>
                              </p:par>
                            </p:childTnLst>
                          </p:cTn>
                        </p:par>
                        <p:par>
                          <p:cTn id="72" fill="hold">
                            <p:stCondLst>
                              <p:cond delay="0"/>
                            </p:stCondLst>
                            <p:childTnLst>
                              <p:par>
                                <p:cTn id="73" presetID="1" presetClass="entr" presetSubtype="0" fill="hold" grpId="0" nodeType="afterEffect">
                                  <p:stCondLst>
                                    <p:cond delay="0"/>
                                  </p:stCondLst>
                                  <p:iterate>
                                    <p:tmAbs val="0"/>
                                  </p:iterate>
                                  <p:childTnLst>
                                    <p:set>
                                      <p:cBhvr>
                                        <p:cTn id="74" fill="hold"/>
                                        <p:tgtEl>
                                          <p:spTgt spid="4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iterate>
                                    <p:tmAbs val="0"/>
                                  </p:iterate>
                                  <p:childTnLst>
                                    <p:set>
                                      <p:cBhvr>
                                        <p:cTn id="78" fill="hold"/>
                                        <p:tgtEl>
                                          <p:spTgt spid="42"/>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grpId="0" nodeType="afterEffect">
                                  <p:stCondLst>
                                    <p:cond delay="0"/>
                                  </p:stCondLst>
                                  <p:iterate>
                                    <p:tmAbs val="0"/>
                                  </p:iterate>
                                  <p:childTnLst>
                                    <p:set>
                                      <p:cBhvr>
                                        <p:cTn id="81" fill="hold"/>
                                        <p:tgtEl>
                                          <p:spTgt spid="45"/>
                                        </p:tgtEl>
                                        <p:attrNameLst>
                                          <p:attrName>style.visibility</p:attrName>
                                        </p:attrNameLst>
                                      </p:cBhvr>
                                      <p:to>
                                        <p:strVal val="visible"/>
                                      </p:to>
                                    </p:set>
                                  </p:childTnLst>
                                </p:cTn>
                              </p:par>
                            </p:childTnLst>
                          </p:cTn>
                        </p:par>
                        <p:par>
                          <p:cTn id="82" fill="hold">
                            <p:stCondLst>
                              <p:cond delay="0"/>
                            </p:stCondLst>
                            <p:childTnLst>
                              <p:par>
                                <p:cTn id="83" presetID="1" presetClass="entr" presetSubtype="0" fill="hold" grpId="0" nodeType="afterEffect">
                                  <p:stCondLst>
                                    <p:cond delay="0"/>
                                  </p:stCondLst>
                                  <p:iterate>
                                    <p:tmAbs val="0"/>
                                  </p:iterate>
                                  <p:childTnLst>
                                    <p:set>
                                      <p:cBhvr>
                                        <p:cTn id="84" fill="hold"/>
                                        <p:tgtEl>
                                          <p:spTgt spid="44"/>
                                        </p:tgtEl>
                                        <p:attrNameLst>
                                          <p:attrName>style.visibility</p:attrName>
                                        </p:attrNameLst>
                                      </p:cBhvr>
                                      <p:to>
                                        <p:strVal val="visible"/>
                                      </p:to>
                                    </p:set>
                                  </p:childTnLst>
                                </p:cTn>
                              </p:par>
                            </p:childTnLst>
                          </p:cTn>
                        </p:par>
                        <p:par>
                          <p:cTn id="85" fill="hold">
                            <p:stCondLst>
                              <p:cond delay="0"/>
                            </p:stCondLst>
                            <p:childTnLst>
                              <p:par>
                                <p:cTn id="86" presetID="1" presetClass="entr" presetSubtype="0" fill="hold" grpId="0" nodeType="afterEffect">
                                  <p:stCondLst>
                                    <p:cond delay="0"/>
                                  </p:stCondLst>
                                  <p:iterate>
                                    <p:tmAbs val="0"/>
                                  </p:iterate>
                                  <p:childTnLst>
                                    <p:set>
                                      <p:cBhvr>
                                        <p:cTn id="87" fill="hold"/>
                                        <p:tgtEl>
                                          <p:spTgt spid="43"/>
                                        </p:tgtEl>
                                        <p:attrNameLst>
                                          <p:attrName>style.visibility</p:attrName>
                                        </p:attrNameLst>
                                      </p:cBhvr>
                                      <p:to>
                                        <p:strVal val="visible"/>
                                      </p:to>
                                    </p:set>
                                  </p:childTnLst>
                                </p:cTn>
                              </p:par>
                            </p:childTnLst>
                          </p:cTn>
                        </p:par>
                        <p:par>
                          <p:cTn id="88" fill="hold">
                            <p:stCondLst>
                              <p:cond delay="0"/>
                            </p:stCondLst>
                            <p:childTnLst>
                              <p:par>
                                <p:cTn id="89" presetID="1" presetClass="exit" presetSubtype="0" fill="hold" grpId="1" nodeType="afterEffect">
                                  <p:stCondLst>
                                    <p:cond delay="0"/>
                                  </p:stCondLst>
                                  <p:iterate>
                                    <p:tmAbs val="0"/>
                                  </p:iterate>
                                  <p:childTnLst>
                                    <p:set>
                                      <p:cBhvr>
                                        <p:cTn id="90" fill="hold">
                                          <p:stCondLst>
                                            <p:cond delay="0"/>
                                          </p:stCondLst>
                                        </p:cTn>
                                        <p:tgtEl>
                                          <p:spTgt spid="17"/>
                                        </p:tgtEl>
                                        <p:attrNameLst>
                                          <p:attrName>style.visibility</p:attrName>
                                        </p:attrNameLst>
                                      </p:cBhvr>
                                      <p:to>
                                        <p:strVal val="hidden"/>
                                      </p:to>
                                    </p:set>
                                  </p:childTnLst>
                                </p:cTn>
                              </p:par>
                            </p:childTnLst>
                          </p:cTn>
                        </p:par>
                        <p:par>
                          <p:cTn id="91" fill="hold">
                            <p:stCondLst>
                              <p:cond delay="0"/>
                            </p:stCondLst>
                            <p:childTnLst>
                              <p:par>
                                <p:cTn id="92" presetID="1" presetClass="exit" presetSubtype="0" fill="hold" grpId="1" nodeType="afterEffect">
                                  <p:stCondLst>
                                    <p:cond delay="0"/>
                                  </p:stCondLst>
                                  <p:iterate>
                                    <p:tmAbs val="0"/>
                                  </p:iterate>
                                  <p:childTnLst>
                                    <p:set>
                                      <p:cBhvr>
                                        <p:cTn id="93" fill="hold">
                                          <p:stCondLst>
                                            <p:cond delay="0"/>
                                          </p:stCondLst>
                                        </p:cTn>
                                        <p:tgtEl>
                                          <p:spTgt spid="20"/>
                                        </p:tgtEl>
                                        <p:attrNameLst>
                                          <p:attrName>style.visibility</p:attrName>
                                        </p:attrNameLst>
                                      </p:cBhvr>
                                      <p:to>
                                        <p:strVal val="hidden"/>
                                      </p:to>
                                    </p:set>
                                  </p:childTnLst>
                                </p:cTn>
                              </p:par>
                            </p:childTnLst>
                          </p:cTn>
                        </p:par>
                        <p:par>
                          <p:cTn id="94" fill="hold">
                            <p:stCondLst>
                              <p:cond delay="0"/>
                            </p:stCondLst>
                            <p:childTnLst>
                              <p:par>
                                <p:cTn id="95" presetID="1" presetClass="entr" presetSubtype="0" fill="hold" nodeType="afterEffect">
                                  <p:stCondLst>
                                    <p:cond delay="0"/>
                                  </p:stCondLst>
                                  <p:childTnLst>
                                    <p:set>
                                      <p:cBhvr>
                                        <p:cTn id="9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P spid="6" grpId="0" advAuto="0"/>
      <p:bldP spid="11" grpId="0" advAuto="0"/>
      <p:bldP spid="15" grpId="0" animBg="1" advAuto="0"/>
      <p:bldP spid="16" grpId="0" animBg="1" advAuto="0"/>
      <p:bldP spid="17" grpId="0" animBg="1" advAuto="0"/>
      <p:bldP spid="17" grpId="1" animBg="1" advAuto="0"/>
      <p:bldP spid="18" grpId="0" animBg="1" advAuto="0"/>
      <p:bldP spid="19" grpId="0" animBg="1" advAuto="0"/>
      <p:bldP spid="20" grpId="0" animBg="1" advAuto="0"/>
      <p:bldP spid="20" grpId="1" animBg="1" advAuto="0"/>
      <p:bldP spid="35" grpId="0" animBg="1" advAuto="0"/>
      <p:bldP spid="36" grpId="0" animBg="1" advAuto="0"/>
      <p:bldP spid="37" grpId="0" animBg="1" advAuto="0"/>
      <p:bldP spid="38" grpId="0" animBg="1" advAuto="0"/>
      <p:bldP spid="39" grpId="0" animBg="1" advAuto="0"/>
      <p:bldP spid="40" grpId="0" animBg="1" advAuto="0"/>
      <p:bldP spid="41" grpId="0" animBg="1" advAuto="0"/>
      <p:bldP spid="42" grpId="0" animBg="1" advAuto="0"/>
      <p:bldP spid="43" grpId="0" animBg="1" advAuto="0"/>
      <p:bldP spid="44" grpId="0" animBg="1" advAuto="0"/>
      <p:bldP spid="45" grpId="0"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FlexRR</a:t>
            </a:r>
            <a:r>
              <a:rPr lang="en-US" dirty="0"/>
              <a:t> Performance</a:t>
            </a:r>
          </a:p>
        </p:txBody>
      </p:sp>
      <p:pic>
        <p:nvPicPr>
          <p:cNvPr id="9" name="pasted-image.pdf"/>
          <p:cNvPicPr/>
          <p:nvPr/>
        </p:nvPicPr>
        <p:blipFill>
          <a:blip r:embed="rId2">
            <a:extLst/>
          </a:blip>
          <a:stretch>
            <a:fillRect/>
          </a:stretch>
        </p:blipFill>
        <p:spPr>
          <a:xfrm>
            <a:off x="106148" y="751425"/>
            <a:ext cx="9019079" cy="3673947"/>
          </a:xfrm>
          <a:prstGeom prst="rect">
            <a:avLst/>
          </a:prstGeom>
          <a:ln w="12700">
            <a:miter lim="400000"/>
          </a:ln>
        </p:spPr>
      </p:pic>
      <p:pic>
        <p:nvPicPr>
          <p:cNvPr id="10" name="p16_1.pdf"/>
          <p:cNvPicPr/>
          <p:nvPr/>
        </p:nvPicPr>
        <p:blipFill>
          <a:blip r:embed="rId3">
            <a:extLst/>
          </a:blip>
          <a:stretch>
            <a:fillRect/>
          </a:stretch>
        </p:blipFill>
        <p:spPr>
          <a:xfrm>
            <a:off x="157121" y="781449"/>
            <a:ext cx="8999635" cy="3717365"/>
          </a:xfrm>
          <a:prstGeom prst="rect">
            <a:avLst/>
          </a:prstGeom>
          <a:ln w="12700">
            <a:miter lim="400000"/>
          </a:ln>
        </p:spPr>
      </p:pic>
      <p:pic>
        <p:nvPicPr>
          <p:cNvPr id="11" name="p16_2.pdf"/>
          <p:cNvPicPr/>
          <p:nvPr/>
        </p:nvPicPr>
        <p:blipFill>
          <a:blip r:embed="rId4">
            <a:extLst/>
          </a:blip>
          <a:stretch>
            <a:fillRect/>
          </a:stretch>
        </p:blipFill>
        <p:spPr>
          <a:xfrm>
            <a:off x="157121" y="781449"/>
            <a:ext cx="9018935" cy="3717365"/>
          </a:xfrm>
          <a:prstGeom prst="rect">
            <a:avLst/>
          </a:prstGeom>
          <a:ln w="12700">
            <a:miter lim="400000"/>
          </a:ln>
        </p:spPr>
      </p:pic>
      <p:pic>
        <p:nvPicPr>
          <p:cNvPr id="12" name="p16_3.pdf"/>
          <p:cNvPicPr/>
          <p:nvPr/>
        </p:nvPicPr>
        <p:blipFill>
          <a:blip r:embed="rId5">
            <a:extLst/>
          </a:blip>
          <a:stretch>
            <a:fillRect/>
          </a:stretch>
        </p:blipFill>
        <p:spPr>
          <a:xfrm>
            <a:off x="118904" y="781449"/>
            <a:ext cx="9095371" cy="3717365"/>
          </a:xfrm>
          <a:prstGeom prst="rect">
            <a:avLst/>
          </a:prstGeom>
          <a:ln w="12700">
            <a:miter lim="400000"/>
          </a:ln>
        </p:spPr>
      </p:pic>
      <p:pic>
        <p:nvPicPr>
          <p:cNvPr id="13" name="p16_4.pdf"/>
          <p:cNvPicPr/>
          <p:nvPr/>
        </p:nvPicPr>
        <p:blipFill>
          <a:blip r:embed="rId6">
            <a:extLst/>
          </a:blip>
          <a:stretch>
            <a:fillRect/>
          </a:stretch>
        </p:blipFill>
        <p:spPr>
          <a:xfrm>
            <a:off x="118904" y="766437"/>
            <a:ext cx="9025096" cy="3717365"/>
          </a:xfrm>
          <a:prstGeom prst="rect">
            <a:avLst/>
          </a:prstGeom>
          <a:ln w="12700">
            <a:miter lim="400000"/>
          </a:ln>
        </p:spPr>
      </p:pic>
      <p:pic>
        <p:nvPicPr>
          <p:cNvPr id="16" name="Picture 15"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148" y="4490776"/>
            <a:ext cx="2968128" cy="2301613"/>
          </a:xfrm>
          <a:prstGeom prst="rect">
            <a:avLst/>
          </a:prstGeom>
          <a:ln>
            <a:solidFill>
              <a:srgbClr val="002060"/>
            </a:solidFill>
          </a:ln>
        </p:spPr>
      </p:pic>
      <p:sp>
        <p:nvSpPr>
          <p:cNvPr id="17" name="TextBox 16"/>
          <p:cNvSpPr txBox="1"/>
          <p:nvPr/>
        </p:nvSpPr>
        <p:spPr>
          <a:xfrm>
            <a:off x="3259226" y="4604030"/>
            <a:ext cx="2712922" cy="707886"/>
          </a:xfrm>
          <a:prstGeom prst="rect">
            <a:avLst/>
          </a:prstGeom>
          <a:noFill/>
        </p:spPr>
        <p:txBody>
          <a:bodyPr wrap="none" rtlCol="0">
            <a:spAutoFit/>
          </a:bodyPr>
          <a:lstStyle/>
          <a:p>
            <a:r>
              <a:rPr lang="en-US" sz="2000" b="0" dirty="0"/>
              <a:t>Matrix Factorization</a:t>
            </a:r>
          </a:p>
          <a:p>
            <a:r>
              <a:rPr lang="en-US" sz="2000" b="0" dirty="0"/>
              <a:t>Netflix dataset</a:t>
            </a:r>
          </a:p>
        </p:txBody>
      </p:sp>
      <p:sp>
        <p:nvSpPr>
          <p:cNvPr id="18" name="TextBox 17"/>
          <p:cNvSpPr txBox="1"/>
          <p:nvPr/>
        </p:nvSpPr>
        <p:spPr>
          <a:xfrm>
            <a:off x="3870502" y="1196553"/>
            <a:ext cx="2688557" cy="400110"/>
          </a:xfrm>
          <a:prstGeom prst="rect">
            <a:avLst/>
          </a:prstGeom>
          <a:noFill/>
        </p:spPr>
        <p:txBody>
          <a:bodyPr wrap="none" rtlCol="0">
            <a:spAutoFit/>
          </a:bodyPr>
          <a:lstStyle/>
          <a:p>
            <a:r>
              <a:rPr lang="en-US" sz="2000" dirty="0">
                <a:solidFill>
                  <a:srgbClr val="C00000"/>
                </a:solidFill>
              </a:rPr>
              <a:t>64 EC2 Instances</a:t>
            </a:r>
          </a:p>
        </p:txBody>
      </p:sp>
      <p:sp>
        <p:nvSpPr>
          <p:cNvPr id="19" name="TextBox 18"/>
          <p:cNvSpPr txBox="1"/>
          <p:nvPr/>
        </p:nvSpPr>
        <p:spPr>
          <a:xfrm>
            <a:off x="761767" y="4390940"/>
            <a:ext cx="1603323" cy="707886"/>
          </a:xfrm>
          <a:prstGeom prst="rect">
            <a:avLst/>
          </a:prstGeom>
          <a:noFill/>
        </p:spPr>
        <p:txBody>
          <a:bodyPr wrap="none" rtlCol="0">
            <a:spAutoFit/>
          </a:bodyPr>
          <a:lstStyle/>
          <a:p>
            <a:r>
              <a:rPr lang="en-US" sz="2000" dirty="0">
                <a:solidFill>
                  <a:srgbClr val="C00000"/>
                </a:solidFill>
              </a:rPr>
              <a:t>64 Azure</a:t>
            </a:r>
            <a:br>
              <a:rPr lang="en-US" sz="2000" dirty="0">
                <a:solidFill>
                  <a:srgbClr val="C00000"/>
                </a:solidFill>
              </a:rPr>
            </a:br>
            <a:r>
              <a:rPr lang="en-US" sz="2000" dirty="0">
                <a:solidFill>
                  <a:srgbClr val="C00000"/>
                </a:solidFill>
              </a:rPr>
              <a:t>Instances</a:t>
            </a:r>
          </a:p>
        </p:txBody>
      </p:sp>
      <p:sp>
        <p:nvSpPr>
          <p:cNvPr id="20" name="TextBox 19"/>
          <p:cNvSpPr txBox="1"/>
          <p:nvPr/>
        </p:nvSpPr>
        <p:spPr>
          <a:xfrm>
            <a:off x="3229610" y="5683530"/>
            <a:ext cx="5914390" cy="830997"/>
          </a:xfrm>
          <a:prstGeom prst="rect">
            <a:avLst/>
          </a:prstGeom>
          <a:solidFill>
            <a:schemeClr val="accent3">
              <a:lumMod val="85000"/>
            </a:schemeClr>
          </a:solidFill>
          <a:ln>
            <a:solidFill>
              <a:schemeClr val="accent3">
                <a:lumMod val="50000"/>
              </a:schemeClr>
            </a:solidFill>
          </a:ln>
        </p:spPr>
        <p:txBody>
          <a:bodyPr wrap="square" rtlCol="0">
            <a:spAutoFit/>
          </a:bodyPr>
          <a:lstStyle/>
          <a:p>
            <a:r>
              <a:rPr lang="en-US" dirty="0">
                <a:solidFill>
                  <a:srgbClr val="FF0000"/>
                </a:solidFill>
              </a:rPr>
              <a:t>Both SSP &amp; RR required.</a:t>
            </a:r>
          </a:p>
          <a:p>
            <a:r>
              <a:rPr lang="en-US" dirty="0">
                <a:solidFill>
                  <a:srgbClr val="FF0000"/>
                </a:solidFill>
              </a:rPr>
              <a:t>Nearly ideal straggler mitigation</a:t>
            </a:r>
          </a:p>
        </p:txBody>
      </p:sp>
      <p:sp>
        <p:nvSpPr>
          <p:cNvPr id="14" name="Smiley Face 13"/>
          <p:cNvSpPr/>
          <p:nvPr/>
        </p:nvSpPr>
        <p:spPr bwMode="auto">
          <a:xfrm>
            <a:off x="435949" y="4138253"/>
            <a:ext cx="325818" cy="360561"/>
          </a:xfrm>
          <a:prstGeom prst="smileyFace">
            <a:avLst>
              <a:gd name="adj" fmla="val 4653"/>
            </a:avLst>
          </a:prstGeom>
          <a:noFill/>
          <a:ln w="2857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
        <p:nvSpPr>
          <p:cNvPr id="21" name="Smiley Face 20"/>
          <p:cNvSpPr/>
          <p:nvPr/>
        </p:nvSpPr>
        <p:spPr bwMode="auto">
          <a:xfrm>
            <a:off x="436185" y="401431"/>
            <a:ext cx="325818" cy="360561"/>
          </a:xfrm>
          <a:prstGeom prst="smileyFace">
            <a:avLst>
              <a:gd name="adj" fmla="val -4653"/>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
        <p:nvSpPr>
          <p:cNvPr id="22" name="TextBox 21"/>
          <p:cNvSpPr txBox="1"/>
          <p:nvPr/>
        </p:nvSpPr>
        <p:spPr>
          <a:xfrm>
            <a:off x="7651901" y="4620140"/>
            <a:ext cx="141327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lumMod val="65000"/>
                  </a:schemeClr>
                </a:solidFill>
                <a:effectLst/>
                <a:uLnTx/>
                <a:uFillTx/>
              </a:rPr>
              <a:t>[</a:t>
            </a:r>
            <a:r>
              <a:rPr lang="en-US" sz="1800" b="0" kern="0" dirty="0">
                <a:solidFill>
                  <a:schemeClr val="bg1">
                    <a:lumMod val="65000"/>
                  </a:schemeClr>
                </a:solidFill>
              </a:rPr>
              <a:t>SoCC’16</a:t>
            </a:r>
            <a:r>
              <a:rPr kumimoji="0" lang="en-US" sz="1800" b="0" i="0" u="none" strike="noStrike" kern="1200" cap="none" spc="0" normalizeH="0" baseline="0" noProof="0" dirty="0">
                <a:ln>
                  <a:noFill/>
                </a:ln>
                <a:solidFill>
                  <a:schemeClr val="bg1">
                    <a:lumMod val="65000"/>
                  </a:schemeClr>
                </a:solidFill>
                <a:effectLst/>
                <a:uLnTx/>
                <a:uFillTx/>
              </a:rPr>
              <a:t>]</a:t>
            </a:r>
          </a:p>
        </p:txBody>
      </p:sp>
    </p:spTree>
    <p:extLst>
      <p:ext uri="{BB962C8B-B14F-4D97-AF65-F5344CB8AC3E}">
        <p14:creationId xmlns:p14="http://schemas.microsoft.com/office/powerpoint/2010/main" val="214351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iterate>
                                    <p:tmAbs val="0"/>
                                  </p:iterate>
                                  <p:childTnLst>
                                    <p:set>
                                      <p:cBhvr>
                                        <p:cTn id="6" fill="hold">
                                          <p:stCondLst>
                                            <p:cond delay="0"/>
                                          </p:stCondLst>
                                        </p:cTn>
                                        <p:tgtEl>
                                          <p:spTgt spid="10"/>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iterate>
                                    <p:tmAbs val="0"/>
                                  </p:iterate>
                                  <p:childTnLst>
                                    <p:set>
                                      <p:cBhvr>
                                        <p:cTn id="13" fill="hold">
                                          <p:stCondLst>
                                            <p:cond delay="0"/>
                                          </p:stCondLst>
                                        </p:cTn>
                                        <p:tgtEl>
                                          <p:spTgt spid="11"/>
                                        </p:tgtEl>
                                        <p:attrNameLst>
                                          <p:attrName>style.visibility</p:attrName>
                                        </p:attrNameLst>
                                      </p:cBhvr>
                                      <p:to>
                                        <p:strVal val="hidden"/>
                                      </p:to>
                                    </p:set>
                                  </p:childTnLst>
                                </p:cTn>
                              </p:par>
                            </p:childTnLst>
                          </p:cTn>
                        </p:par>
                        <p:par>
                          <p:cTn id="14" fill="hold">
                            <p:stCondLst>
                              <p:cond delay="0"/>
                            </p:stCondLst>
                            <p:childTnLst>
                              <p:par>
                                <p:cTn id="15" presetID="1" presetClass="entr" presetSubtype="0" fill="hold" grpId="0" nodeType="afterEffect">
                                  <p:stCondLst>
                                    <p:cond delay="0"/>
                                  </p:stCondLst>
                                  <p:iterate>
                                    <p:tmAbs val="0"/>
                                  </p:iterate>
                                  <p:childTnLst>
                                    <p:set>
                                      <p:cBhvr>
                                        <p:cTn id="16" fill="hold"/>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iterate>
                                    <p:tmAbs val="0"/>
                                  </p:iterate>
                                  <p:childTnLst>
                                    <p:set>
                                      <p:cBhvr>
                                        <p:cTn id="20" fill="hold">
                                          <p:stCondLst>
                                            <p:cond delay="0"/>
                                          </p:stCondLst>
                                        </p:cTn>
                                        <p:tgtEl>
                                          <p:spTgt spid="12"/>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grpId="0" nodeType="afterEffect">
                                  <p:stCondLst>
                                    <p:cond delay="0"/>
                                  </p:stCondLst>
                                  <p:iterate>
                                    <p:tmAbs val="0"/>
                                  </p:iterate>
                                  <p:childTnLst>
                                    <p:set>
                                      <p:cBhvr>
                                        <p:cTn id="23" fill="hold"/>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iterate>
                                    <p:tmAbs val="0"/>
                                  </p:iterate>
                                  <p:childTnLst>
                                    <p:set>
                                      <p:cBhvr>
                                        <p:cTn id="27" fill="hold">
                                          <p:stCondLst>
                                            <p:cond delay="0"/>
                                          </p:stCondLst>
                                        </p:cTn>
                                        <p:tgtEl>
                                          <p:spTgt spid="13"/>
                                        </p:tgtEl>
                                        <p:attrNameLst>
                                          <p:attrName>style.visibility</p:attrName>
                                        </p:attrNameLst>
                                      </p:cBhvr>
                                      <p:to>
                                        <p:strVal val="hidden"/>
                                      </p:to>
                                    </p:set>
                                  </p:childTnLst>
                                </p:cTn>
                              </p:par>
                            </p:childTnLst>
                          </p:cTn>
                        </p:par>
                        <p:par>
                          <p:cTn id="28" fill="hold">
                            <p:stCondLst>
                              <p:cond delay="0"/>
                            </p:stCondLst>
                            <p:childTnLst>
                              <p:par>
                                <p:cTn id="29" presetID="1" presetClass="entr" presetSubtype="0" fill="hold" grpId="0" nodeType="afterEffect">
                                  <p:stCondLst>
                                    <p:cond delay="0"/>
                                  </p:stCondLst>
                                  <p:iterate>
                                    <p:tmAbs val="0"/>
                                  </p:iterate>
                                  <p:childTnLst>
                                    <p:set>
                                      <p:cBhvr>
                                        <p:cTn id="30" fill="hold"/>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0" grpId="1" animBg="1" advAuto="0"/>
      <p:bldP spid="11" grpId="0" animBg="1" advAuto="0"/>
      <p:bldP spid="11" grpId="1" animBg="1" advAuto="0"/>
      <p:bldP spid="12" grpId="0" animBg="1" advAuto="0"/>
      <p:bldP spid="12" grpId="1" animBg="1" advAuto="0"/>
      <p:bldP spid="13" grpId="0" animBg="1" advAuto="0"/>
      <p:bldP spid="13" grpId="1" animBg="1" advAuto="0"/>
      <p:bldP spid="19" grpId="0"/>
      <p:bldP spid="20"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FlexRR</a:t>
            </a:r>
            <a:r>
              <a:rPr lang="en-US" dirty="0"/>
              <a:t> Performance</a:t>
            </a:r>
          </a:p>
        </p:txBody>
      </p:sp>
      <p:pic>
        <p:nvPicPr>
          <p:cNvPr id="9" name="pasted-image.pdf"/>
          <p:cNvPicPr/>
          <p:nvPr/>
        </p:nvPicPr>
        <p:blipFill>
          <a:blip r:embed="rId2">
            <a:extLst/>
          </a:blip>
          <a:stretch>
            <a:fillRect/>
          </a:stretch>
        </p:blipFill>
        <p:spPr>
          <a:xfrm>
            <a:off x="106148" y="751425"/>
            <a:ext cx="9019079" cy="3673947"/>
          </a:xfrm>
          <a:prstGeom prst="rect">
            <a:avLst/>
          </a:prstGeom>
          <a:ln w="12700">
            <a:miter lim="400000"/>
          </a:ln>
        </p:spPr>
      </p:pic>
      <p:sp>
        <p:nvSpPr>
          <p:cNvPr id="15" name="TextBox 14"/>
          <p:cNvSpPr txBox="1"/>
          <p:nvPr/>
        </p:nvSpPr>
        <p:spPr>
          <a:xfrm>
            <a:off x="7651901" y="4620140"/>
            <a:ext cx="141327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lumMod val="65000"/>
                  </a:schemeClr>
                </a:solidFill>
                <a:effectLst/>
                <a:uLnTx/>
                <a:uFillTx/>
              </a:rPr>
              <a:t>[</a:t>
            </a:r>
            <a:r>
              <a:rPr lang="en-US" sz="1800" b="0" kern="0" dirty="0">
                <a:solidFill>
                  <a:schemeClr val="bg1">
                    <a:lumMod val="65000"/>
                  </a:schemeClr>
                </a:solidFill>
              </a:rPr>
              <a:t>SoCC’16</a:t>
            </a:r>
            <a:r>
              <a:rPr kumimoji="0" lang="en-US" sz="1800" b="0" i="0" u="none" strike="noStrike" kern="1200" cap="none" spc="0" normalizeH="0" baseline="0" noProof="0" dirty="0">
                <a:ln>
                  <a:noFill/>
                </a:ln>
                <a:solidFill>
                  <a:schemeClr val="bg1">
                    <a:lumMod val="65000"/>
                  </a:schemeClr>
                </a:solidFill>
                <a:effectLst/>
                <a:uLnTx/>
                <a:uFillTx/>
              </a:rPr>
              <a:t>]</a:t>
            </a:r>
          </a:p>
        </p:txBody>
      </p:sp>
      <p:pic>
        <p:nvPicPr>
          <p:cNvPr id="16" name="Picture 15"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48" y="4490776"/>
            <a:ext cx="2968128" cy="2301613"/>
          </a:xfrm>
          <a:prstGeom prst="rect">
            <a:avLst/>
          </a:prstGeom>
          <a:ln>
            <a:solidFill>
              <a:srgbClr val="002060"/>
            </a:solidFill>
          </a:ln>
        </p:spPr>
      </p:pic>
      <p:sp>
        <p:nvSpPr>
          <p:cNvPr id="17" name="TextBox 16"/>
          <p:cNvSpPr txBox="1"/>
          <p:nvPr/>
        </p:nvSpPr>
        <p:spPr>
          <a:xfrm>
            <a:off x="3259226" y="4604030"/>
            <a:ext cx="2712922" cy="707886"/>
          </a:xfrm>
          <a:prstGeom prst="rect">
            <a:avLst/>
          </a:prstGeom>
          <a:noFill/>
        </p:spPr>
        <p:txBody>
          <a:bodyPr wrap="none" rtlCol="0">
            <a:spAutoFit/>
          </a:bodyPr>
          <a:lstStyle/>
          <a:p>
            <a:r>
              <a:rPr lang="en-US" sz="2000" b="0" dirty="0"/>
              <a:t>Matrix Factorization</a:t>
            </a:r>
          </a:p>
          <a:p>
            <a:r>
              <a:rPr lang="en-US" sz="2000" b="0" dirty="0"/>
              <a:t>Netflix dataset</a:t>
            </a:r>
          </a:p>
        </p:txBody>
      </p:sp>
      <p:sp>
        <p:nvSpPr>
          <p:cNvPr id="18" name="TextBox 17"/>
          <p:cNvSpPr txBox="1"/>
          <p:nvPr/>
        </p:nvSpPr>
        <p:spPr>
          <a:xfrm>
            <a:off x="3870502" y="1196553"/>
            <a:ext cx="2688557" cy="400110"/>
          </a:xfrm>
          <a:prstGeom prst="rect">
            <a:avLst/>
          </a:prstGeom>
          <a:noFill/>
        </p:spPr>
        <p:txBody>
          <a:bodyPr wrap="none" rtlCol="0">
            <a:spAutoFit/>
          </a:bodyPr>
          <a:lstStyle/>
          <a:p>
            <a:r>
              <a:rPr lang="en-US" sz="2000" dirty="0">
                <a:solidFill>
                  <a:srgbClr val="C00000"/>
                </a:solidFill>
              </a:rPr>
              <a:t>64 EC2 Instances</a:t>
            </a:r>
          </a:p>
        </p:txBody>
      </p:sp>
      <p:sp>
        <p:nvSpPr>
          <p:cNvPr id="19" name="TextBox 18"/>
          <p:cNvSpPr txBox="1"/>
          <p:nvPr/>
        </p:nvSpPr>
        <p:spPr>
          <a:xfrm>
            <a:off x="761767" y="4390940"/>
            <a:ext cx="1603323" cy="707886"/>
          </a:xfrm>
          <a:prstGeom prst="rect">
            <a:avLst/>
          </a:prstGeom>
          <a:noFill/>
        </p:spPr>
        <p:txBody>
          <a:bodyPr wrap="none" rtlCol="0">
            <a:spAutoFit/>
          </a:bodyPr>
          <a:lstStyle/>
          <a:p>
            <a:r>
              <a:rPr lang="en-US" sz="2000" dirty="0">
                <a:solidFill>
                  <a:srgbClr val="C00000"/>
                </a:solidFill>
              </a:rPr>
              <a:t>64 Azure</a:t>
            </a:r>
            <a:br>
              <a:rPr lang="en-US" sz="2000" dirty="0">
                <a:solidFill>
                  <a:srgbClr val="C00000"/>
                </a:solidFill>
              </a:rPr>
            </a:br>
            <a:r>
              <a:rPr lang="en-US" sz="2000" dirty="0">
                <a:solidFill>
                  <a:srgbClr val="C00000"/>
                </a:solidFill>
              </a:rPr>
              <a:t>Instances</a:t>
            </a:r>
          </a:p>
        </p:txBody>
      </p:sp>
      <p:sp>
        <p:nvSpPr>
          <p:cNvPr id="20" name="TextBox 19"/>
          <p:cNvSpPr txBox="1"/>
          <p:nvPr/>
        </p:nvSpPr>
        <p:spPr>
          <a:xfrm>
            <a:off x="3229610" y="5683530"/>
            <a:ext cx="5914390" cy="830997"/>
          </a:xfrm>
          <a:prstGeom prst="rect">
            <a:avLst/>
          </a:prstGeom>
          <a:solidFill>
            <a:schemeClr val="accent3">
              <a:lumMod val="85000"/>
            </a:schemeClr>
          </a:solidFill>
          <a:ln>
            <a:solidFill>
              <a:schemeClr val="accent3">
                <a:lumMod val="50000"/>
              </a:schemeClr>
            </a:solidFill>
          </a:ln>
        </p:spPr>
        <p:txBody>
          <a:bodyPr wrap="square" rtlCol="0">
            <a:spAutoFit/>
          </a:bodyPr>
          <a:lstStyle/>
          <a:p>
            <a:r>
              <a:rPr lang="en-US" dirty="0">
                <a:solidFill>
                  <a:srgbClr val="FF0000"/>
                </a:solidFill>
              </a:rPr>
              <a:t>Both SSP &amp; RR required.</a:t>
            </a:r>
          </a:p>
          <a:p>
            <a:r>
              <a:rPr lang="en-US" dirty="0">
                <a:solidFill>
                  <a:srgbClr val="FF0000"/>
                </a:solidFill>
              </a:rPr>
              <a:t>Nearly ideal straggler mitigation</a:t>
            </a:r>
          </a:p>
        </p:txBody>
      </p:sp>
      <p:sp>
        <p:nvSpPr>
          <p:cNvPr id="10" name="Smiley Face 9"/>
          <p:cNvSpPr/>
          <p:nvPr/>
        </p:nvSpPr>
        <p:spPr bwMode="auto">
          <a:xfrm>
            <a:off x="435949" y="4138253"/>
            <a:ext cx="325818" cy="360561"/>
          </a:xfrm>
          <a:prstGeom prst="smileyFace">
            <a:avLst>
              <a:gd name="adj" fmla="val 4653"/>
            </a:avLst>
          </a:prstGeom>
          <a:noFill/>
          <a:ln w="2857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
        <p:nvSpPr>
          <p:cNvPr id="11" name="Smiley Face 10"/>
          <p:cNvSpPr/>
          <p:nvPr/>
        </p:nvSpPr>
        <p:spPr bwMode="auto">
          <a:xfrm>
            <a:off x="436185" y="401431"/>
            <a:ext cx="325818" cy="360561"/>
          </a:xfrm>
          <a:prstGeom prst="smileyFace">
            <a:avLst>
              <a:gd name="adj" fmla="val -4653"/>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67379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So Special about Big Learning?</a:t>
            </a:r>
            <a:br>
              <a:rPr lang="en-US" dirty="0"/>
            </a:br>
            <a:r>
              <a:rPr lang="en-US" dirty="0"/>
              <a:t>…A Distributed Systems Perspective</a:t>
            </a:r>
          </a:p>
        </p:txBody>
      </p:sp>
      <p:sp>
        <p:nvSpPr>
          <p:cNvPr id="3" name="Content Placeholder 2"/>
          <p:cNvSpPr>
            <a:spLocks noGrp="1"/>
          </p:cNvSpPr>
          <p:nvPr>
            <p:ph idx="1"/>
          </p:nvPr>
        </p:nvSpPr>
        <p:spPr>
          <a:xfrm>
            <a:off x="355600" y="1401941"/>
            <a:ext cx="8788400" cy="5397500"/>
          </a:xfrm>
        </p:spPr>
        <p:txBody>
          <a:bodyPr/>
          <a:lstStyle/>
          <a:p>
            <a:pPr>
              <a:buNone/>
            </a:pPr>
            <a:r>
              <a:rPr lang="en-US" u="sng" dirty="0">
                <a:solidFill>
                  <a:srgbClr val="339933"/>
                </a:solidFill>
              </a:rPr>
              <a:t>The Good News</a:t>
            </a:r>
          </a:p>
          <a:p>
            <a:pPr marL="457200" indent="-457200">
              <a:buFont typeface="+mj-lt"/>
              <a:buAutoNum type="arabicPeriod"/>
            </a:pPr>
            <a:r>
              <a:rPr lang="en-US" dirty="0"/>
              <a:t> Commutative/Associative parameter updates</a:t>
            </a:r>
          </a:p>
          <a:p>
            <a:pPr marL="457200" indent="-457200">
              <a:buFont typeface="+mj-lt"/>
              <a:buAutoNum type="arabicPeriod"/>
            </a:pPr>
            <a:r>
              <a:rPr lang="en-US" dirty="0"/>
              <a:t> Tolerance for lazy consistency of parameters</a:t>
            </a:r>
          </a:p>
          <a:p>
            <a:pPr marL="457200" indent="-457200">
              <a:buFont typeface="+mj-lt"/>
              <a:buAutoNum type="arabicPeriod"/>
            </a:pPr>
            <a:r>
              <a:rPr lang="en-US" dirty="0"/>
              <a:t> Repeated parameter data access pattern</a:t>
            </a:r>
          </a:p>
          <a:p>
            <a:pPr marL="457200" indent="-457200">
              <a:buFont typeface="+mj-lt"/>
              <a:buAutoNum type="arabicPeriod"/>
            </a:pPr>
            <a:r>
              <a:rPr lang="en-US" dirty="0"/>
              <a:t> Intra-iteration progress measure</a:t>
            </a:r>
          </a:p>
          <a:p>
            <a:pPr marL="457200" indent="-457200">
              <a:buFont typeface="+mj-lt"/>
              <a:buAutoNum type="arabicPeriod"/>
            </a:pPr>
            <a:r>
              <a:rPr lang="en-US" dirty="0">
                <a:solidFill>
                  <a:srgbClr val="FF0000"/>
                </a:solidFill>
              </a:rPr>
              <a:t> Parameter update importance hints</a:t>
            </a:r>
          </a:p>
          <a:p>
            <a:pPr marL="457200" indent="-457200">
              <a:buFont typeface="+mj-lt"/>
              <a:buAutoNum type="arabicPeriod"/>
            </a:pPr>
            <a:r>
              <a:rPr lang="en-US" dirty="0">
                <a:solidFill>
                  <a:srgbClr val="339933"/>
                </a:solidFill>
              </a:rPr>
              <a:t> Layer-by-layer pattern of deep learning</a:t>
            </a:r>
          </a:p>
          <a:p>
            <a:pPr marL="457200" indent="-457200">
              <a:buFont typeface="+mj-lt"/>
              <a:buAutoNum type="arabicPeriod"/>
            </a:pPr>
            <a:r>
              <a:rPr lang="en-US" dirty="0">
                <a:solidFill>
                  <a:srgbClr val="339933"/>
                </a:solidFill>
              </a:rPr>
              <a:t> Most parameter updates are insignificant</a:t>
            </a:r>
          </a:p>
          <a:p>
            <a:pPr>
              <a:buNone/>
            </a:pPr>
            <a:endParaRPr lang="en-US" dirty="0"/>
          </a:p>
        </p:txBody>
      </p:sp>
      <p:sp>
        <p:nvSpPr>
          <p:cNvPr id="4" name="TextBox 3"/>
          <p:cNvSpPr txBox="1"/>
          <p:nvPr/>
        </p:nvSpPr>
        <p:spPr>
          <a:xfrm>
            <a:off x="0" y="5989320"/>
            <a:ext cx="9144000" cy="461665"/>
          </a:xfrm>
          <a:prstGeom prst="rect">
            <a:avLst/>
          </a:prstGeom>
          <a:solidFill>
            <a:schemeClr val="accent3">
              <a:lumMod val="85000"/>
            </a:schemeClr>
          </a:solidFill>
          <a:ln>
            <a:solidFill>
              <a:schemeClr val="accent3">
                <a:lumMod val="50000"/>
              </a:schemeClr>
            </a:solidFill>
          </a:ln>
        </p:spPr>
        <p:txBody>
          <a:bodyPr wrap="square" rtlCol="0">
            <a:spAutoFit/>
          </a:bodyPr>
          <a:lstStyle/>
          <a:p>
            <a:r>
              <a:rPr lang="en-US" dirty="0">
                <a:solidFill>
                  <a:srgbClr val="FF0000"/>
                </a:solidFill>
              </a:rPr>
              <a:t>…can exploit to run orders of magnitude faster!</a:t>
            </a:r>
          </a:p>
        </p:txBody>
      </p:sp>
      <p:sp>
        <p:nvSpPr>
          <p:cNvPr id="5" name="Right Arrow 4"/>
          <p:cNvSpPr/>
          <p:nvPr/>
        </p:nvSpPr>
        <p:spPr bwMode="auto">
          <a:xfrm flipH="1">
            <a:off x="7112220" y="4405649"/>
            <a:ext cx="336332" cy="274425"/>
          </a:xfrm>
          <a:prstGeom prst="rightArrow">
            <a:avLst/>
          </a:prstGeom>
          <a:solidFill>
            <a:srgbClr val="FF000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Verdana" pitchFamily="34" charset="0"/>
            </a:endParaRPr>
          </a:p>
        </p:txBody>
      </p:sp>
    </p:spTree>
    <p:extLst>
      <p:ext uri="{BB962C8B-B14F-4D97-AF65-F5344CB8AC3E}">
        <p14:creationId xmlns:p14="http://schemas.microsoft.com/office/powerpoint/2010/main" val="38658244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401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74320" y="1145628"/>
            <a:ext cx="8742358" cy="5791200"/>
          </a:xfrm>
        </p:spPr>
        <p:txBody>
          <a:bodyPr>
            <a:normAutofit/>
          </a:bodyPr>
          <a:lstStyle/>
          <a:p>
            <a:r>
              <a:rPr lang="en-US" b="1" dirty="0"/>
              <a:t> Combine SSP’s lazy transmission of parameter </a:t>
            </a:r>
            <a:br>
              <a:rPr lang="en-US" b="1" dirty="0"/>
            </a:br>
            <a:r>
              <a:rPr lang="en-US" b="1" dirty="0"/>
              <a:t>   updates </a:t>
            </a:r>
            <a:r>
              <a:rPr lang="en-US" dirty="0"/>
              <a:t>with:</a:t>
            </a:r>
          </a:p>
          <a:p>
            <a:pPr lvl="2"/>
            <a:r>
              <a:rPr lang="en-US" dirty="0">
                <a:solidFill>
                  <a:srgbClr val="FF0000"/>
                </a:solidFill>
              </a:rPr>
              <a:t>early transmission of larger parameter changes</a:t>
            </a:r>
          </a:p>
          <a:p>
            <a:pPr marL="247650" lvl="2" indent="0">
              <a:buNone/>
            </a:pPr>
            <a:r>
              <a:rPr lang="en-US" dirty="0">
                <a:solidFill>
                  <a:schemeClr val="bg1">
                    <a:lumMod val="50000"/>
                  </a:schemeClr>
                </a:solidFill>
              </a:rPr>
              <a:t>(Idea: larger change likely to be an important update)</a:t>
            </a:r>
            <a:endParaRPr lang="en-US" dirty="0">
              <a:solidFill>
                <a:srgbClr val="FF0000"/>
              </a:solidFill>
            </a:endParaRPr>
          </a:p>
          <a:p>
            <a:pPr lvl="2"/>
            <a:r>
              <a:rPr lang="en-US" dirty="0">
                <a:solidFill>
                  <a:srgbClr val="FF0000"/>
                </a:solidFill>
              </a:rPr>
              <a:t>up to bandwidth limit &amp; staleness limit</a:t>
            </a:r>
          </a:p>
        </p:txBody>
      </p:sp>
      <p:sp>
        <p:nvSpPr>
          <p:cNvPr id="2" name="Title 1"/>
          <p:cNvSpPr>
            <a:spLocks noGrp="1"/>
          </p:cNvSpPr>
          <p:nvPr>
            <p:ph type="title"/>
          </p:nvPr>
        </p:nvSpPr>
        <p:spPr>
          <a:xfrm>
            <a:off x="274320" y="303884"/>
            <a:ext cx="8229600" cy="647700"/>
          </a:xfrm>
        </p:spPr>
        <p:txBody>
          <a:bodyPr>
            <a:normAutofit/>
          </a:bodyPr>
          <a:lstStyle/>
          <a:p>
            <a:pPr algn="ctr"/>
            <a:r>
              <a:rPr lang="en-US" dirty="0" err="1">
                <a:latin typeface="Verdana" panose="020B0604030504040204" pitchFamily="34" charset="0"/>
                <a:ea typeface="Verdana" panose="020B0604030504040204" pitchFamily="34" charset="0"/>
                <a:cs typeface="Verdana" panose="020B0604030504040204" pitchFamily="34" charset="0"/>
              </a:rPr>
              <a:t>Bosen</a:t>
            </a:r>
            <a:r>
              <a:rPr lang="en-US" dirty="0">
                <a:latin typeface="Verdana" panose="020B0604030504040204" pitchFamily="34" charset="0"/>
                <a:ea typeface="Verdana" panose="020B0604030504040204" pitchFamily="34" charset="0"/>
                <a:cs typeface="Verdana" panose="020B0604030504040204" pitchFamily="34" charset="0"/>
              </a:rPr>
              <a:t>: Managed Communication</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7381371" y="6049602"/>
            <a:ext cx="1983346" cy="369332"/>
          </a:xfrm>
          <a:prstGeom prst="rect">
            <a:avLst/>
          </a:prstGeom>
          <a:noFill/>
        </p:spPr>
        <p:txBody>
          <a:bodyPr wrap="square" rtlCol="0">
            <a:spAutoFit/>
          </a:bodyPr>
          <a:lstStyle/>
          <a:p>
            <a:r>
              <a:rPr lang="en-US" sz="1800" b="0" kern="1200" dirty="0">
                <a:solidFill>
                  <a:schemeClr val="bg1">
                    <a:lumMod val="65000"/>
                  </a:schemeClr>
                </a:solidFill>
              </a:rPr>
              <a:t>[</a:t>
            </a:r>
            <a:r>
              <a:rPr lang="en-US" sz="1800" b="0" dirty="0">
                <a:solidFill>
                  <a:schemeClr val="bg1">
                    <a:lumMod val="65000"/>
                  </a:schemeClr>
                </a:solidFill>
              </a:rPr>
              <a:t>SoCC’15</a:t>
            </a:r>
            <a:r>
              <a:rPr lang="en-US" sz="1800" b="0" kern="1200" dirty="0">
                <a:solidFill>
                  <a:schemeClr val="bg1">
                    <a:lumMod val="65000"/>
                  </a:schemeClr>
                </a:solidFill>
              </a:rPr>
              <a:t>]</a:t>
            </a:r>
          </a:p>
        </p:txBody>
      </p:sp>
      <p:sp>
        <p:nvSpPr>
          <p:cNvPr id="7" name="TextBox 6"/>
          <p:cNvSpPr txBox="1"/>
          <p:nvPr/>
        </p:nvSpPr>
        <p:spPr>
          <a:xfrm>
            <a:off x="6585371" y="4172909"/>
            <a:ext cx="2431307" cy="923330"/>
          </a:xfrm>
          <a:prstGeom prst="rect">
            <a:avLst/>
          </a:prstGeom>
          <a:noFill/>
        </p:spPr>
        <p:txBody>
          <a:bodyPr wrap="none" rtlCol="0">
            <a:spAutoFit/>
          </a:bodyPr>
          <a:lstStyle/>
          <a:p>
            <a:r>
              <a:rPr lang="en-US" sz="1800" b="0" dirty="0"/>
              <a:t>LDA Topic Modeling</a:t>
            </a:r>
          </a:p>
          <a:p>
            <a:r>
              <a:rPr lang="en-US" sz="1800" b="0" dirty="0" err="1"/>
              <a:t>Nytimes</a:t>
            </a:r>
            <a:r>
              <a:rPr lang="en-US" sz="1800" b="0" dirty="0"/>
              <a:t> dataset</a:t>
            </a:r>
          </a:p>
          <a:p>
            <a:r>
              <a:rPr lang="en-US" sz="1800" b="0" dirty="0"/>
              <a:t>16x8 cores</a:t>
            </a:r>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325" y="3192915"/>
            <a:ext cx="4238656" cy="3309962"/>
          </a:xfrm>
          <a:prstGeom prst="rect">
            <a:avLst/>
          </a:prstGeom>
        </p:spPr>
      </p:pic>
      <p:sp>
        <p:nvSpPr>
          <p:cNvPr id="9" name="Smiley Face 8"/>
          <p:cNvSpPr/>
          <p:nvPr/>
        </p:nvSpPr>
        <p:spPr bwMode="auto">
          <a:xfrm>
            <a:off x="1713191" y="3312757"/>
            <a:ext cx="325818" cy="360561"/>
          </a:xfrm>
          <a:prstGeom prst="smileyFace">
            <a:avLst>
              <a:gd name="adj" fmla="val 4653"/>
            </a:avLst>
          </a:prstGeom>
          <a:noFill/>
          <a:ln w="2857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
        <p:nvSpPr>
          <p:cNvPr id="11" name="Smiley Face 10"/>
          <p:cNvSpPr/>
          <p:nvPr/>
        </p:nvSpPr>
        <p:spPr bwMode="auto">
          <a:xfrm>
            <a:off x="1713191" y="5897096"/>
            <a:ext cx="325818" cy="360561"/>
          </a:xfrm>
          <a:prstGeom prst="smileyFace">
            <a:avLst>
              <a:gd name="adj" fmla="val -4653"/>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672723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So Special about Big Learning?</a:t>
            </a:r>
            <a:br>
              <a:rPr lang="en-US" dirty="0"/>
            </a:br>
            <a:r>
              <a:rPr lang="en-US" dirty="0"/>
              <a:t>…A Distributed Systems Perspective</a:t>
            </a:r>
          </a:p>
        </p:txBody>
      </p:sp>
      <p:sp>
        <p:nvSpPr>
          <p:cNvPr id="3" name="Content Placeholder 2"/>
          <p:cNvSpPr>
            <a:spLocks noGrp="1"/>
          </p:cNvSpPr>
          <p:nvPr>
            <p:ph idx="1"/>
          </p:nvPr>
        </p:nvSpPr>
        <p:spPr>
          <a:xfrm>
            <a:off x="355600" y="1370191"/>
            <a:ext cx="8788400" cy="5397500"/>
          </a:xfrm>
        </p:spPr>
        <p:txBody>
          <a:bodyPr/>
          <a:lstStyle/>
          <a:p>
            <a:pPr>
              <a:buNone/>
            </a:pPr>
            <a:r>
              <a:rPr lang="en-US" u="sng" dirty="0">
                <a:solidFill>
                  <a:srgbClr val="339933"/>
                </a:solidFill>
              </a:rPr>
              <a:t>The Good News</a:t>
            </a:r>
          </a:p>
          <a:p>
            <a:pPr marL="457200" indent="-457200">
              <a:buFont typeface="+mj-lt"/>
              <a:buAutoNum type="arabicPeriod"/>
            </a:pPr>
            <a:r>
              <a:rPr lang="en-US" dirty="0"/>
              <a:t> Commutative/Associative parameter updates</a:t>
            </a:r>
          </a:p>
          <a:p>
            <a:pPr marL="457200" indent="-457200">
              <a:buFont typeface="+mj-lt"/>
              <a:buAutoNum type="arabicPeriod"/>
            </a:pPr>
            <a:r>
              <a:rPr lang="en-US" dirty="0"/>
              <a:t> Tolerance for lazy consistency of parameters</a:t>
            </a:r>
          </a:p>
          <a:p>
            <a:pPr marL="457200" indent="-457200">
              <a:buFont typeface="+mj-lt"/>
              <a:buAutoNum type="arabicPeriod"/>
            </a:pPr>
            <a:r>
              <a:rPr lang="en-US" dirty="0"/>
              <a:t> Repeated parameter data access pattern</a:t>
            </a:r>
          </a:p>
          <a:p>
            <a:pPr marL="457200" indent="-457200">
              <a:buFont typeface="+mj-lt"/>
              <a:buAutoNum type="arabicPeriod"/>
            </a:pPr>
            <a:r>
              <a:rPr lang="en-US" dirty="0"/>
              <a:t> Intra-iteration progress measure</a:t>
            </a:r>
          </a:p>
          <a:p>
            <a:pPr marL="457200" indent="-457200">
              <a:buFont typeface="+mj-lt"/>
              <a:buAutoNum type="arabicPeriod"/>
            </a:pPr>
            <a:r>
              <a:rPr lang="en-US" dirty="0"/>
              <a:t> Parameter update importance hints</a:t>
            </a:r>
          </a:p>
          <a:p>
            <a:pPr marL="457200" indent="-457200">
              <a:buFont typeface="+mj-lt"/>
              <a:buAutoNum type="arabicPeriod"/>
            </a:pPr>
            <a:r>
              <a:rPr lang="en-US" dirty="0">
                <a:solidFill>
                  <a:srgbClr val="FF0000"/>
                </a:solidFill>
              </a:rPr>
              <a:t> Layer-by-layer pattern of deep learning</a:t>
            </a:r>
          </a:p>
          <a:p>
            <a:pPr marL="457200" indent="-457200">
              <a:buFont typeface="+mj-lt"/>
              <a:buAutoNum type="arabicPeriod"/>
            </a:pPr>
            <a:r>
              <a:rPr lang="en-US" dirty="0">
                <a:solidFill>
                  <a:srgbClr val="339933"/>
                </a:solidFill>
              </a:rPr>
              <a:t> Most parameter updates are insignificant</a:t>
            </a:r>
          </a:p>
          <a:p>
            <a:pPr>
              <a:buNone/>
            </a:pPr>
            <a:endParaRPr lang="en-US" dirty="0"/>
          </a:p>
        </p:txBody>
      </p:sp>
      <p:sp>
        <p:nvSpPr>
          <p:cNvPr id="4" name="TextBox 3"/>
          <p:cNvSpPr txBox="1"/>
          <p:nvPr/>
        </p:nvSpPr>
        <p:spPr>
          <a:xfrm>
            <a:off x="0" y="5989320"/>
            <a:ext cx="9144000" cy="461665"/>
          </a:xfrm>
          <a:prstGeom prst="rect">
            <a:avLst/>
          </a:prstGeom>
          <a:solidFill>
            <a:schemeClr val="accent3">
              <a:lumMod val="85000"/>
            </a:schemeClr>
          </a:solidFill>
          <a:ln>
            <a:solidFill>
              <a:schemeClr val="accent3">
                <a:lumMod val="50000"/>
              </a:schemeClr>
            </a:solidFill>
          </a:ln>
        </p:spPr>
        <p:txBody>
          <a:bodyPr wrap="square" rtlCol="0">
            <a:spAutoFit/>
          </a:bodyPr>
          <a:lstStyle/>
          <a:p>
            <a:r>
              <a:rPr lang="en-US" dirty="0">
                <a:solidFill>
                  <a:srgbClr val="FF0000"/>
                </a:solidFill>
              </a:rPr>
              <a:t>…can exploit to run orders of magnitude faster!</a:t>
            </a:r>
          </a:p>
        </p:txBody>
      </p:sp>
      <p:sp>
        <p:nvSpPr>
          <p:cNvPr id="5" name="Right Arrow 4"/>
          <p:cNvSpPr/>
          <p:nvPr/>
        </p:nvSpPr>
        <p:spPr bwMode="auto">
          <a:xfrm flipH="1">
            <a:off x="7798458" y="4962479"/>
            <a:ext cx="336332" cy="274425"/>
          </a:xfrm>
          <a:prstGeom prst="rightArrow">
            <a:avLst/>
          </a:prstGeom>
          <a:solidFill>
            <a:srgbClr val="FF000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Verdana" pitchFamily="34" charset="0"/>
            </a:endParaRPr>
          </a:p>
        </p:txBody>
      </p:sp>
    </p:spTree>
    <p:extLst>
      <p:ext uri="{BB962C8B-B14F-4D97-AF65-F5344CB8AC3E}">
        <p14:creationId xmlns:p14="http://schemas.microsoft.com/office/powerpoint/2010/main" val="1391467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Recall: Data Analysis with Deep Neural Networks</a:t>
            </a:r>
          </a:p>
        </p:txBody>
      </p:sp>
      <p:sp>
        <p:nvSpPr>
          <p:cNvPr id="4" name="Content Placeholder 3"/>
          <p:cNvSpPr>
            <a:spLocks noGrp="1"/>
          </p:cNvSpPr>
          <p:nvPr>
            <p:ph sz="half" idx="1"/>
          </p:nvPr>
        </p:nvSpPr>
        <p:spPr/>
        <p:txBody>
          <a:bodyPr/>
          <a:lstStyle/>
          <a:p>
            <a:r>
              <a:rPr lang="en-US" sz="2400" dirty="0"/>
              <a:t>Task:</a:t>
            </a:r>
          </a:p>
          <a:p>
            <a:pPr lvl="1"/>
            <a:r>
              <a:rPr lang="en-US" sz="2000" dirty="0"/>
              <a:t>Compute classification of set of input signals</a:t>
            </a:r>
          </a:p>
        </p:txBody>
      </p:sp>
      <p:sp>
        <p:nvSpPr>
          <p:cNvPr id="6" name="Content Placeholder 5"/>
          <p:cNvSpPr>
            <a:spLocks noGrp="1"/>
          </p:cNvSpPr>
          <p:nvPr>
            <p:ph sz="half" idx="2"/>
          </p:nvPr>
        </p:nvSpPr>
        <p:spPr>
          <a:xfrm>
            <a:off x="375172" y="4345096"/>
            <a:ext cx="8221969" cy="2099388"/>
          </a:xfrm>
        </p:spPr>
        <p:txBody>
          <a:bodyPr/>
          <a:lstStyle/>
          <a:p>
            <a:r>
              <a:rPr lang="en-US" sz="2400" dirty="0"/>
              <a:t>Training</a:t>
            </a:r>
          </a:p>
          <a:p>
            <a:pPr lvl="1"/>
            <a:r>
              <a:rPr lang="en-US" sz="2000" dirty="0"/>
              <a:t>Use many training samples of form input / desired output</a:t>
            </a:r>
          </a:p>
          <a:p>
            <a:pPr lvl="1"/>
            <a:r>
              <a:rPr lang="en-US" sz="2000" dirty="0"/>
              <a:t>Compute weights that minimize classification error</a:t>
            </a:r>
          </a:p>
          <a:p>
            <a:r>
              <a:rPr lang="en-US" sz="2400" dirty="0"/>
              <a:t>Operation</a:t>
            </a:r>
          </a:p>
          <a:p>
            <a:pPr lvl="1"/>
            <a:r>
              <a:rPr lang="en-US" sz="2000" dirty="0"/>
              <a:t>Propagate signals from input to output</a:t>
            </a:r>
          </a:p>
          <a:p>
            <a:endParaRPr lang="en-US" dirty="0"/>
          </a:p>
          <a:p>
            <a:pPr lvl="1"/>
            <a:endParaRPr lang="en-US" dirty="0"/>
          </a:p>
        </p:txBody>
      </p:sp>
      <p:pic>
        <p:nvPicPr>
          <p:cNvPr id="5" name="Picture 4"/>
          <p:cNvPicPr>
            <a:picLocks noChangeAspect="1"/>
          </p:cNvPicPr>
          <p:nvPr/>
        </p:nvPicPr>
        <p:blipFill>
          <a:blip r:embed="rId2"/>
          <a:stretch>
            <a:fillRect/>
          </a:stretch>
        </p:blipFill>
        <p:spPr>
          <a:xfrm>
            <a:off x="4572000" y="1367783"/>
            <a:ext cx="4495694" cy="2918130"/>
          </a:xfrm>
          <a:prstGeom prst="rect">
            <a:avLst/>
          </a:prstGeom>
        </p:spPr>
      </p:pic>
    </p:spTree>
    <p:extLst>
      <p:ext uri="{BB962C8B-B14F-4D97-AF65-F5344CB8AC3E}">
        <p14:creationId xmlns:p14="http://schemas.microsoft.com/office/powerpoint/2010/main" val="2214496309"/>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Deep Learning</a:t>
            </a:r>
          </a:p>
        </p:txBody>
      </p:sp>
      <p:pic>
        <p:nvPicPr>
          <p:cNvPr id="3" name="Picture 2" descr="C:\Users\cui\Desktop\eagle.jpg"/>
          <p:cNvPicPr>
            <a:picLocks noChangeAspect="1" noChangeArrowheads="1"/>
          </p:cNvPicPr>
          <p:nvPr/>
        </p:nvPicPr>
        <p:blipFill>
          <a:blip r:embed="rId2"/>
          <a:srcRect/>
          <a:stretch>
            <a:fillRect/>
          </a:stretch>
        </p:blipFill>
        <p:spPr bwMode="auto">
          <a:xfrm>
            <a:off x="881841" y="1217104"/>
            <a:ext cx="1740694" cy="928047"/>
          </a:xfrm>
          <a:prstGeom prst="rect">
            <a:avLst/>
          </a:prstGeom>
          <a:noFill/>
        </p:spPr>
      </p:pic>
      <p:pic>
        <p:nvPicPr>
          <p:cNvPr id="4" name="Picture 3" descr="C:\Users\cui\Desktop\vulture.jpg"/>
          <p:cNvPicPr>
            <a:picLocks noChangeAspect="1" noChangeArrowheads="1"/>
          </p:cNvPicPr>
          <p:nvPr/>
        </p:nvPicPr>
        <p:blipFill>
          <a:blip r:embed="rId3" cstate="print"/>
          <a:srcRect/>
          <a:stretch>
            <a:fillRect/>
          </a:stretch>
        </p:blipFill>
        <p:spPr bwMode="auto">
          <a:xfrm>
            <a:off x="872505" y="2090335"/>
            <a:ext cx="1753839" cy="969218"/>
          </a:xfrm>
          <a:prstGeom prst="rect">
            <a:avLst/>
          </a:prstGeom>
          <a:noFill/>
        </p:spPr>
      </p:pic>
      <p:pic>
        <p:nvPicPr>
          <p:cNvPr id="5" name="Picture 4" descr="C:\Users\cui\Desktop\accipiter.jpg"/>
          <p:cNvPicPr>
            <a:picLocks noChangeAspect="1" noChangeArrowheads="1"/>
          </p:cNvPicPr>
          <p:nvPr/>
        </p:nvPicPr>
        <p:blipFill>
          <a:blip r:embed="rId4" cstate="print"/>
          <a:srcRect/>
          <a:stretch>
            <a:fillRect/>
          </a:stretch>
        </p:blipFill>
        <p:spPr bwMode="auto">
          <a:xfrm>
            <a:off x="854740" y="4098392"/>
            <a:ext cx="1761769" cy="900751"/>
          </a:xfrm>
          <a:prstGeom prst="rect">
            <a:avLst/>
          </a:prstGeom>
          <a:noFill/>
        </p:spPr>
      </p:pic>
      <p:pic>
        <p:nvPicPr>
          <p:cNvPr id="6" name="Picture 5" descr="C:\Users\cui\Desktop\osprey.jpg"/>
          <p:cNvPicPr>
            <a:picLocks noChangeAspect="1" noChangeArrowheads="1"/>
          </p:cNvPicPr>
          <p:nvPr/>
        </p:nvPicPr>
        <p:blipFill>
          <a:blip r:embed="rId5" cstate="print"/>
          <a:srcRect/>
          <a:stretch>
            <a:fillRect/>
          </a:stretch>
        </p:blipFill>
        <p:spPr bwMode="auto">
          <a:xfrm>
            <a:off x="853579" y="3229087"/>
            <a:ext cx="1766792" cy="887105"/>
          </a:xfrm>
          <a:prstGeom prst="rect">
            <a:avLst/>
          </a:prstGeom>
          <a:noFill/>
        </p:spPr>
      </p:pic>
      <p:sp>
        <p:nvSpPr>
          <p:cNvPr id="7" name="TextBox 6"/>
          <p:cNvSpPr txBox="1"/>
          <p:nvPr/>
        </p:nvSpPr>
        <p:spPr>
          <a:xfrm>
            <a:off x="3226155" y="5131384"/>
            <a:ext cx="2819400" cy="830912"/>
          </a:xfrm>
          <a:prstGeom prst="rect">
            <a:avLst/>
          </a:prstGeom>
          <a:noFill/>
        </p:spPr>
        <p:txBody>
          <a:bodyPr wrap="square" lIns="91354" tIns="45678" rIns="91354" bIns="45678"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dirty="0">
                <a:ln>
                  <a:noFill/>
                </a:ln>
                <a:solidFill>
                  <a:srgbClr val="C00000"/>
                </a:solidFill>
                <a:effectLst/>
                <a:uLnTx/>
                <a:uFillTx/>
              </a:rPr>
              <a:t>Distributed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rPr>
              <a:t>ML workers</a:t>
            </a:r>
            <a:endParaRPr kumimoji="0" lang="zh-CN" altLang="en-US" sz="2400" b="0" i="0" u="none" strike="noStrike" kern="0" cap="none" spc="0" normalizeH="0" baseline="0" noProof="0" dirty="0">
              <a:ln>
                <a:noFill/>
              </a:ln>
              <a:solidFill>
                <a:sysClr val="windowText" lastClr="000000"/>
              </a:solidFill>
              <a:effectLst/>
              <a:uLnTx/>
              <a:uFillTx/>
            </a:endParaRPr>
          </a:p>
        </p:txBody>
      </p:sp>
      <p:sp>
        <p:nvSpPr>
          <p:cNvPr id="8" name="右箭头 8"/>
          <p:cNvSpPr/>
          <p:nvPr/>
        </p:nvSpPr>
        <p:spPr bwMode="auto">
          <a:xfrm>
            <a:off x="2781616" y="1864532"/>
            <a:ext cx="725715" cy="493486"/>
          </a:xfrm>
          <a:prstGeom prst="rightArrow">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354" tIns="45678" rIns="91354" bIns="45678" numCol="1" rtlCol="0" anchor="t" anchorCtr="0" compatLnSpc="1">
            <a:prstTxWarp prst="textNoShape">
              <a:avLst/>
            </a:prstTxWarp>
          </a:bodyPr>
          <a:lstStyle/>
          <a:p>
            <a:pPr marL="0" marR="0" lvl="0" indent="0" defTabSz="913564"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Arial" charset="0"/>
            </a:endParaRPr>
          </a:p>
        </p:txBody>
      </p:sp>
      <p:sp>
        <p:nvSpPr>
          <p:cNvPr id="9" name="TextBox 8"/>
          <p:cNvSpPr txBox="1"/>
          <p:nvPr/>
        </p:nvSpPr>
        <p:spPr>
          <a:xfrm>
            <a:off x="162691" y="5116643"/>
            <a:ext cx="3275463" cy="830912"/>
          </a:xfrm>
          <a:prstGeom prst="rect">
            <a:avLst/>
          </a:prstGeom>
          <a:noFill/>
        </p:spPr>
        <p:txBody>
          <a:bodyPr wrap="square" lIns="91354" tIns="45678" rIns="91354" bIns="45678"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dirty="0">
                <a:ln>
                  <a:noFill/>
                </a:ln>
                <a:solidFill>
                  <a:srgbClr val="C00000"/>
                </a:solidFill>
                <a:effectLst/>
                <a:uLnTx/>
                <a:uFillTx/>
              </a:rPr>
              <a:t>Partitioned</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b="0" kern="0" dirty="0">
                <a:solidFill>
                  <a:sysClr val="windowText" lastClr="000000"/>
                </a:solidFill>
              </a:rPr>
              <a:t>t</a:t>
            </a:r>
            <a:r>
              <a:rPr kumimoji="0" lang="en-US" altLang="zh-CN" sz="2400" b="0" i="0" u="none" strike="noStrike" kern="0" cap="none" spc="0" normalizeH="0" baseline="0" noProof="0" dirty="0">
                <a:ln>
                  <a:noFill/>
                </a:ln>
                <a:solidFill>
                  <a:sysClr val="windowText" lastClr="000000"/>
                </a:solidFill>
                <a:effectLst/>
                <a:uLnTx/>
                <a:uFillTx/>
              </a:rPr>
              <a:t>raining data</a:t>
            </a:r>
            <a:endParaRPr kumimoji="0" lang="zh-CN" altLang="en-US" sz="2400" b="0" i="0" u="none" strike="noStrike" kern="0" cap="none" spc="0" normalizeH="0" baseline="0" noProof="0" dirty="0">
              <a:ln>
                <a:noFill/>
              </a:ln>
              <a:solidFill>
                <a:sysClr val="windowText" lastClr="000000"/>
              </a:solidFill>
              <a:effectLst/>
              <a:uLnTx/>
              <a:uFillTx/>
            </a:endParaRPr>
          </a:p>
        </p:txBody>
      </p:sp>
      <p:sp>
        <p:nvSpPr>
          <p:cNvPr id="10" name="TextBox 9"/>
          <p:cNvSpPr txBox="1"/>
          <p:nvPr/>
        </p:nvSpPr>
        <p:spPr>
          <a:xfrm>
            <a:off x="6082633" y="5111051"/>
            <a:ext cx="3061367" cy="830912"/>
          </a:xfrm>
          <a:prstGeom prst="rect">
            <a:avLst/>
          </a:prstGeom>
          <a:noFill/>
        </p:spPr>
        <p:txBody>
          <a:bodyPr wrap="square" lIns="91354" tIns="45678" rIns="91354" bIns="45678"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dirty="0">
                <a:ln>
                  <a:noFill/>
                </a:ln>
                <a:solidFill>
                  <a:srgbClr val="C00000"/>
                </a:solidFill>
                <a:effectLst/>
                <a:uLnTx/>
                <a:uFillTx/>
              </a:rPr>
              <a:t>Shared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rPr>
              <a:t>model parameters</a:t>
            </a:r>
          </a:p>
        </p:txBody>
      </p:sp>
      <p:sp>
        <p:nvSpPr>
          <p:cNvPr id="12" name="TextBox 11"/>
          <p:cNvSpPr txBox="1"/>
          <p:nvPr/>
        </p:nvSpPr>
        <p:spPr>
          <a:xfrm>
            <a:off x="1691451" y="1671495"/>
            <a:ext cx="1082106" cy="400025"/>
          </a:xfrm>
          <a:prstGeom prst="rect">
            <a:avLst/>
          </a:prstGeom>
          <a:noFill/>
        </p:spPr>
        <p:txBody>
          <a:bodyPr wrap="square" lIns="91354" tIns="45678" rIns="91354" bIns="45678"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FFFF00"/>
                </a:solidFill>
                <a:effectLst/>
                <a:uLnTx/>
                <a:uFillTx/>
              </a:rPr>
              <a:t>Eagle</a:t>
            </a:r>
            <a:endParaRPr kumimoji="0" lang="zh-CN" altLang="en-US" sz="2000" b="0" i="0" u="none" strike="noStrike" kern="0" cap="none" spc="0" normalizeH="0" baseline="0" noProof="0" dirty="0">
              <a:ln>
                <a:noFill/>
              </a:ln>
              <a:solidFill>
                <a:srgbClr val="FFFF00"/>
              </a:solidFill>
              <a:effectLst/>
              <a:uLnTx/>
              <a:uFillTx/>
            </a:endParaRPr>
          </a:p>
        </p:txBody>
      </p:sp>
      <p:sp>
        <p:nvSpPr>
          <p:cNvPr id="13" name="TextBox 12"/>
          <p:cNvSpPr txBox="1"/>
          <p:nvPr/>
        </p:nvSpPr>
        <p:spPr>
          <a:xfrm>
            <a:off x="1491687" y="2601818"/>
            <a:ext cx="1298810" cy="400025"/>
          </a:xfrm>
          <a:prstGeom prst="rect">
            <a:avLst/>
          </a:prstGeom>
          <a:noFill/>
        </p:spPr>
        <p:txBody>
          <a:bodyPr wrap="square" lIns="91354" tIns="45678" rIns="91354" bIns="45678"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FFFF00"/>
                </a:solidFill>
                <a:effectLst/>
                <a:uLnTx/>
                <a:uFillTx/>
              </a:rPr>
              <a:t>Vulture</a:t>
            </a:r>
            <a:endParaRPr kumimoji="0" lang="zh-CN" altLang="en-US" sz="2000" b="0" i="0" u="none" strike="noStrike" kern="0" cap="none" spc="0" normalizeH="0" baseline="0" noProof="0" dirty="0">
              <a:ln>
                <a:noFill/>
              </a:ln>
              <a:solidFill>
                <a:srgbClr val="FFFF00"/>
              </a:solidFill>
              <a:effectLst/>
              <a:uLnTx/>
              <a:uFillTx/>
            </a:endParaRPr>
          </a:p>
        </p:txBody>
      </p:sp>
      <p:sp>
        <p:nvSpPr>
          <p:cNvPr id="14" name="TextBox 13"/>
          <p:cNvSpPr txBox="1"/>
          <p:nvPr/>
        </p:nvSpPr>
        <p:spPr>
          <a:xfrm>
            <a:off x="1165001" y="4555476"/>
            <a:ext cx="1683222" cy="400025"/>
          </a:xfrm>
          <a:prstGeom prst="rect">
            <a:avLst/>
          </a:prstGeom>
          <a:noFill/>
        </p:spPr>
        <p:txBody>
          <a:bodyPr wrap="square" lIns="91354" tIns="45678" rIns="91354" bIns="45678"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FFFF00"/>
                </a:solidFill>
                <a:effectLst/>
                <a:uLnTx/>
                <a:uFillTx/>
              </a:rPr>
              <a:t>Accipiter</a:t>
            </a:r>
            <a:endParaRPr kumimoji="0" lang="zh-CN" altLang="en-US" sz="2000" b="0" i="0" u="none" strike="noStrike" kern="0" cap="none" spc="0" normalizeH="0" baseline="0" noProof="0" dirty="0">
              <a:ln>
                <a:noFill/>
              </a:ln>
              <a:solidFill>
                <a:srgbClr val="FFFF00"/>
              </a:solidFill>
              <a:effectLst/>
              <a:uLnTx/>
              <a:uFillTx/>
            </a:endParaRPr>
          </a:p>
        </p:txBody>
      </p:sp>
      <p:sp>
        <p:nvSpPr>
          <p:cNvPr id="15" name="TextBox 14"/>
          <p:cNvSpPr txBox="1"/>
          <p:nvPr/>
        </p:nvSpPr>
        <p:spPr>
          <a:xfrm>
            <a:off x="1308306" y="3677868"/>
            <a:ext cx="1683222" cy="400025"/>
          </a:xfrm>
          <a:prstGeom prst="rect">
            <a:avLst/>
          </a:prstGeom>
          <a:noFill/>
        </p:spPr>
        <p:txBody>
          <a:bodyPr wrap="square" lIns="91354" tIns="45678" rIns="91354" bIns="45678"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FFFF00"/>
                </a:solidFill>
                <a:effectLst/>
                <a:uLnTx/>
                <a:uFillTx/>
              </a:rPr>
              <a:t>Osprey</a:t>
            </a:r>
            <a:endParaRPr kumimoji="0" lang="zh-CN" altLang="en-US" sz="2000" b="0" i="0" u="none" strike="noStrike" kern="0" cap="none" spc="0" normalizeH="0" baseline="0" noProof="0" dirty="0">
              <a:ln>
                <a:noFill/>
              </a:ln>
              <a:solidFill>
                <a:srgbClr val="FFFF00"/>
              </a:solidFill>
              <a:effectLst/>
              <a:uLnTx/>
              <a:uFillTx/>
            </a:endParaRPr>
          </a:p>
        </p:txBody>
      </p:sp>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39045" y="1396570"/>
            <a:ext cx="996737" cy="1408088"/>
          </a:xfrm>
          <a:prstGeom prst="rect">
            <a:avLst/>
          </a:prstGeom>
        </p:spPr>
      </p:pic>
      <p:sp>
        <p:nvSpPr>
          <p:cNvPr id="17" name="右箭头 8"/>
          <p:cNvSpPr/>
          <p:nvPr/>
        </p:nvSpPr>
        <p:spPr bwMode="auto">
          <a:xfrm>
            <a:off x="2797538" y="3886675"/>
            <a:ext cx="725715" cy="493486"/>
          </a:xfrm>
          <a:prstGeom prst="rightArrow">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354" tIns="45678" rIns="91354" bIns="45678" numCol="1" rtlCol="0" anchor="t" anchorCtr="0" compatLnSpc="1">
            <a:prstTxWarp prst="textNoShape">
              <a:avLst/>
            </a:prstTxWarp>
          </a:bodyPr>
          <a:lstStyle/>
          <a:p>
            <a:pPr marL="0" marR="0" lvl="0" indent="0" defTabSz="913564"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Arial" charset="0"/>
            </a:endParaRPr>
          </a:p>
        </p:txBody>
      </p:sp>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54967" y="3418714"/>
            <a:ext cx="996737" cy="1408088"/>
          </a:xfrm>
          <a:prstGeom prst="rect">
            <a:avLst/>
          </a:prstGeom>
        </p:spPr>
      </p:pic>
      <p:sp>
        <p:nvSpPr>
          <p:cNvPr id="20" name="TextBox 19"/>
          <p:cNvSpPr txBox="1"/>
          <p:nvPr/>
        </p:nvSpPr>
        <p:spPr>
          <a:xfrm>
            <a:off x="3793293" y="2852656"/>
            <a:ext cx="2715905" cy="461580"/>
          </a:xfrm>
          <a:prstGeom prst="rect">
            <a:avLst/>
          </a:prstGeom>
          <a:noFill/>
        </p:spPr>
        <p:txBody>
          <a:bodyPr wrap="square" lIns="91354" tIns="45678" rIns="91354" bIns="45678"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read, update</a:t>
            </a:r>
          </a:p>
        </p:txBody>
      </p:sp>
      <p:grpSp>
        <p:nvGrpSpPr>
          <p:cNvPr id="21" name="Group 20"/>
          <p:cNvGrpSpPr/>
          <p:nvPr/>
        </p:nvGrpSpPr>
        <p:grpSpPr>
          <a:xfrm>
            <a:off x="6478580" y="2331720"/>
            <a:ext cx="2377440" cy="2194560"/>
            <a:chOff x="2354580" y="1866900"/>
            <a:chExt cx="3596640" cy="2956560"/>
          </a:xfrm>
        </p:grpSpPr>
        <p:sp>
          <p:nvSpPr>
            <p:cNvPr id="22" name="Oval 21"/>
            <p:cNvSpPr/>
            <p:nvPr/>
          </p:nvSpPr>
          <p:spPr bwMode="auto">
            <a:xfrm>
              <a:off x="2354580" y="447294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23" name="Oval 22"/>
            <p:cNvSpPr/>
            <p:nvPr/>
          </p:nvSpPr>
          <p:spPr bwMode="auto">
            <a:xfrm>
              <a:off x="3040380" y="447294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24" name="Oval 23"/>
            <p:cNvSpPr/>
            <p:nvPr/>
          </p:nvSpPr>
          <p:spPr bwMode="auto">
            <a:xfrm>
              <a:off x="3695700" y="448818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25" name="Oval 24"/>
            <p:cNvSpPr/>
            <p:nvPr/>
          </p:nvSpPr>
          <p:spPr bwMode="auto">
            <a:xfrm>
              <a:off x="4297680" y="449580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26" name="Oval 25"/>
            <p:cNvSpPr/>
            <p:nvPr/>
          </p:nvSpPr>
          <p:spPr bwMode="auto">
            <a:xfrm>
              <a:off x="4953000" y="451104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27" name="Oval 26"/>
            <p:cNvSpPr/>
            <p:nvPr/>
          </p:nvSpPr>
          <p:spPr bwMode="auto">
            <a:xfrm>
              <a:off x="5638800" y="451104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28" name="Oval 27"/>
            <p:cNvSpPr/>
            <p:nvPr/>
          </p:nvSpPr>
          <p:spPr bwMode="auto">
            <a:xfrm>
              <a:off x="3042920" y="366522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29" name="Oval 28"/>
            <p:cNvSpPr/>
            <p:nvPr/>
          </p:nvSpPr>
          <p:spPr bwMode="auto">
            <a:xfrm>
              <a:off x="3698240" y="368046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30" name="Oval 29"/>
            <p:cNvSpPr/>
            <p:nvPr/>
          </p:nvSpPr>
          <p:spPr bwMode="auto">
            <a:xfrm>
              <a:off x="4300220" y="368808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31" name="Oval 30"/>
            <p:cNvSpPr/>
            <p:nvPr/>
          </p:nvSpPr>
          <p:spPr bwMode="auto">
            <a:xfrm>
              <a:off x="4955540" y="370332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cxnSp>
          <p:nvCxnSpPr>
            <p:cNvPr id="32" name="Straight Connector 31"/>
            <p:cNvCxnSpPr>
              <a:stCxn id="22" idx="0"/>
              <a:endCxn id="28" idx="4"/>
            </p:cNvCxnSpPr>
            <p:nvPr/>
          </p:nvCxnSpPr>
          <p:spPr bwMode="auto">
            <a:xfrm rot="5400000" flipH="1" flipV="1">
              <a:off x="2607310" y="3881120"/>
              <a:ext cx="495300" cy="6883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p:cNvCxnSpPr>
              <a:stCxn id="23" idx="0"/>
              <a:endCxn id="29" idx="4"/>
            </p:cNvCxnSpPr>
            <p:nvPr/>
          </p:nvCxnSpPr>
          <p:spPr bwMode="auto">
            <a:xfrm rot="5400000" flipH="1" flipV="1">
              <a:off x="3285490" y="3903980"/>
              <a:ext cx="480060" cy="65786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a:stCxn id="24" idx="0"/>
              <a:endCxn id="30" idx="4"/>
            </p:cNvCxnSpPr>
            <p:nvPr/>
          </p:nvCxnSpPr>
          <p:spPr bwMode="auto">
            <a:xfrm rot="5400000" flipH="1" flipV="1">
              <a:off x="3910330" y="3942080"/>
              <a:ext cx="487680" cy="6045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Connector 34"/>
            <p:cNvCxnSpPr>
              <a:stCxn id="25" idx="0"/>
              <a:endCxn id="31" idx="4"/>
            </p:cNvCxnSpPr>
            <p:nvPr/>
          </p:nvCxnSpPr>
          <p:spPr bwMode="auto">
            <a:xfrm rot="5400000" flipH="1" flipV="1">
              <a:off x="4542790" y="3926840"/>
              <a:ext cx="480060" cy="65786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a:stCxn id="28" idx="4"/>
              <a:endCxn id="23" idx="0"/>
            </p:cNvCxnSpPr>
            <p:nvPr/>
          </p:nvCxnSpPr>
          <p:spPr bwMode="auto">
            <a:xfrm rot="5400000">
              <a:off x="2950210" y="4224020"/>
              <a:ext cx="495300" cy="25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a:stCxn id="29" idx="4"/>
              <a:endCxn id="24" idx="0"/>
            </p:cNvCxnSpPr>
            <p:nvPr/>
          </p:nvCxnSpPr>
          <p:spPr bwMode="auto">
            <a:xfrm rot="5400000">
              <a:off x="3605530" y="4239260"/>
              <a:ext cx="495300" cy="25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p:cNvCxnSpPr>
              <a:stCxn id="30" idx="4"/>
              <a:endCxn id="25" idx="0"/>
            </p:cNvCxnSpPr>
            <p:nvPr/>
          </p:nvCxnSpPr>
          <p:spPr bwMode="auto">
            <a:xfrm rot="5400000">
              <a:off x="4207510" y="4246880"/>
              <a:ext cx="495300" cy="25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Straight Connector 38"/>
            <p:cNvCxnSpPr>
              <a:stCxn id="31" idx="4"/>
              <a:endCxn id="26" idx="0"/>
            </p:cNvCxnSpPr>
            <p:nvPr/>
          </p:nvCxnSpPr>
          <p:spPr bwMode="auto">
            <a:xfrm rot="5400000">
              <a:off x="4862830" y="4262120"/>
              <a:ext cx="495300" cy="25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a:stCxn id="31" idx="4"/>
              <a:endCxn id="27" idx="0"/>
            </p:cNvCxnSpPr>
            <p:nvPr/>
          </p:nvCxnSpPr>
          <p:spPr bwMode="auto">
            <a:xfrm rot="16200000" flipH="1">
              <a:off x="5205730" y="3921760"/>
              <a:ext cx="495300" cy="68326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Straight Connector 40"/>
            <p:cNvCxnSpPr>
              <a:stCxn id="30" idx="4"/>
              <a:endCxn id="26" idx="0"/>
            </p:cNvCxnSpPr>
            <p:nvPr/>
          </p:nvCxnSpPr>
          <p:spPr bwMode="auto">
            <a:xfrm rot="16200000" flipH="1">
              <a:off x="4527550" y="3929380"/>
              <a:ext cx="510540" cy="6527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Straight Connector 41"/>
            <p:cNvCxnSpPr>
              <a:stCxn id="29" idx="4"/>
              <a:endCxn id="25" idx="0"/>
            </p:cNvCxnSpPr>
            <p:nvPr/>
          </p:nvCxnSpPr>
          <p:spPr bwMode="auto">
            <a:xfrm rot="16200000" flipH="1">
              <a:off x="3902710" y="3944620"/>
              <a:ext cx="502920" cy="5994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Straight Connector 42"/>
            <p:cNvCxnSpPr>
              <a:stCxn id="28" idx="4"/>
              <a:endCxn id="24" idx="0"/>
            </p:cNvCxnSpPr>
            <p:nvPr/>
          </p:nvCxnSpPr>
          <p:spPr bwMode="auto">
            <a:xfrm rot="16200000" flipH="1">
              <a:off x="3270250" y="3906520"/>
              <a:ext cx="510540" cy="65278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4" name="Oval 43"/>
            <p:cNvSpPr/>
            <p:nvPr/>
          </p:nvSpPr>
          <p:spPr bwMode="auto">
            <a:xfrm>
              <a:off x="3698240" y="279654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45" name="Oval 44"/>
            <p:cNvSpPr/>
            <p:nvPr/>
          </p:nvSpPr>
          <p:spPr bwMode="auto">
            <a:xfrm>
              <a:off x="4300220" y="280416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cxnSp>
          <p:nvCxnSpPr>
            <p:cNvPr id="46" name="Straight Connector 45"/>
            <p:cNvCxnSpPr>
              <a:stCxn id="29" idx="0"/>
              <a:endCxn id="44" idx="4"/>
            </p:cNvCxnSpPr>
            <p:nvPr/>
          </p:nvCxnSpPr>
          <p:spPr bwMode="auto">
            <a:xfrm rot="5400000" flipH="1" flipV="1">
              <a:off x="3568700" y="3394710"/>
              <a:ext cx="5715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a:stCxn id="30" idx="0"/>
              <a:endCxn id="45" idx="4"/>
            </p:cNvCxnSpPr>
            <p:nvPr/>
          </p:nvCxnSpPr>
          <p:spPr bwMode="auto">
            <a:xfrm rot="5400000" flipH="1" flipV="1">
              <a:off x="4170680" y="3402330"/>
              <a:ext cx="5715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a:stCxn id="28" idx="0"/>
              <a:endCxn id="44" idx="4"/>
            </p:cNvCxnSpPr>
            <p:nvPr/>
          </p:nvCxnSpPr>
          <p:spPr bwMode="auto">
            <a:xfrm rot="5400000" flipH="1" flipV="1">
              <a:off x="3248660" y="3059430"/>
              <a:ext cx="55626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a:stCxn id="30" idx="0"/>
              <a:endCxn id="44" idx="4"/>
            </p:cNvCxnSpPr>
            <p:nvPr/>
          </p:nvCxnSpPr>
          <p:spPr bwMode="auto">
            <a:xfrm rot="16200000" flipV="1">
              <a:off x="3865880" y="3097530"/>
              <a:ext cx="579120" cy="6019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a:stCxn id="31" idx="0"/>
              <a:endCxn id="44" idx="4"/>
            </p:cNvCxnSpPr>
            <p:nvPr/>
          </p:nvCxnSpPr>
          <p:spPr bwMode="auto">
            <a:xfrm rot="16200000" flipV="1">
              <a:off x="4185920" y="2777490"/>
              <a:ext cx="59436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a:stCxn id="28" idx="0"/>
              <a:endCxn id="45" idx="4"/>
            </p:cNvCxnSpPr>
            <p:nvPr/>
          </p:nvCxnSpPr>
          <p:spPr bwMode="auto">
            <a:xfrm rot="5400000" flipH="1" flipV="1">
              <a:off x="3553460" y="2762250"/>
              <a:ext cx="54864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a:stCxn id="29" idx="0"/>
              <a:endCxn id="45" idx="4"/>
            </p:cNvCxnSpPr>
            <p:nvPr/>
          </p:nvCxnSpPr>
          <p:spPr bwMode="auto">
            <a:xfrm rot="5400000" flipH="1" flipV="1">
              <a:off x="3873500" y="3097530"/>
              <a:ext cx="563880" cy="6019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Straight Connector 52"/>
            <p:cNvCxnSpPr>
              <a:stCxn id="31" idx="0"/>
              <a:endCxn id="45" idx="4"/>
            </p:cNvCxnSpPr>
            <p:nvPr/>
          </p:nvCxnSpPr>
          <p:spPr bwMode="auto">
            <a:xfrm rot="16200000" flipV="1">
              <a:off x="4490720" y="3082290"/>
              <a:ext cx="58674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4" name="Oval 53"/>
            <p:cNvSpPr/>
            <p:nvPr/>
          </p:nvSpPr>
          <p:spPr bwMode="auto">
            <a:xfrm>
              <a:off x="3042920" y="186690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55" name="Oval 54"/>
            <p:cNvSpPr/>
            <p:nvPr/>
          </p:nvSpPr>
          <p:spPr bwMode="auto">
            <a:xfrm>
              <a:off x="3698240" y="188214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56" name="Oval 55"/>
            <p:cNvSpPr/>
            <p:nvPr/>
          </p:nvSpPr>
          <p:spPr bwMode="auto">
            <a:xfrm>
              <a:off x="4300220" y="188976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57" name="Oval 56"/>
            <p:cNvSpPr/>
            <p:nvPr/>
          </p:nvSpPr>
          <p:spPr bwMode="auto">
            <a:xfrm>
              <a:off x="4955540" y="190500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cxnSp>
          <p:nvCxnSpPr>
            <p:cNvPr id="58" name="Straight Connector 57"/>
            <p:cNvCxnSpPr>
              <a:stCxn id="44" idx="0"/>
              <a:endCxn id="55" idx="4"/>
            </p:cNvCxnSpPr>
            <p:nvPr/>
          </p:nvCxnSpPr>
          <p:spPr bwMode="auto">
            <a:xfrm rot="5400000" flipH="1" flipV="1">
              <a:off x="3553460" y="2495550"/>
              <a:ext cx="60198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p:cNvCxnSpPr>
              <a:stCxn id="45" idx="0"/>
              <a:endCxn id="56" idx="4"/>
            </p:cNvCxnSpPr>
            <p:nvPr/>
          </p:nvCxnSpPr>
          <p:spPr bwMode="auto">
            <a:xfrm rot="5400000" flipH="1" flipV="1">
              <a:off x="4155440" y="2503170"/>
              <a:ext cx="60198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0" name="Straight Connector 59"/>
            <p:cNvCxnSpPr>
              <a:stCxn id="44" idx="0"/>
              <a:endCxn id="54" idx="4"/>
            </p:cNvCxnSpPr>
            <p:nvPr/>
          </p:nvCxnSpPr>
          <p:spPr bwMode="auto">
            <a:xfrm rot="16200000" flipV="1">
              <a:off x="3218180" y="2160270"/>
              <a:ext cx="61722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 name="Straight Connector 60"/>
            <p:cNvCxnSpPr>
              <a:stCxn id="45" idx="0"/>
              <a:endCxn id="54" idx="4"/>
            </p:cNvCxnSpPr>
            <p:nvPr/>
          </p:nvCxnSpPr>
          <p:spPr bwMode="auto">
            <a:xfrm rot="16200000" flipV="1">
              <a:off x="3515360" y="1863090"/>
              <a:ext cx="62484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Connector 61"/>
            <p:cNvCxnSpPr>
              <a:stCxn id="45" idx="0"/>
              <a:endCxn id="55" idx="4"/>
            </p:cNvCxnSpPr>
            <p:nvPr/>
          </p:nvCxnSpPr>
          <p:spPr bwMode="auto">
            <a:xfrm rot="16200000" flipV="1">
              <a:off x="3850640" y="2198370"/>
              <a:ext cx="609600" cy="6019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Straight Connector 62"/>
            <p:cNvCxnSpPr>
              <a:stCxn id="44" idx="0"/>
              <a:endCxn id="56" idx="4"/>
            </p:cNvCxnSpPr>
            <p:nvPr/>
          </p:nvCxnSpPr>
          <p:spPr bwMode="auto">
            <a:xfrm rot="5400000" flipH="1" flipV="1">
              <a:off x="3858260" y="2198370"/>
              <a:ext cx="594360" cy="6019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4" name="Straight Connector 63"/>
            <p:cNvCxnSpPr>
              <a:stCxn id="44" idx="0"/>
              <a:endCxn id="57" idx="4"/>
            </p:cNvCxnSpPr>
            <p:nvPr/>
          </p:nvCxnSpPr>
          <p:spPr bwMode="auto">
            <a:xfrm rot="5400000" flipH="1" flipV="1">
              <a:off x="4193540" y="1878330"/>
              <a:ext cx="57912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Straight Connector 64"/>
            <p:cNvCxnSpPr>
              <a:stCxn id="45" idx="0"/>
              <a:endCxn id="57" idx="4"/>
            </p:cNvCxnSpPr>
            <p:nvPr/>
          </p:nvCxnSpPr>
          <p:spPr bwMode="auto">
            <a:xfrm rot="5400000" flipH="1" flipV="1">
              <a:off x="4490720" y="2183130"/>
              <a:ext cx="58674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66" name="TextBox 65"/>
          <p:cNvSpPr txBox="1"/>
          <p:nvPr/>
        </p:nvSpPr>
        <p:spPr>
          <a:xfrm>
            <a:off x="6278219" y="1577889"/>
            <a:ext cx="2689964" cy="3119643"/>
          </a:xfrm>
          <a:prstGeom prst="rect">
            <a:avLst/>
          </a:prstGeom>
          <a:noFill/>
          <a:ln w="38100">
            <a:solidFill>
              <a:schemeClr val="tx1"/>
            </a:solidFill>
            <a:prstDash val="dash"/>
          </a:ln>
        </p:spPr>
        <p:txBody>
          <a:bodyPr wrap="square" lIns="91354" tIns="45678" rIns="91354" bIns="45678"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i="0" u="none" strike="noStrike" kern="0" cap="none" spc="0" normalizeH="0" baseline="0" noProof="0" dirty="0">
                <a:ln>
                  <a:noFill/>
                </a:ln>
                <a:solidFill>
                  <a:sysClr val="windowText" lastClr="000000"/>
                </a:solidFill>
                <a:effectLst/>
                <a:uLnTx/>
                <a:uFillTx/>
              </a:rPr>
              <a:t>Parameter server</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sysClr val="windowText" lastClr="000000"/>
              </a:solidFill>
              <a:effectLst/>
              <a:uLnTx/>
              <a:uFillTx/>
            </a:endParaRPr>
          </a:p>
        </p:txBody>
      </p:sp>
      <p:sp>
        <p:nvSpPr>
          <p:cNvPr id="67" name="TextBox 66"/>
          <p:cNvSpPr txBox="1"/>
          <p:nvPr/>
        </p:nvSpPr>
        <p:spPr>
          <a:xfrm>
            <a:off x="6471432" y="1898657"/>
            <a:ext cx="2305878" cy="400025"/>
          </a:xfrm>
          <a:prstGeom prst="rect">
            <a:avLst/>
          </a:prstGeom>
          <a:noFill/>
        </p:spPr>
        <p:txBody>
          <a:bodyPr wrap="square" lIns="91354" tIns="45678" rIns="91354" bIns="45678"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rgbClr val="C00000"/>
                </a:solidFill>
                <a:effectLst/>
                <a:uLnTx/>
                <a:uFillTx/>
              </a:rPr>
              <a:t>for GPUs</a:t>
            </a:r>
          </a:p>
        </p:txBody>
      </p:sp>
      <p:sp>
        <p:nvSpPr>
          <p:cNvPr id="19" name="左右箭头 35"/>
          <p:cNvSpPr/>
          <p:nvPr/>
        </p:nvSpPr>
        <p:spPr bwMode="auto">
          <a:xfrm rot="20882896">
            <a:off x="4947139" y="3617646"/>
            <a:ext cx="1654876" cy="481261"/>
          </a:xfrm>
          <a:prstGeom prst="leftRightArrow">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354" tIns="45678" rIns="91354" bIns="45678" numCol="1" rtlCol="0" anchor="t" anchorCtr="0" compatLnSpc="1">
            <a:prstTxWarp prst="textNoShape">
              <a:avLst/>
            </a:prstTxWarp>
          </a:bodyPr>
          <a:lstStyle/>
          <a:p>
            <a:pPr marL="0" marR="0" lvl="0" indent="0" defTabSz="913564"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Arial" charset="0"/>
            </a:endParaRPr>
          </a:p>
        </p:txBody>
      </p:sp>
      <p:sp>
        <p:nvSpPr>
          <p:cNvPr id="11" name="左右箭头 35"/>
          <p:cNvSpPr/>
          <p:nvPr/>
        </p:nvSpPr>
        <p:spPr bwMode="auto">
          <a:xfrm rot="862959">
            <a:off x="4876626" y="2086823"/>
            <a:ext cx="1654876" cy="481261"/>
          </a:xfrm>
          <a:prstGeom prst="leftRightArrow">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354" tIns="45678" rIns="91354" bIns="45678" numCol="1" rtlCol="0" anchor="t" anchorCtr="0" compatLnSpc="1">
            <a:prstTxWarp prst="textNoShape">
              <a:avLst/>
            </a:prstTxWarp>
          </a:bodyPr>
          <a:lstStyle/>
          <a:p>
            <a:pPr marL="0" marR="0" lvl="0" indent="0" defTabSz="913564"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Arial" charset="0"/>
            </a:endParaRPr>
          </a:p>
        </p:txBody>
      </p:sp>
    </p:spTree>
    <p:extLst>
      <p:ext uri="{BB962C8B-B14F-4D97-AF65-F5344CB8AC3E}">
        <p14:creationId xmlns:p14="http://schemas.microsoft.com/office/powerpoint/2010/main" val="257342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Layer-by-Layer Pattern of DNN</a:t>
            </a:r>
          </a:p>
        </p:txBody>
      </p:sp>
      <p:sp>
        <p:nvSpPr>
          <p:cNvPr id="4" name="Content Placeholder 3"/>
          <p:cNvSpPr>
            <a:spLocks noGrp="1"/>
          </p:cNvSpPr>
          <p:nvPr>
            <p:ph sz="half" idx="2"/>
          </p:nvPr>
        </p:nvSpPr>
        <p:spPr>
          <a:xfrm>
            <a:off x="3915437" y="1071563"/>
            <a:ext cx="5228564" cy="5397500"/>
          </a:xfrm>
        </p:spPr>
        <p:txBody>
          <a:bodyPr/>
          <a:lstStyle/>
          <a:p>
            <a:pPr marL="342587" lvl="0" indent="-342587" eaLnBrk="0" hangingPunct="0">
              <a:spcBef>
                <a:spcPct val="20000"/>
              </a:spcBef>
              <a:defRPr/>
            </a:pPr>
            <a:r>
              <a:rPr lang="en-US" sz="2400" b="0" dirty="0"/>
              <a:t>For each iteration (mini-batch)</a:t>
            </a:r>
          </a:p>
          <a:p>
            <a:pPr marL="914087" lvl="2" indent="-342587" eaLnBrk="0" hangingPunct="0">
              <a:defRPr/>
            </a:pPr>
            <a:r>
              <a:rPr lang="en-US" sz="2400" dirty="0"/>
              <a:t>A forward pass</a:t>
            </a:r>
          </a:p>
          <a:p>
            <a:pPr marL="914087" lvl="2" indent="-342587" eaLnBrk="0" hangingPunct="0">
              <a:defRPr/>
            </a:pPr>
            <a:r>
              <a:rPr lang="en-US" sz="2400" b="0" dirty="0"/>
              <a:t>Then a backward pass</a:t>
            </a:r>
          </a:p>
          <a:p>
            <a:pPr marL="914087" lvl="2" indent="-342587" eaLnBrk="0" hangingPunct="0">
              <a:defRPr/>
            </a:pPr>
            <a:endParaRPr lang="en-US" sz="2400" dirty="0"/>
          </a:p>
          <a:p>
            <a:pPr marL="342587" indent="-342587" eaLnBrk="0" hangingPunct="0">
              <a:defRPr/>
            </a:pPr>
            <a:r>
              <a:rPr lang="en-US" sz="2400" b="0" dirty="0"/>
              <a:t>Pairs of layers used at a time</a:t>
            </a:r>
          </a:p>
          <a:p>
            <a:pPr>
              <a:buNone/>
            </a:pPr>
            <a:endParaRPr lang="en-US" dirty="0"/>
          </a:p>
        </p:txBody>
      </p:sp>
      <p:sp>
        <p:nvSpPr>
          <p:cNvPr id="5" name="Oval 4"/>
          <p:cNvSpPr/>
          <p:nvPr/>
        </p:nvSpPr>
        <p:spPr bwMode="auto">
          <a:xfrm>
            <a:off x="548640" y="4481974"/>
            <a:ext cx="260130" cy="304368"/>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6" name="Oval 5"/>
          <p:cNvSpPr/>
          <p:nvPr/>
        </p:nvSpPr>
        <p:spPr bwMode="auto">
          <a:xfrm>
            <a:off x="1119656" y="4481974"/>
            <a:ext cx="260130" cy="304368"/>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7" name="Oval 6"/>
          <p:cNvSpPr/>
          <p:nvPr/>
        </p:nvSpPr>
        <p:spPr bwMode="auto">
          <a:xfrm>
            <a:off x="1665293" y="4496821"/>
            <a:ext cx="260130" cy="304368"/>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8" name="Oval 7"/>
          <p:cNvSpPr/>
          <p:nvPr/>
        </p:nvSpPr>
        <p:spPr bwMode="auto">
          <a:xfrm>
            <a:off x="2166517" y="4504245"/>
            <a:ext cx="260130" cy="304368"/>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9" name="Oval 8"/>
          <p:cNvSpPr/>
          <p:nvPr/>
        </p:nvSpPr>
        <p:spPr bwMode="auto">
          <a:xfrm>
            <a:off x="2712155" y="4519092"/>
            <a:ext cx="260130" cy="304368"/>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10" name="Oval 9"/>
          <p:cNvSpPr/>
          <p:nvPr/>
        </p:nvSpPr>
        <p:spPr bwMode="auto">
          <a:xfrm>
            <a:off x="3283170" y="4519092"/>
            <a:ext cx="260130" cy="304368"/>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11" name="Oval 10"/>
          <p:cNvSpPr/>
          <p:nvPr/>
        </p:nvSpPr>
        <p:spPr bwMode="auto">
          <a:xfrm>
            <a:off x="1121771" y="3695072"/>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12" name="Oval 11"/>
          <p:cNvSpPr/>
          <p:nvPr/>
        </p:nvSpPr>
        <p:spPr bwMode="auto">
          <a:xfrm>
            <a:off x="1667407" y="3709919"/>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13" name="Oval 12"/>
          <p:cNvSpPr/>
          <p:nvPr/>
        </p:nvSpPr>
        <p:spPr bwMode="auto">
          <a:xfrm>
            <a:off x="2168633" y="3717342"/>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14" name="Oval 13"/>
          <p:cNvSpPr/>
          <p:nvPr/>
        </p:nvSpPr>
        <p:spPr bwMode="auto">
          <a:xfrm>
            <a:off x="2714270" y="3732190"/>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cxnSp>
        <p:nvCxnSpPr>
          <p:cNvPr id="15" name="Straight Connector 14"/>
          <p:cNvCxnSpPr>
            <a:stCxn id="5" idx="0"/>
            <a:endCxn id="11" idx="4"/>
          </p:cNvCxnSpPr>
          <p:nvPr/>
        </p:nvCxnSpPr>
        <p:spPr bwMode="auto">
          <a:xfrm rot="5400000" flipH="1" flipV="1">
            <a:off x="724003" y="3954141"/>
            <a:ext cx="482535" cy="573131"/>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 name="Straight Connector 15"/>
          <p:cNvCxnSpPr>
            <a:stCxn id="6" idx="0"/>
            <a:endCxn id="12" idx="4"/>
          </p:cNvCxnSpPr>
          <p:nvPr/>
        </p:nvCxnSpPr>
        <p:spPr bwMode="auto">
          <a:xfrm rot="5400000" flipH="1" flipV="1">
            <a:off x="1289753" y="3974254"/>
            <a:ext cx="467687" cy="54775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7" name="Straight Connector 16"/>
          <p:cNvCxnSpPr>
            <a:stCxn id="7" idx="0"/>
            <a:endCxn id="13" idx="4"/>
          </p:cNvCxnSpPr>
          <p:nvPr/>
        </p:nvCxnSpPr>
        <p:spPr bwMode="auto">
          <a:xfrm rot="5400000" flipH="1" flipV="1">
            <a:off x="1809472" y="4007595"/>
            <a:ext cx="475111" cy="50334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 name="Straight Connector 17"/>
          <p:cNvCxnSpPr>
            <a:stCxn id="8" idx="0"/>
            <a:endCxn id="14" idx="4"/>
          </p:cNvCxnSpPr>
          <p:nvPr/>
        </p:nvCxnSpPr>
        <p:spPr bwMode="auto">
          <a:xfrm rot="5400000" flipH="1" flipV="1">
            <a:off x="2336615" y="3996525"/>
            <a:ext cx="467687" cy="54775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9" name="Straight Connector 18"/>
          <p:cNvCxnSpPr>
            <a:stCxn id="11" idx="4"/>
            <a:endCxn id="6" idx="0"/>
          </p:cNvCxnSpPr>
          <p:nvPr/>
        </p:nvCxnSpPr>
        <p:spPr bwMode="auto">
          <a:xfrm rot="5400000">
            <a:off x="1009510" y="4239649"/>
            <a:ext cx="482535" cy="211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0" name="Straight Connector 19"/>
          <p:cNvCxnSpPr>
            <a:stCxn id="12" idx="4"/>
            <a:endCxn id="7" idx="0"/>
          </p:cNvCxnSpPr>
          <p:nvPr/>
        </p:nvCxnSpPr>
        <p:spPr bwMode="auto">
          <a:xfrm rot="5400000">
            <a:off x="1555148" y="4254496"/>
            <a:ext cx="482535" cy="211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1" name="Straight Connector 20"/>
          <p:cNvCxnSpPr>
            <a:stCxn id="13" idx="4"/>
            <a:endCxn id="8" idx="0"/>
          </p:cNvCxnSpPr>
          <p:nvPr/>
        </p:nvCxnSpPr>
        <p:spPr bwMode="auto">
          <a:xfrm rot="5400000">
            <a:off x="2056373" y="4261920"/>
            <a:ext cx="482535" cy="211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2" name="Straight Connector 21"/>
          <p:cNvCxnSpPr>
            <a:stCxn id="14" idx="4"/>
            <a:endCxn id="9" idx="0"/>
          </p:cNvCxnSpPr>
          <p:nvPr/>
        </p:nvCxnSpPr>
        <p:spPr bwMode="auto">
          <a:xfrm rot="5400000">
            <a:off x="2602010" y="4276767"/>
            <a:ext cx="482535" cy="211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3" name="Straight Connector 22"/>
          <p:cNvCxnSpPr>
            <a:stCxn id="14" idx="4"/>
            <a:endCxn id="10" idx="0"/>
          </p:cNvCxnSpPr>
          <p:nvPr/>
        </p:nvCxnSpPr>
        <p:spPr bwMode="auto">
          <a:xfrm rot="16200000" flipH="1">
            <a:off x="2887517" y="3993375"/>
            <a:ext cx="482535" cy="568901"/>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4" name="Straight Connector 23"/>
          <p:cNvCxnSpPr>
            <a:stCxn id="13" idx="4"/>
            <a:endCxn id="9" idx="0"/>
          </p:cNvCxnSpPr>
          <p:nvPr/>
        </p:nvCxnSpPr>
        <p:spPr bwMode="auto">
          <a:xfrm rot="16200000" flipH="1">
            <a:off x="2321767" y="3998640"/>
            <a:ext cx="497382" cy="54352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 name="Straight Connector 24"/>
          <p:cNvCxnSpPr>
            <a:stCxn id="12" idx="4"/>
            <a:endCxn id="8" idx="0"/>
          </p:cNvCxnSpPr>
          <p:nvPr/>
        </p:nvCxnSpPr>
        <p:spPr bwMode="auto">
          <a:xfrm rot="16200000" flipH="1">
            <a:off x="1802049" y="4009711"/>
            <a:ext cx="489958" cy="49911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6" name="Straight Connector 25"/>
          <p:cNvCxnSpPr>
            <a:stCxn id="11" idx="4"/>
            <a:endCxn id="7" idx="0"/>
          </p:cNvCxnSpPr>
          <p:nvPr/>
        </p:nvCxnSpPr>
        <p:spPr bwMode="auto">
          <a:xfrm rot="16200000" flipH="1">
            <a:off x="1274905" y="3976369"/>
            <a:ext cx="497382" cy="543522"/>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27" name="Oval 26"/>
          <p:cNvSpPr/>
          <p:nvPr/>
        </p:nvSpPr>
        <p:spPr bwMode="auto">
          <a:xfrm>
            <a:off x="1667407" y="2848780"/>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28" name="Oval 27"/>
          <p:cNvSpPr/>
          <p:nvPr/>
        </p:nvSpPr>
        <p:spPr bwMode="auto">
          <a:xfrm>
            <a:off x="2168633" y="2856204"/>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cxnSp>
        <p:nvCxnSpPr>
          <p:cNvPr id="29" name="Straight Connector 28"/>
          <p:cNvCxnSpPr>
            <a:stCxn id="12" idx="0"/>
            <a:endCxn id="27" idx="4"/>
          </p:cNvCxnSpPr>
          <p:nvPr/>
        </p:nvCxnSpPr>
        <p:spPr bwMode="auto">
          <a:xfrm rot="5400000" flipH="1" flipV="1">
            <a:off x="1519087" y="3431645"/>
            <a:ext cx="556771" cy="132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0" name="Straight Connector 29"/>
          <p:cNvCxnSpPr>
            <a:stCxn id="13" idx="0"/>
            <a:endCxn id="28" idx="4"/>
          </p:cNvCxnSpPr>
          <p:nvPr/>
        </p:nvCxnSpPr>
        <p:spPr bwMode="auto">
          <a:xfrm rot="5400000" flipH="1" flipV="1">
            <a:off x="2020312" y="3439069"/>
            <a:ext cx="556771" cy="132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1" name="Straight Connector 30"/>
          <p:cNvCxnSpPr>
            <a:stCxn id="11" idx="0"/>
            <a:endCxn id="27" idx="4"/>
          </p:cNvCxnSpPr>
          <p:nvPr/>
        </p:nvCxnSpPr>
        <p:spPr bwMode="auto">
          <a:xfrm rot="5400000" flipH="1" flipV="1">
            <a:off x="1253692" y="3151291"/>
            <a:ext cx="541923" cy="54563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2" name="Straight Connector 31"/>
          <p:cNvCxnSpPr>
            <a:stCxn id="13" idx="0"/>
            <a:endCxn id="27" idx="4"/>
          </p:cNvCxnSpPr>
          <p:nvPr/>
        </p:nvCxnSpPr>
        <p:spPr bwMode="auto">
          <a:xfrm rot="16200000" flipV="1">
            <a:off x="1765988" y="3184633"/>
            <a:ext cx="564194" cy="50122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3" name="Straight Connector 32"/>
          <p:cNvCxnSpPr>
            <a:stCxn id="14" idx="0"/>
            <a:endCxn id="27" idx="4"/>
          </p:cNvCxnSpPr>
          <p:nvPr/>
        </p:nvCxnSpPr>
        <p:spPr bwMode="auto">
          <a:xfrm rot="16200000" flipV="1">
            <a:off x="2031383" y="2919237"/>
            <a:ext cx="579041" cy="104686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4" name="Straight Connector 33"/>
          <p:cNvCxnSpPr>
            <a:stCxn id="11" idx="0"/>
            <a:endCxn id="28" idx="4"/>
          </p:cNvCxnSpPr>
          <p:nvPr/>
        </p:nvCxnSpPr>
        <p:spPr bwMode="auto">
          <a:xfrm rot="5400000" flipH="1" flipV="1">
            <a:off x="1508017" y="2904390"/>
            <a:ext cx="534500" cy="104686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5" name="Straight Connector 34"/>
          <p:cNvCxnSpPr>
            <a:stCxn id="12" idx="0"/>
            <a:endCxn id="28" idx="4"/>
          </p:cNvCxnSpPr>
          <p:nvPr/>
        </p:nvCxnSpPr>
        <p:spPr bwMode="auto">
          <a:xfrm rot="5400000" flipH="1" flipV="1">
            <a:off x="1773412" y="3184633"/>
            <a:ext cx="549347" cy="50122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6" name="Straight Connector 35"/>
          <p:cNvCxnSpPr>
            <a:stCxn id="14" idx="0"/>
            <a:endCxn id="28" idx="4"/>
          </p:cNvCxnSpPr>
          <p:nvPr/>
        </p:nvCxnSpPr>
        <p:spPr bwMode="auto">
          <a:xfrm rot="16200000" flipV="1">
            <a:off x="2285707" y="3173562"/>
            <a:ext cx="571618" cy="545637"/>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37" name="Oval 36"/>
          <p:cNvSpPr/>
          <p:nvPr/>
        </p:nvSpPr>
        <p:spPr bwMode="auto">
          <a:xfrm>
            <a:off x="1121771" y="1943100"/>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38" name="Oval 37"/>
          <p:cNvSpPr/>
          <p:nvPr/>
        </p:nvSpPr>
        <p:spPr bwMode="auto">
          <a:xfrm>
            <a:off x="1667407" y="1957947"/>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39" name="Oval 38"/>
          <p:cNvSpPr/>
          <p:nvPr/>
        </p:nvSpPr>
        <p:spPr bwMode="auto">
          <a:xfrm>
            <a:off x="2168633" y="1965371"/>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sp>
        <p:nvSpPr>
          <p:cNvPr id="40" name="Oval 39"/>
          <p:cNvSpPr/>
          <p:nvPr/>
        </p:nvSpPr>
        <p:spPr bwMode="auto">
          <a:xfrm>
            <a:off x="2714270" y="1980218"/>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chemeClr val="tx1"/>
              </a:solidFill>
              <a:effectLst/>
              <a:uLnTx/>
              <a:uFillTx/>
              <a:latin typeface="Arial" charset="0"/>
            </a:endParaRPr>
          </a:p>
        </p:txBody>
      </p:sp>
      <p:cxnSp>
        <p:nvCxnSpPr>
          <p:cNvPr id="41" name="Straight Connector 40"/>
          <p:cNvCxnSpPr>
            <a:stCxn id="27" idx="0"/>
            <a:endCxn id="38" idx="4"/>
          </p:cNvCxnSpPr>
          <p:nvPr/>
        </p:nvCxnSpPr>
        <p:spPr bwMode="auto">
          <a:xfrm rot="5400000" flipH="1" flipV="1">
            <a:off x="1504240" y="2555660"/>
            <a:ext cx="586465" cy="132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2" name="Straight Connector 41"/>
          <p:cNvCxnSpPr>
            <a:stCxn id="28" idx="0"/>
            <a:endCxn id="39" idx="4"/>
          </p:cNvCxnSpPr>
          <p:nvPr/>
        </p:nvCxnSpPr>
        <p:spPr bwMode="auto">
          <a:xfrm rot="5400000" flipH="1" flipV="1">
            <a:off x="2005464" y="2563083"/>
            <a:ext cx="586465" cy="132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3" name="Straight Connector 42"/>
          <p:cNvCxnSpPr>
            <a:stCxn id="27" idx="0"/>
            <a:endCxn id="37" idx="4"/>
          </p:cNvCxnSpPr>
          <p:nvPr/>
        </p:nvCxnSpPr>
        <p:spPr bwMode="auto">
          <a:xfrm rot="16200000" flipV="1">
            <a:off x="1223998" y="2275305"/>
            <a:ext cx="601312" cy="54563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4" name="Straight Connector 43"/>
          <p:cNvCxnSpPr>
            <a:stCxn id="28" idx="0"/>
            <a:endCxn id="37" idx="4"/>
          </p:cNvCxnSpPr>
          <p:nvPr/>
        </p:nvCxnSpPr>
        <p:spPr bwMode="auto">
          <a:xfrm rot="16200000" flipV="1">
            <a:off x="1470899" y="2028404"/>
            <a:ext cx="608736" cy="104686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5" name="Straight Connector 44"/>
          <p:cNvCxnSpPr>
            <a:stCxn id="28" idx="0"/>
            <a:endCxn id="38" idx="4"/>
          </p:cNvCxnSpPr>
          <p:nvPr/>
        </p:nvCxnSpPr>
        <p:spPr bwMode="auto">
          <a:xfrm rot="16200000" flipV="1">
            <a:off x="1751141" y="2308647"/>
            <a:ext cx="593889" cy="50122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6" name="Straight Connector 45"/>
          <p:cNvCxnSpPr>
            <a:stCxn id="27" idx="0"/>
            <a:endCxn id="39" idx="4"/>
          </p:cNvCxnSpPr>
          <p:nvPr/>
        </p:nvCxnSpPr>
        <p:spPr bwMode="auto">
          <a:xfrm rot="5400000" flipH="1" flipV="1">
            <a:off x="1758565" y="2308647"/>
            <a:ext cx="579041" cy="50122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7" name="Straight Connector 46"/>
          <p:cNvCxnSpPr>
            <a:stCxn id="27" idx="0"/>
            <a:endCxn id="40" idx="4"/>
          </p:cNvCxnSpPr>
          <p:nvPr/>
        </p:nvCxnSpPr>
        <p:spPr bwMode="auto">
          <a:xfrm rot="5400000" flipH="1" flipV="1">
            <a:off x="2038806" y="2043252"/>
            <a:ext cx="564194" cy="104686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8" name="Straight Connector 47"/>
          <p:cNvCxnSpPr>
            <a:stCxn id="28" idx="0"/>
            <a:endCxn id="40" idx="4"/>
          </p:cNvCxnSpPr>
          <p:nvPr/>
        </p:nvCxnSpPr>
        <p:spPr bwMode="auto">
          <a:xfrm rot="5400000" flipH="1" flipV="1">
            <a:off x="2285707" y="2297576"/>
            <a:ext cx="571618" cy="545637"/>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49" name="TextBox 48"/>
          <p:cNvSpPr txBox="1"/>
          <p:nvPr/>
        </p:nvSpPr>
        <p:spPr>
          <a:xfrm>
            <a:off x="480351" y="1383010"/>
            <a:ext cx="3124200"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Class probabilities</a:t>
            </a:r>
          </a:p>
        </p:txBody>
      </p:sp>
      <p:sp>
        <p:nvSpPr>
          <p:cNvPr id="50" name="TextBox 49"/>
          <p:cNvSpPr txBox="1"/>
          <p:nvPr/>
        </p:nvSpPr>
        <p:spPr>
          <a:xfrm>
            <a:off x="484927" y="4934114"/>
            <a:ext cx="3124200"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Training images</a:t>
            </a:r>
          </a:p>
        </p:txBody>
      </p:sp>
      <p:sp>
        <p:nvSpPr>
          <p:cNvPr id="51" name="Rectangle 50"/>
          <p:cNvSpPr/>
          <p:nvPr/>
        </p:nvSpPr>
        <p:spPr bwMode="auto">
          <a:xfrm>
            <a:off x="411480" y="3566160"/>
            <a:ext cx="3268980" cy="1367954"/>
          </a:xfrm>
          <a:prstGeom prst="rect">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52" name="Rectangle 51"/>
          <p:cNvSpPr/>
          <p:nvPr/>
        </p:nvSpPr>
        <p:spPr bwMode="auto">
          <a:xfrm>
            <a:off x="411480" y="2752273"/>
            <a:ext cx="3268980" cy="1367954"/>
          </a:xfrm>
          <a:prstGeom prst="rect">
            <a:avLst/>
          </a:prstGeom>
          <a:no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53" name="Rectangle 52"/>
          <p:cNvSpPr/>
          <p:nvPr/>
        </p:nvSpPr>
        <p:spPr bwMode="auto">
          <a:xfrm>
            <a:off x="407961" y="1891482"/>
            <a:ext cx="3268980" cy="1367954"/>
          </a:xfrm>
          <a:prstGeom prst="rect">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29076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1"/>
                                        </p:tgtEl>
                                      </p:cBhvr>
                                    </p:animEffect>
                                    <p:set>
                                      <p:cBhvr>
                                        <p:cTn id="7" dur="1" fill="hold">
                                          <p:stCondLst>
                                            <p:cond delay="499"/>
                                          </p:stCondLst>
                                        </p:cTn>
                                        <p:tgtEl>
                                          <p:spTgt spid="51"/>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50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52"/>
                                        </p:tgtEl>
                                      </p:cBhvr>
                                    </p:animEffect>
                                    <p:set>
                                      <p:cBhvr>
                                        <p:cTn id="16" dur="1" fill="hold">
                                          <p:stCondLst>
                                            <p:cond delay="499"/>
                                          </p:stCondLst>
                                        </p:cTn>
                                        <p:tgtEl>
                                          <p:spTgt spid="52"/>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500"/>
                                        <p:tgtEl>
                                          <p:spTgt spid="5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53"/>
                                        </p:tgtEl>
                                      </p:cBhvr>
                                    </p:animEffect>
                                    <p:set>
                                      <p:cBhvr>
                                        <p:cTn id="25" dur="1" fill="hold">
                                          <p:stCondLst>
                                            <p:cond delay="499"/>
                                          </p:stCondLst>
                                        </p:cTn>
                                        <p:tgtEl>
                                          <p:spTgt spid="53"/>
                                        </p:tgtEl>
                                        <p:attrNameLst>
                                          <p:attrName>style.visibility</p:attrName>
                                        </p:attrNameLst>
                                      </p:cBhvr>
                                      <p:to>
                                        <p:strVal val="hidden"/>
                                      </p:to>
                                    </p:set>
                                  </p:childTnLst>
                                </p:cTn>
                              </p:par>
                            </p:childTnLst>
                          </p:cTn>
                        </p:par>
                        <p:par>
                          <p:cTn id="26" fill="hold">
                            <p:stCondLst>
                              <p:cond delay="500"/>
                            </p:stCondLst>
                            <p:childTnLst>
                              <p:par>
                                <p:cTn id="27" presetID="10" presetClass="entr" presetSubtype="0" fill="hold" grpId="2"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500"/>
                                        <p:tgtEl>
                                          <p:spTgt spid="5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3" nodeType="clickEffect">
                                  <p:stCondLst>
                                    <p:cond delay="0"/>
                                  </p:stCondLst>
                                  <p:childTnLst>
                                    <p:animEffect transition="out" filter="fade">
                                      <p:cBhvr>
                                        <p:cTn id="33" dur="500"/>
                                        <p:tgtEl>
                                          <p:spTgt spid="52"/>
                                        </p:tgtEl>
                                      </p:cBhvr>
                                    </p:animEffect>
                                    <p:set>
                                      <p:cBhvr>
                                        <p:cTn id="34" dur="1" fill="hold">
                                          <p:stCondLst>
                                            <p:cond delay="499"/>
                                          </p:stCondLst>
                                        </p:cTn>
                                        <p:tgtEl>
                                          <p:spTgt spid="52"/>
                                        </p:tgtEl>
                                        <p:attrNameLst>
                                          <p:attrName>style.visibility</p:attrName>
                                        </p:attrNameLst>
                                      </p:cBhvr>
                                      <p:to>
                                        <p:strVal val="hidden"/>
                                      </p:to>
                                    </p:set>
                                  </p:childTnLst>
                                </p:cTn>
                              </p:par>
                            </p:childTnLst>
                          </p:cTn>
                        </p:par>
                        <p:par>
                          <p:cTn id="35" fill="hold">
                            <p:stCondLst>
                              <p:cond delay="500"/>
                            </p:stCondLst>
                            <p:childTnLst>
                              <p:par>
                                <p:cTn id="36" presetID="10" presetClass="entr" presetSubtype="0" fill="hold" grpId="1"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52" grpId="0" animBg="1"/>
      <p:bldP spid="52" grpId="1" animBg="1"/>
      <p:bldP spid="52" grpId="2" animBg="1"/>
      <p:bldP spid="52" grpId="3" animBg="1"/>
      <p:bldP spid="53" grpId="0" animBg="1"/>
      <p:bldP spid="53"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GeePS</a:t>
            </a:r>
            <a:r>
              <a:rPr lang="en-US" dirty="0"/>
              <a:t>: Parameter Server for GPUs</a:t>
            </a:r>
          </a:p>
        </p:txBody>
      </p:sp>
      <p:sp>
        <p:nvSpPr>
          <p:cNvPr id="3" name="Content Placeholder 2"/>
          <p:cNvSpPr>
            <a:spLocks noGrp="1"/>
          </p:cNvSpPr>
          <p:nvPr>
            <p:ph idx="1"/>
          </p:nvPr>
        </p:nvSpPr>
        <p:spPr>
          <a:xfrm>
            <a:off x="355600" y="1071563"/>
            <a:ext cx="8788400" cy="1414134"/>
          </a:xfrm>
        </p:spPr>
        <p:txBody>
          <a:bodyPr/>
          <a:lstStyle/>
          <a:p>
            <a:r>
              <a:rPr lang="en-US" dirty="0"/>
              <a:t> Careful management of GPU &amp; CPU memory</a:t>
            </a:r>
          </a:p>
          <a:p>
            <a:pPr lvl="2"/>
            <a:r>
              <a:rPr lang="en-US" dirty="0"/>
              <a:t>Use GPU memory as cache to hold pairs of layers</a:t>
            </a:r>
          </a:p>
          <a:p>
            <a:pPr lvl="2"/>
            <a:r>
              <a:rPr lang="en-US" dirty="0"/>
              <a:t>Stage remaining data in larger CPU memory</a:t>
            </a:r>
          </a:p>
        </p:txBody>
      </p:sp>
      <p:sp>
        <p:nvSpPr>
          <p:cNvPr id="6" name="TextBox 5"/>
          <p:cNvSpPr txBox="1"/>
          <p:nvPr/>
        </p:nvSpPr>
        <p:spPr>
          <a:xfrm>
            <a:off x="752005" y="5816005"/>
            <a:ext cx="7840278" cy="707882"/>
          </a:xfrm>
          <a:prstGeom prst="rect">
            <a:avLst/>
          </a:prstGeom>
          <a:solidFill>
            <a:schemeClr val="bg1">
              <a:lumMod val="85000"/>
            </a:schemeClr>
          </a:solidFill>
          <a:ln w="9525">
            <a:solidFill>
              <a:schemeClr val="tx1"/>
            </a:solidFill>
          </a:ln>
        </p:spPr>
        <p:txBody>
          <a:bodyPr wrap="none" lIns="91435" tIns="45718" rIns="91435" bIns="45718" rtlCol="0">
            <a:spAutoFit/>
          </a:bodyPr>
          <a:lstStyle/>
          <a:p>
            <a:pPr algn="l" defTabSz="914353" eaLnBrk="1" fontAlgn="auto" hangingPunct="1">
              <a:spcBef>
                <a:spcPts val="0"/>
              </a:spcBef>
              <a:spcAft>
                <a:spcPts val="0"/>
              </a:spcAft>
            </a:pPr>
            <a:r>
              <a:rPr lang="en-US" sz="2000" b="0" dirty="0" err="1">
                <a:solidFill>
                  <a:srgbClr val="FF0000"/>
                </a:solidFill>
                <a:latin typeface="+mn-lt"/>
              </a:rPr>
              <a:t>GeePS</a:t>
            </a:r>
            <a:r>
              <a:rPr lang="en-US" sz="2000" b="0" dirty="0">
                <a:solidFill>
                  <a:srgbClr val="FF0000"/>
                </a:solidFill>
                <a:latin typeface="+mn-lt"/>
              </a:rPr>
              <a:t> is 13x faster than </a:t>
            </a:r>
            <a:r>
              <a:rPr lang="en-US" sz="2000" b="0" dirty="0" err="1">
                <a:solidFill>
                  <a:srgbClr val="000000"/>
                </a:solidFill>
                <a:latin typeface="+mn-lt"/>
              </a:rPr>
              <a:t>Caffe</a:t>
            </a:r>
            <a:r>
              <a:rPr lang="en-US" sz="2000" b="0" dirty="0">
                <a:solidFill>
                  <a:srgbClr val="FF0000"/>
                </a:solidFill>
                <a:latin typeface="+mn-lt"/>
              </a:rPr>
              <a:t> </a:t>
            </a:r>
            <a:r>
              <a:rPr lang="en-US" sz="2000" b="0" dirty="0">
                <a:solidFill>
                  <a:srgbClr val="000000"/>
                </a:solidFill>
                <a:latin typeface="+mn-lt"/>
              </a:rPr>
              <a:t>(1 GPU) </a:t>
            </a:r>
            <a:r>
              <a:rPr lang="en-US" sz="2000" b="0" dirty="0">
                <a:solidFill>
                  <a:srgbClr val="FF0000"/>
                </a:solidFill>
                <a:latin typeface="+mn-lt"/>
              </a:rPr>
              <a:t>on 16 machines, </a:t>
            </a:r>
            <a:br>
              <a:rPr lang="en-US" sz="2000" b="0" dirty="0">
                <a:solidFill>
                  <a:srgbClr val="FF0000"/>
                </a:solidFill>
                <a:latin typeface="+mn-lt"/>
              </a:rPr>
            </a:br>
            <a:r>
              <a:rPr lang="en-US" sz="2000" b="0" dirty="0">
                <a:solidFill>
                  <a:srgbClr val="FF0000"/>
                </a:solidFill>
                <a:latin typeface="+mn-lt"/>
              </a:rPr>
              <a:t>             2.6x faster than </a:t>
            </a:r>
            <a:r>
              <a:rPr lang="en-US" sz="2000" b="0" dirty="0" err="1">
                <a:solidFill>
                  <a:srgbClr val="0070C0"/>
                </a:solidFill>
                <a:latin typeface="+mn-lt"/>
              </a:rPr>
              <a:t>IterStore</a:t>
            </a:r>
            <a:r>
              <a:rPr lang="en-US" sz="2000" b="0" dirty="0">
                <a:solidFill>
                  <a:srgbClr val="0070C0"/>
                </a:solidFill>
                <a:latin typeface="+mn-lt"/>
              </a:rPr>
              <a:t> (CPU parameter server)</a:t>
            </a:r>
          </a:p>
        </p:txBody>
      </p:sp>
      <p:pic>
        <p:nvPicPr>
          <p:cNvPr id="7" name="Picture 6" descr="C:\Users\cui\Dropbox\CMU\Research\2013 LazyTable\pres\2016-04 EuroSys Talk\figs\imagenet-scale3.png"/>
          <p:cNvPicPr>
            <a:picLocks noChangeAspect="1" noChangeArrowheads="1"/>
          </p:cNvPicPr>
          <p:nvPr/>
        </p:nvPicPr>
        <p:blipFill>
          <a:blip r:embed="rId2" cstate="print"/>
          <a:srcRect/>
          <a:stretch>
            <a:fillRect/>
          </a:stretch>
        </p:blipFill>
        <p:spPr bwMode="auto">
          <a:xfrm>
            <a:off x="852820" y="2387957"/>
            <a:ext cx="6225908" cy="3428048"/>
          </a:xfrm>
          <a:prstGeom prst="rect">
            <a:avLst/>
          </a:prstGeom>
          <a:noFill/>
        </p:spPr>
      </p:pic>
      <p:sp>
        <p:nvSpPr>
          <p:cNvPr id="8" name="TextBox 7"/>
          <p:cNvSpPr txBox="1"/>
          <p:nvPr/>
        </p:nvSpPr>
        <p:spPr>
          <a:xfrm>
            <a:off x="7219132" y="3455650"/>
            <a:ext cx="1784463" cy="646331"/>
          </a:xfrm>
          <a:prstGeom prst="rect">
            <a:avLst/>
          </a:prstGeom>
          <a:noFill/>
        </p:spPr>
        <p:txBody>
          <a:bodyPr wrap="none" rtlCol="0">
            <a:spAutoFit/>
          </a:bodyPr>
          <a:lstStyle/>
          <a:p>
            <a:r>
              <a:rPr lang="en-US" sz="1800" b="0" dirty="0"/>
              <a:t>ImageNet22K</a:t>
            </a:r>
          </a:p>
          <a:p>
            <a:r>
              <a:rPr lang="en-US" sz="1800" b="0" dirty="0"/>
              <a:t>Adam model</a:t>
            </a:r>
          </a:p>
        </p:txBody>
      </p:sp>
      <p:sp>
        <p:nvSpPr>
          <p:cNvPr id="9" name="Oval 8"/>
          <p:cNvSpPr/>
          <p:nvPr/>
        </p:nvSpPr>
        <p:spPr bwMode="auto">
          <a:xfrm>
            <a:off x="1918138" y="4892661"/>
            <a:ext cx="430924" cy="430924"/>
          </a:xfrm>
          <a:prstGeom prst="ellipse">
            <a:avLst/>
          </a:prstGeom>
          <a:noFill/>
          <a:ln w="508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
        <p:nvSpPr>
          <p:cNvPr id="10" name="TextBox 9"/>
          <p:cNvSpPr txBox="1"/>
          <p:nvPr/>
        </p:nvSpPr>
        <p:spPr>
          <a:xfrm>
            <a:off x="7351987" y="4865125"/>
            <a:ext cx="1886587" cy="369332"/>
          </a:xfrm>
          <a:prstGeom prst="rect">
            <a:avLst/>
          </a:prstGeom>
          <a:noFill/>
        </p:spPr>
        <p:txBody>
          <a:bodyPr wrap="square" rtlCol="0">
            <a:spAutoFit/>
          </a:bodyPr>
          <a:lstStyle/>
          <a:p>
            <a:r>
              <a:rPr lang="en-US" sz="1800" b="0" dirty="0">
                <a:solidFill>
                  <a:schemeClr val="bg1">
                    <a:lumMod val="65000"/>
                  </a:schemeClr>
                </a:solidFill>
              </a:rPr>
              <a:t>[</a:t>
            </a:r>
            <a:r>
              <a:rPr lang="en-US" sz="1800" b="0" kern="1200" dirty="0">
                <a:solidFill>
                  <a:schemeClr val="bg1">
                    <a:lumMod val="65000"/>
                  </a:schemeClr>
                </a:solidFill>
                <a:latin typeface="Verdana" pitchFamily="34" charset="0"/>
                <a:ea typeface="+mn-ea"/>
                <a:cs typeface="+mn-cs"/>
              </a:rPr>
              <a:t>EuroSys’16]</a:t>
            </a:r>
          </a:p>
        </p:txBody>
      </p:sp>
    </p:spTree>
    <p:extLst>
      <p:ext uri="{BB962C8B-B14F-4D97-AF65-F5344CB8AC3E}">
        <p14:creationId xmlns:p14="http://schemas.microsoft.com/office/powerpoint/2010/main" val="209983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animBg="1"/>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Learning Frameworks &amp; Systems</a:t>
            </a:r>
          </a:p>
        </p:txBody>
      </p:sp>
      <p:sp>
        <p:nvSpPr>
          <p:cNvPr id="3" name="Content Placeholder 2"/>
          <p:cNvSpPr>
            <a:spLocks noGrp="1"/>
          </p:cNvSpPr>
          <p:nvPr>
            <p:ph idx="1"/>
          </p:nvPr>
        </p:nvSpPr>
        <p:spPr>
          <a:xfrm>
            <a:off x="229316" y="1076325"/>
            <a:ext cx="8631349" cy="5397500"/>
          </a:xfrm>
        </p:spPr>
        <p:txBody>
          <a:bodyPr/>
          <a:lstStyle/>
          <a:p>
            <a:pPr marL="342900" indent="-342900"/>
            <a:r>
              <a:rPr lang="en-US" u="sng" dirty="0"/>
              <a:t>Goal</a:t>
            </a:r>
            <a:r>
              <a:rPr lang="en-US" dirty="0"/>
              <a:t>: </a:t>
            </a:r>
            <a:r>
              <a:rPr lang="en-US" dirty="0">
                <a:solidFill>
                  <a:srgbClr val="FF0000"/>
                </a:solidFill>
              </a:rPr>
              <a:t>Easy-to-use</a:t>
            </a:r>
            <a:r>
              <a:rPr lang="en-US" dirty="0"/>
              <a:t> programming framework </a:t>
            </a:r>
            <a:br>
              <a:rPr lang="en-US" dirty="0"/>
            </a:br>
            <a:r>
              <a:rPr lang="en-US" dirty="0"/>
              <a:t>for Big Data Analytics that delivers </a:t>
            </a:r>
            <a:r>
              <a:rPr lang="en-US" dirty="0">
                <a:solidFill>
                  <a:srgbClr val="FF0000"/>
                </a:solidFill>
              </a:rPr>
              <a:t>good performance</a:t>
            </a:r>
            <a:r>
              <a:rPr lang="en-US" dirty="0"/>
              <a:t> on large (and small) clusters</a:t>
            </a:r>
          </a:p>
          <a:p>
            <a:pPr marL="342900" indent="-342900"/>
            <a:endParaRPr lang="en-US" dirty="0"/>
          </a:p>
          <a:p>
            <a:pPr marL="342900" indent="-342900"/>
            <a:r>
              <a:rPr lang="en-US" dirty="0"/>
              <a:t>A few popular examples (historical context):</a:t>
            </a:r>
          </a:p>
          <a:p>
            <a:pPr marL="914400" lvl="2" indent="-342900"/>
            <a:r>
              <a:rPr lang="en-US" dirty="0"/>
              <a:t>Hadoop (2006-)</a:t>
            </a:r>
          </a:p>
          <a:p>
            <a:pPr marL="914400" lvl="2" indent="-342900"/>
            <a:r>
              <a:rPr lang="en-US" dirty="0" err="1"/>
              <a:t>GraphLab</a:t>
            </a:r>
            <a:r>
              <a:rPr lang="en-US" dirty="0"/>
              <a:t> / </a:t>
            </a:r>
            <a:r>
              <a:rPr lang="en-US" dirty="0" err="1"/>
              <a:t>Dato</a:t>
            </a:r>
            <a:r>
              <a:rPr lang="en-US" dirty="0"/>
              <a:t> (2009-)</a:t>
            </a:r>
          </a:p>
          <a:p>
            <a:pPr marL="914400" lvl="2" indent="-342900"/>
            <a:r>
              <a:rPr lang="en-US" dirty="0"/>
              <a:t>Spark / </a:t>
            </a:r>
            <a:r>
              <a:rPr lang="en-US" dirty="0" err="1"/>
              <a:t>Databricks</a:t>
            </a:r>
            <a:r>
              <a:rPr lang="en-US" dirty="0"/>
              <a:t> (2009-)</a:t>
            </a:r>
          </a:p>
          <a:p>
            <a:pPr marL="914400" lvl="2" indent="-342900">
              <a:buFont typeface="Verdana" panose="020B0604030504040204" pitchFamily="34" charset="0"/>
              <a:buChar char="-"/>
            </a:pPr>
            <a:endParaRPr lang="en-US" sz="2000" b="0" dirty="0">
              <a:solidFill>
                <a:srgbClr val="C00000"/>
              </a:solidFill>
            </a:endParaRPr>
          </a:p>
          <a:p>
            <a:pPr>
              <a:buNone/>
            </a:pPr>
            <a:endParaRPr lang="en-US" dirty="0"/>
          </a:p>
        </p:txBody>
      </p:sp>
    </p:spTree>
    <p:extLst>
      <p:ext uri="{BB962C8B-B14F-4D97-AF65-F5344CB8AC3E}">
        <p14:creationId xmlns:p14="http://schemas.microsoft.com/office/powerpoint/2010/main" val="210114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So Special about Big Learning?</a:t>
            </a:r>
            <a:br>
              <a:rPr lang="en-US" dirty="0"/>
            </a:br>
            <a:r>
              <a:rPr lang="en-US" dirty="0"/>
              <a:t>…A Distributed Systems Perspective</a:t>
            </a:r>
          </a:p>
        </p:txBody>
      </p:sp>
      <p:sp>
        <p:nvSpPr>
          <p:cNvPr id="3" name="Content Placeholder 2"/>
          <p:cNvSpPr>
            <a:spLocks noGrp="1"/>
          </p:cNvSpPr>
          <p:nvPr>
            <p:ph idx="1"/>
          </p:nvPr>
        </p:nvSpPr>
        <p:spPr>
          <a:xfrm>
            <a:off x="355600" y="1370191"/>
            <a:ext cx="8788400" cy="5397500"/>
          </a:xfrm>
        </p:spPr>
        <p:txBody>
          <a:bodyPr/>
          <a:lstStyle/>
          <a:p>
            <a:pPr>
              <a:buNone/>
            </a:pPr>
            <a:r>
              <a:rPr lang="en-US" u="sng" dirty="0">
                <a:solidFill>
                  <a:srgbClr val="339933"/>
                </a:solidFill>
              </a:rPr>
              <a:t>The Good News</a:t>
            </a:r>
          </a:p>
          <a:p>
            <a:pPr marL="457200" indent="-457200">
              <a:buFont typeface="+mj-lt"/>
              <a:buAutoNum type="arabicPeriod"/>
            </a:pPr>
            <a:r>
              <a:rPr lang="en-US" dirty="0"/>
              <a:t> Commutative/Associative parameter updates</a:t>
            </a:r>
          </a:p>
          <a:p>
            <a:pPr marL="457200" indent="-457200">
              <a:buFont typeface="+mj-lt"/>
              <a:buAutoNum type="arabicPeriod"/>
            </a:pPr>
            <a:r>
              <a:rPr lang="en-US" dirty="0"/>
              <a:t> Tolerance for lazy consistency of parameters</a:t>
            </a:r>
          </a:p>
          <a:p>
            <a:pPr marL="457200" indent="-457200">
              <a:buFont typeface="+mj-lt"/>
              <a:buAutoNum type="arabicPeriod"/>
            </a:pPr>
            <a:r>
              <a:rPr lang="en-US" dirty="0"/>
              <a:t> Repeated parameter data access pattern</a:t>
            </a:r>
          </a:p>
          <a:p>
            <a:pPr marL="457200" indent="-457200">
              <a:buFont typeface="+mj-lt"/>
              <a:buAutoNum type="arabicPeriod"/>
            </a:pPr>
            <a:r>
              <a:rPr lang="en-US" dirty="0"/>
              <a:t> Intra-iteration progress measure</a:t>
            </a:r>
          </a:p>
          <a:p>
            <a:pPr marL="457200" indent="-457200">
              <a:buFont typeface="+mj-lt"/>
              <a:buAutoNum type="arabicPeriod"/>
            </a:pPr>
            <a:r>
              <a:rPr lang="en-US" dirty="0"/>
              <a:t> Parameter update importance hints</a:t>
            </a:r>
          </a:p>
          <a:p>
            <a:pPr marL="457200" indent="-457200">
              <a:buFont typeface="+mj-lt"/>
              <a:buAutoNum type="arabicPeriod"/>
            </a:pPr>
            <a:r>
              <a:rPr lang="en-US" dirty="0"/>
              <a:t> Layer-by-layer pattern of deep learning</a:t>
            </a:r>
          </a:p>
          <a:p>
            <a:pPr marL="457200" indent="-457200">
              <a:buFont typeface="+mj-lt"/>
              <a:buAutoNum type="arabicPeriod"/>
            </a:pPr>
            <a:r>
              <a:rPr lang="en-US" dirty="0">
                <a:solidFill>
                  <a:srgbClr val="FF0000"/>
                </a:solidFill>
              </a:rPr>
              <a:t> Most parameter updates are insignificant</a:t>
            </a:r>
          </a:p>
          <a:p>
            <a:pPr>
              <a:buNone/>
            </a:pPr>
            <a:endParaRPr lang="en-US" dirty="0"/>
          </a:p>
        </p:txBody>
      </p:sp>
      <p:sp>
        <p:nvSpPr>
          <p:cNvPr id="4" name="TextBox 3"/>
          <p:cNvSpPr txBox="1"/>
          <p:nvPr/>
        </p:nvSpPr>
        <p:spPr>
          <a:xfrm>
            <a:off x="0" y="5989320"/>
            <a:ext cx="9144000" cy="461665"/>
          </a:xfrm>
          <a:prstGeom prst="rect">
            <a:avLst/>
          </a:prstGeom>
          <a:solidFill>
            <a:schemeClr val="accent3">
              <a:lumMod val="85000"/>
            </a:schemeClr>
          </a:solidFill>
          <a:ln>
            <a:solidFill>
              <a:schemeClr val="accent3">
                <a:lumMod val="50000"/>
              </a:schemeClr>
            </a:solidFill>
          </a:ln>
        </p:spPr>
        <p:txBody>
          <a:bodyPr wrap="square" rtlCol="0">
            <a:spAutoFit/>
          </a:bodyPr>
          <a:lstStyle/>
          <a:p>
            <a:r>
              <a:rPr lang="en-US" dirty="0">
                <a:solidFill>
                  <a:srgbClr val="FF0000"/>
                </a:solidFill>
              </a:rPr>
              <a:t>…can exploit to run orders of magnitude faster!</a:t>
            </a:r>
          </a:p>
        </p:txBody>
      </p:sp>
      <p:sp>
        <p:nvSpPr>
          <p:cNvPr id="5" name="Right Arrow 4"/>
          <p:cNvSpPr/>
          <p:nvPr/>
        </p:nvSpPr>
        <p:spPr bwMode="auto">
          <a:xfrm flipH="1">
            <a:off x="8115958" y="5535401"/>
            <a:ext cx="336332" cy="274425"/>
          </a:xfrm>
          <a:prstGeom prst="rightArrow">
            <a:avLst/>
          </a:prstGeom>
          <a:solidFill>
            <a:srgbClr val="FF000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Verdana" pitchFamily="34" charset="0"/>
            </a:endParaRPr>
          </a:p>
        </p:txBody>
      </p:sp>
    </p:spTree>
    <p:extLst>
      <p:ext uri="{BB962C8B-B14F-4D97-AF65-F5344CB8AC3E}">
        <p14:creationId xmlns:p14="http://schemas.microsoft.com/office/powerpoint/2010/main" val="7363880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Geo-Distributed Machine Learning</a:t>
            </a:r>
          </a:p>
        </p:txBody>
      </p:sp>
      <p:sp>
        <p:nvSpPr>
          <p:cNvPr id="3" name="Content Placeholder 2"/>
          <p:cNvSpPr>
            <a:spLocks noGrp="1"/>
          </p:cNvSpPr>
          <p:nvPr>
            <p:ph idx="1"/>
          </p:nvPr>
        </p:nvSpPr>
        <p:spPr/>
        <p:txBody>
          <a:bodyPr/>
          <a:lstStyle/>
          <a:p>
            <a:r>
              <a:rPr lang="en-US" dirty="0"/>
              <a:t> Data sources are everywhere (geo-distributed)</a:t>
            </a:r>
          </a:p>
          <a:p>
            <a:pPr lvl="2"/>
            <a:r>
              <a:rPr lang="en-US" dirty="0"/>
              <a:t>Too expensive (or not permitted) to ship all data to single data center</a:t>
            </a:r>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marL="247650" lvl="2" indent="0">
              <a:buNone/>
            </a:pPr>
            <a:endParaRPr lang="en-US" dirty="0"/>
          </a:p>
          <a:p>
            <a:pPr marL="265113" lvl="1" indent="-342900"/>
            <a:r>
              <a:rPr lang="en-US" dirty="0"/>
              <a:t>ML training done across the WAN</a:t>
            </a:r>
          </a:p>
        </p:txBody>
      </p:sp>
      <p:pic>
        <p:nvPicPr>
          <p:cNvPr id="6" name="Picture 5">
            <a:extLst>
              <a:ext uri="{FF2B5EF4-FFF2-40B4-BE49-F238E27FC236}">
                <a16:creationId xmlns:a16="http://schemas.microsoft.com/office/drawing/2014/main" id="{2EDD538D-CB47-483C-B278-99365533F48A}"/>
              </a:ext>
            </a:extLst>
          </p:cNvPr>
          <p:cNvPicPr>
            <a:picLocks noChangeAspect="1"/>
          </p:cNvPicPr>
          <p:nvPr/>
        </p:nvPicPr>
        <p:blipFill>
          <a:blip r:embed="rId2"/>
          <a:stretch>
            <a:fillRect/>
          </a:stretch>
        </p:blipFill>
        <p:spPr>
          <a:xfrm>
            <a:off x="1638300" y="2313205"/>
            <a:ext cx="6083299" cy="3236695"/>
          </a:xfrm>
          <a:prstGeom prst="rect">
            <a:avLst/>
          </a:prstGeom>
        </p:spPr>
      </p:pic>
      <p:pic>
        <p:nvPicPr>
          <p:cNvPr id="8" name="Picture 7" descr="Image result for user activity">
            <a:extLst>
              <a:ext uri="{FF2B5EF4-FFF2-40B4-BE49-F238E27FC236}">
                <a16:creationId xmlns:a16="http://schemas.microsoft.com/office/drawing/2014/main" id="{E4B70207-20AB-4746-BD25-D618B6D2B9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3912" y="3300983"/>
            <a:ext cx="784115" cy="4417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user activity">
            <a:extLst>
              <a:ext uri="{FF2B5EF4-FFF2-40B4-BE49-F238E27FC236}">
                <a16:creationId xmlns:a16="http://schemas.microsoft.com/office/drawing/2014/main" id="{C3FF51DD-FD66-425C-854C-45BED4395C1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8027" y="3273393"/>
            <a:ext cx="784115" cy="44172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user activity">
            <a:extLst>
              <a:ext uri="{FF2B5EF4-FFF2-40B4-BE49-F238E27FC236}">
                <a16:creationId xmlns:a16="http://schemas.microsoft.com/office/drawing/2014/main" id="{CEECD81B-B0EF-404E-84E9-1337EA2A2D6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2639" y="4592150"/>
            <a:ext cx="784115" cy="4417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Image result for user activity">
            <a:extLst>
              <a:ext uri="{FF2B5EF4-FFF2-40B4-BE49-F238E27FC236}">
                <a16:creationId xmlns:a16="http://schemas.microsoft.com/office/drawing/2014/main" id="{B7031282-4F11-4541-A979-C60042E8F1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5365" y="2980372"/>
            <a:ext cx="784115" cy="4417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user activity">
            <a:extLst>
              <a:ext uri="{FF2B5EF4-FFF2-40B4-BE49-F238E27FC236}">
                <a16:creationId xmlns:a16="http://schemas.microsoft.com/office/drawing/2014/main" id="{F6B889C1-589C-44A4-A540-F245A971BE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94326" y="4129052"/>
            <a:ext cx="784115" cy="4417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user activity">
            <a:extLst>
              <a:ext uri="{FF2B5EF4-FFF2-40B4-BE49-F238E27FC236}">
                <a16:creationId xmlns:a16="http://schemas.microsoft.com/office/drawing/2014/main" id="{A680EB37-8C99-439D-9D6D-826AFDE371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9267" y="4813012"/>
            <a:ext cx="784115" cy="4417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user activity">
            <a:extLst>
              <a:ext uri="{FF2B5EF4-FFF2-40B4-BE49-F238E27FC236}">
                <a16:creationId xmlns:a16="http://schemas.microsoft.com/office/drawing/2014/main" id="{B2A6B866-0799-4C5A-AD22-628A07ED3AD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72593" y="3402546"/>
            <a:ext cx="784115" cy="44172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user activity">
            <a:extLst>
              <a:ext uri="{FF2B5EF4-FFF2-40B4-BE49-F238E27FC236}">
                <a16:creationId xmlns:a16="http://schemas.microsoft.com/office/drawing/2014/main" id="{884D4F1D-F24C-4F47-B204-D421808FFAF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93482" y="3398003"/>
            <a:ext cx="784115" cy="44172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user activity">
            <a:extLst>
              <a:ext uri="{FF2B5EF4-FFF2-40B4-BE49-F238E27FC236}">
                <a16:creationId xmlns:a16="http://schemas.microsoft.com/office/drawing/2014/main" id="{4D571C55-907C-4653-A1B4-ABED3DCB0E8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5561" y="3745528"/>
            <a:ext cx="784115" cy="441726"/>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a:extLst>
              <a:ext uri="{FF2B5EF4-FFF2-40B4-BE49-F238E27FC236}">
                <a16:creationId xmlns:a16="http://schemas.microsoft.com/office/drawing/2014/main" id="{0993E890-83FB-4BB6-9C0F-3F353FA14901}"/>
              </a:ext>
            </a:extLst>
          </p:cNvPr>
          <p:cNvGrpSpPr/>
          <p:nvPr/>
        </p:nvGrpSpPr>
        <p:grpSpPr>
          <a:xfrm>
            <a:off x="2457105" y="3105772"/>
            <a:ext cx="4945233" cy="1844017"/>
            <a:chOff x="2457105" y="3105772"/>
            <a:chExt cx="4945233" cy="1844017"/>
          </a:xfrm>
        </p:grpSpPr>
        <p:sp>
          <p:nvSpPr>
            <p:cNvPr id="17" name="Up-Down Arrow 16">
              <a:extLst>
                <a:ext uri="{FF2B5EF4-FFF2-40B4-BE49-F238E27FC236}">
                  <a16:creationId xmlns:a16="http://schemas.microsoft.com/office/drawing/2014/main" id="{4EE79E68-A0FE-4D25-BABD-5357E56463E4}"/>
                </a:ext>
              </a:extLst>
            </p:cNvPr>
            <p:cNvSpPr/>
            <p:nvPr/>
          </p:nvSpPr>
          <p:spPr bwMode="auto">
            <a:xfrm rot="19230323">
              <a:off x="2980730" y="3387802"/>
              <a:ext cx="138149" cy="1554540"/>
            </a:xfrm>
            <a:prstGeom prst="up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base">
                <a:spcBef>
                  <a:spcPct val="0"/>
                </a:spcBef>
                <a:spcAft>
                  <a:spcPct val="0"/>
                </a:spcAft>
              </a:pPr>
              <a:endParaRPr lang="en-US" sz="2400" b="1">
                <a:latin typeface="Arial" charset="0"/>
              </a:endParaRPr>
            </a:p>
          </p:txBody>
        </p:sp>
        <p:sp>
          <p:nvSpPr>
            <p:cNvPr id="18" name="Up-Down Arrow 17">
              <a:extLst>
                <a:ext uri="{FF2B5EF4-FFF2-40B4-BE49-F238E27FC236}">
                  <a16:creationId xmlns:a16="http://schemas.microsoft.com/office/drawing/2014/main" id="{6F56C2BA-16FE-4714-A11A-D6D724B767F2}"/>
                </a:ext>
              </a:extLst>
            </p:cNvPr>
            <p:cNvSpPr/>
            <p:nvPr/>
          </p:nvSpPr>
          <p:spPr bwMode="auto">
            <a:xfrm rot="20709051">
              <a:off x="3410914" y="3483688"/>
              <a:ext cx="137394" cy="1290727"/>
            </a:xfrm>
            <a:prstGeom prst="up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base">
                <a:spcBef>
                  <a:spcPct val="0"/>
                </a:spcBef>
                <a:spcAft>
                  <a:spcPct val="0"/>
                </a:spcAft>
              </a:pPr>
              <a:endParaRPr lang="en-US" sz="2400" b="1">
                <a:latin typeface="Arial" charset="0"/>
              </a:endParaRPr>
            </a:p>
          </p:txBody>
        </p:sp>
        <p:sp>
          <p:nvSpPr>
            <p:cNvPr id="19" name="Up-Down Arrow 18">
              <a:extLst>
                <a:ext uri="{FF2B5EF4-FFF2-40B4-BE49-F238E27FC236}">
                  <a16:creationId xmlns:a16="http://schemas.microsoft.com/office/drawing/2014/main" id="{D4A004CD-79BF-4E0A-AA33-A6194BFD07DF}"/>
                </a:ext>
              </a:extLst>
            </p:cNvPr>
            <p:cNvSpPr/>
            <p:nvPr/>
          </p:nvSpPr>
          <p:spPr bwMode="auto">
            <a:xfrm rot="15942725">
              <a:off x="2788163" y="3056343"/>
              <a:ext cx="105591" cy="767707"/>
            </a:xfrm>
            <a:prstGeom prst="up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base">
                <a:spcBef>
                  <a:spcPct val="0"/>
                </a:spcBef>
                <a:spcAft>
                  <a:spcPct val="0"/>
                </a:spcAft>
              </a:pPr>
              <a:endParaRPr lang="en-US" sz="2400" b="1">
                <a:latin typeface="Arial" charset="0"/>
              </a:endParaRPr>
            </a:p>
          </p:txBody>
        </p:sp>
        <p:sp>
          <p:nvSpPr>
            <p:cNvPr id="20" name="Up-Down Arrow 19">
              <a:extLst>
                <a:ext uri="{FF2B5EF4-FFF2-40B4-BE49-F238E27FC236}">
                  <a16:creationId xmlns:a16="http://schemas.microsoft.com/office/drawing/2014/main" id="{53022414-669D-4A64-B6EE-83E69161E0A3}"/>
                </a:ext>
              </a:extLst>
            </p:cNvPr>
            <p:cNvSpPr/>
            <p:nvPr/>
          </p:nvSpPr>
          <p:spPr bwMode="auto">
            <a:xfrm rot="12468390" flipH="1">
              <a:off x="4091540" y="3105772"/>
              <a:ext cx="120838" cy="1651598"/>
            </a:xfrm>
            <a:prstGeom prst="up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base">
                <a:spcBef>
                  <a:spcPct val="0"/>
                </a:spcBef>
                <a:spcAft>
                  <a:spcPct val="0"/>
                </a:spcAft>
              </a:pPr>
              <a:endParaRPr lang="en-US" sz="2400" b="1">
                <a:latin typeface="Arial" charset="0"/>
              </a:endParaRPr>
            </a:p>
          </p:txBody>
        </p:sp>
        <p:sp>
          <p:nvSpPr>
            <p:cNvPr id="21" name="Up-Down Arrow 20">
              <a:extLst>
                <a:ext uri="{FF2B5EF4-FFF2-40B4-BE49-F238E27FC236}">
                  <a16:creationId xmlns:a16="http://schemas.microsoft.com/office/drawing/2014/main" id="{DA7560BB-F943-403E-BC49-8FF450FF8D89}"/>
                </a:ext>
              </a:extLst>
            </p:cNvPr>
            <p:cNvSpPr/>
            <p:nvPr/>
          </p:nvSpPr>
          <p:spPr bwMode="auto">
            <a:xfrm rot="18455287">
              <a:off x="5130439" y="2955893"/>
              <a:ext cx="149131" cy="1176550"/>
            </a:xfrm>
            <a:prstGeom prst="up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base">
                <a:spcBef>
                  <a:spcPct val="0"/>
                </a:spcBef>
                <a:spcAft>
                  <a:spcPct val="0"/>
                </a:spcAft>
              </a:pPr>
              <a:endParaRPr lang="en-US" sz="2400" b="1">
                <a:latin typeface="Arial" charset="0"/>
              </a:endParaRPr>
            </a:p>
          </p:txBody>
        </p:sp>
        <p:sp>
          <p:nvSpPr>
            <p:cNvPr id="22" name="Up-Down Arrow 21">
              <a:extLst>
                <a:ext uri="{FF2B5EF4-FFF2-40B4-BE49-F238E27FC236}">
                  <a16:creationId xmlns:a16="http://schemas.microsoft.com/office/drawing/2014/main" id="{DCE15077-7EA4-42CE-B11A-B84EB18E5C2B}"/>
                </a:ext>
              </a:extLst>
            </p:cNvPr>
            <p:cNvSpPr/>
            <p:nvPr/>
          </p:nvSpPr>
          <p:spPr bwMode="auto">
            <a:xfrm rot="17204146">
              <a:off x="5541276" y="2563704"/>
              <a:ext cx="122522" cy="1481953"/>
            </a:xfrm>
            <a:prstGeom prst="up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base">
                <a:spcBef>
                  <a:spcPct val="0"/>
                </a:spcBef>
                <a:spcAft>
                  <a:spcPct val="0"/>
                </a:spcAft>
              </a:pPr>
              <a:endParaRPr lang="en-US" sz="2400" b="1">
                <a:latin typeface="Arial" charset="0"/>
              </a:endParaRPr>
            </a:p>
          </p:txBody>
        </p:sp>
        <p:sp>
          <p:nvSpPr>
            <p:cNvPr id="23" name="Up-Down Arrow 22">
              <a:extLst>
                <a:ext uri="{FF2B5EF4-FFF2-40B4-BE49-F238E27FC236}">
                  <a16:creationId xmlns:a16="http://schemas.microsoft.com/office/drawing/2014/main" id="{24D1C27C-E3DB-48E4-AEE2-C03C62512DF7}"/>
                </a:ext>
              </a:extLst>
            </p:cNvPr>
            <p:cNvSpPr/>
            <p:nvPr/>
          </p:nvSpPr>
          <p:spPr bwMode="auto">
            <a:xfrm rot="13689441">
              <a:off x="6792136" y="3389585"/>
              <a:ext cx="148927" cy="1071476"/>
            </a:xfrm>
            <a:prstGeom prst="up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base">
                <a:spcBef>
                  <a:spcPct val="0"/>
                </a:spcBef>
                <a:spcAft>
                  <a:spcPct val="0"/>
                </a:spcAft>
              </a:pPr>
              <a:endParaRPr lang="en-US" sz="2400" b="1">
                <a:latin typeface="Arial" charset="0"/>
              </a:endParaRPr>
            </a:p>
          </p:txBody>
        </p:sp>
        <p:sp>
          <p:nvSpPr>
            <p:cNvPr id="24" name="Up-Down Arrow 23">
              <a:extLst>
                <a:ext uri="{FF2B5EF4-FFF2-40B4-BE49-F238E27FC236}">
                  <a16:creationId xmlns:a16="http://schemas.microsoft.com/office/drawing/2014/main" id="{B2F46BC6-0661-451C-A5FF-EADAF8EF552E}"/>
                </a:ext>
              </a:extLst>
            </p:cNvPr>
            <p:cNvSpPr/>
            <p:nvPr/>
          </p:nvSpPr>
          <p:spPr bwMode="auto">
            <a:xfrm rot="18827351">
              <a:off x="6067332" y="3850231"/>
              <a:ext cx="129870" cy="509796"/>
            </a:xfrm>
            <a:prstGeom prst="up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base">
                <a:spcBef>
                  <a:spcPct val="0"/>
                </a:spcBef>
                <a:spcAft>
                  <a:spcPct val="0"/>
                </a:spcAft>
              </a:pPr>
              <a:endParaRPr lang="en-US" sz="2400" b="1">
                <a:latin typeface="Arial" charset="0"/>
              </a:endParaRPr>
            </a:p>
          </p:txBody>
        </p:sp>
        <p:sp>
          <p:nvSpPr>
            <p:cNvPr id="25" name="Up-Down Arrow 24">
              <a:extLst>
                <a:ext uri="{FF2B5EF4-FFF2-40B4-BE49-F238E27FC236}">
                  <a16:creationId xmlns:a16="http://schemas.microsoft.com/office/drawing/2014/main" id="{E9A43660-6AD9-4E7F-94C3-D7D65C3FEC7D}"/>
                </a:ext>
              </a:extLst>
            </p:cNvPr>
            <p:cNvSpPr/>
            <p:nvPr/>
          </p:nvSpPr>
          <p:spPr bwMode="auto">
            <a:xfrm rot="16200000">
              <a:off x="6683628" y="3239271"/>
              <a:ext cx="138308" cy="569712"/>
            </a:xfrm>
            <a:prstGeom prst="up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base">
                <a:spcBef>
                  <a:spcPct val="0"/>
                </a:spcBef>
                <a:spcAft>
                  <a:spcPct val="0"/>
                </a:spcAft>
              </a:pPr>
              <a:endParaRPr lang="en-US" sz="2400" b="1">
                <a:latin typeface="Arial" charset="0"/>
              </a:endParaRPr>
            </a:p>
          </p:txBody>
        </p:sp>
        <p:sp>
          <p:nvSpPr>
            <p:cNvPr id="26" name="Up-Down Arrow 25">
              <a:extLst>
                <a:ext uri="{FF2B5EF4-FFF2-40B4-BE49-F238E27FC236}">
                  <a16:creationId xmlns:a16="http://schemas.microsoft.com/office/drawing/2014/main" id="{72E9F21E-1EBA-4DED-99B2-942E8841A2C0}"/>
                </a:ext>
              </a:extLst>
            </p:cNvPr>
            <p:cNvSpPr/>
            <p:nvPr/>
          </p:nvSpPr>
          <p:spPr bwMode="auto">
            <a:xfrm rot="18827351">
              <a:off x="6736228" y="4190194"/>
              <a:ext cx="136882" cy="966214"/>
            </a:xfrm>
            <a:prstGeom prst="up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base">
                <a:spcBef>
                  <a:spcPct val="0"/>
                </a:spcBef>
                <a:spcAft>
                  <a:spcPct val="0"/>
                </a:spcAft>
              </a:pPr>
              <a:endParaRPr lang="en-US" sz="2400" b="1">
                <a:latin typeface="Arial" charset="0"/>
              </a:endParaRPr>
            </a:p>
          </p:txBody>
        </p:sp>
        <p:sp>
          <p:nvSpPr>
            <p:cNvPr id="27" name="Up-Down Arrow 26">
              <a:extLst>
                <a:ext uri="{FF2B5EF4-FFF2-40B4-BE49-F238E27FC236}">
                  <a16:creationId xmlns:a16="http://schemas.microsoft.com/office/drawing/2014/main" id="{1012FE7A-3F63-4C2C-BE68-BD748177DE18}"/>
                </a:ext>
              </a:extLst>
            </p:cNvPr>
            <p:cNvSpPr/>
            <p:nvPr/>
          </p:nvSpPr>
          <p:spPr bwMode="auto">
            <a:xfrm rot="15563833">
              <a:off x="4863380" y="3454451"/>
              <a:ext cx="149687" cy="2156246"/>
            </a:xfrm>
            <a:prstGeom prst="up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base">
                <a:spcBef>
                  <a:spcPct val="0"/>
                </a:spcBef>
                <a:spcAft>
                  <a:spcPct val="0"/>
                </a:spcAft>
              </a:pPr>
              <a:endParaRPr lang="en-US" sz="2400" b="1">
                <a:latin typeface="Arial" charset="0"/>
              </a:endParaRPr>
            </a:p>
          </p:txBody>
        </p:sp>
        <p:sp>
          <p:nvSpPr>
            <p:cNvPr id="28" name="Up-Down Arrow 27">
              <a:extLst>
                <a:ext uri="{FF2B5EF4-FFF2-40B4-BE49-F238E27FC236}">
                  <a16:creationId xmlns:a16="http://schemas.microsoft.com/office/drawing/2014/main" id="{2A6E2209-9931-437E-A707-5E73DAC73C16}"/>
                </a:ext>
              </a:extLst>
            </p:cNvPr>
            <p:cNvSpPr/>
            <p:nvPr/>
          </p:nvSpPr>
          <p:spPr bwMode="auto">
            <a:xfrm rot="16532299">
              <a:off x="5404406" y="3423656"/>
              <a:ext cx="120174" cy="2932092"/>
            </a:xfrm>
            <a:prstGeom prst="up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base">
                <a:spcBef>
                  <a:spcPct val="0"/>
                </a:spcBef>
                <a:spcAft>
                  <a:spcPct val="0"/>
                </a:spcAft>
              </a:pPr>
              <a:endParaRPr lang="en-US" sz="2400" b="1">
                <a:latin typeface="Arial" charset="0"/>
              </a:endParaRPr>
            </a:p>
          </p:txBody>
        </p:sp>
        <p:sp>
          <p:nvSpPr>
            <p:cNvPr id="29" name="Up-Down Arrow 28">
              <a:extLst>
                <a:ext uri="{FF2B5EF4-FFF2-40B4-BE49-F238E27FC236}">
                  <a16:creationId xmlns:a16="http://schemas.microsoft.com/office/drawing/2014/main" id="{03DEF64E-7355-46DB-93A0-B92AA87D0030}"/>
                </a:ext>
              </a:extLst>
            </p:cNvPr>
            <p:cNvSpPr/>
            <p:nvPr/>
          </p:nvSpPr>
          <p:spPr bwMode="auto">
            <a:xfrm rot="15306556">
              <a:off x="3863289" y="2923737"/>
              <a:ext cx="105591" cy="767707"/>
            </a:xfrm>
            <a:prstGeom prst="up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base">
                <a:spcBef>
                  <a:spcPct val="0"/>
                </a:spcBef>
                <a:spcAft>
                  <a:spcPct val="0"/>
                </a:spcAft>
              </a:pPr>
              <a:endParaRPr lang="en-US" sz="2400" b="1">
                <a:latin typeface="Arial" charset="0"/>
              </a:endParaRPr>
            </a:p>
          </p:txBody>
        </p:sp>
      </p:grpSp>
    </p:spTree>
    <p:extLst>
      <p:ext uri="{BB962C8B-B14F-4D97-AF65-F5344CB8AC3E}">
        <p14:creationId xmlns:p14="http://schemas.microsoft.com/office/powerpoint/2010/main" val="139047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Gaia System Overview</a:t>
            </a:r>
          </a:p>
        </p:txBody>
      </p:sp>
      <p:sp>
        <p:nvSpPr>
          <p:cNvPr id="3" name="Content Placeholder 2"/>
          <p:cNvSpPr>
            <a:spLocks noGrp="1"/>
          </p:cNvSpPr>
          <p:nvPr>
            <p:ph idx="1"/>
          </p:nvPr>
        </p:nvSpPr>
        <p:spPr>
          <a:xfrm>
            <a:off x="628650" y="1778918"/>
            <a:ext cx="7886700" cy="944535"/>
          </a:xfrm>
        </p:spPr>
        <p:txBody>
          <a:bodyPr>
            <a:noAutofit/>
          </a:bodyPr>
          <a:lstStyle/>
          <a:p>
            <a:r>
              <a:rPr lang="en-US" sz="2400" b="1" dirty="0"/>
              <a:t>Key idea</a:t>
            </a:r>
            <a:r>
              <a:rPr lang="en-US" sz="2400" dirty="0"/>
              <a:t>: </a:t>
            </a:r>
            <a:r>
              <a:rPr lang="en-US" sz="2400" dirty="0">
                <a:solidFill>
                  <a:srgbClr val="006C31"/>
                </a:solidFill>
              </a:rPr>
              <a:t>Decouple the synchronization model </a:t>
            </a:r>
            <a:r>
              <a:rPr lang="en-US" sz="2400" i="1" dirty="0">
                <a:solidFill>
                  <a:schemeClr val="accent1"/>
                </a:solidFill>
              </a:rPr>
              <a:t>within</a:t>
            </a:r>
            <a:r>
              <a:rPr lang="en-US" sz="2400" i="1" dirty="0"/>
              <a:t> </a:t>
            </a:r>
            <a:r>
              <a:rPr lang="en-US" sz="2400" dirty="0"/>
              <a:t>the data center from the synchronization model </a:t>
            </a:r>
            <a:r>
              <a:rPr lang="en-US" sz="2400" i="1" dirty="0">
                <a:solidFill>
                  <a:schemeClr val="accent1"/>
                </a:solidFill>
              </a:rPr>
              <a:t>between</a:t>
            </a:r>
            <a:r>
              <a:rPr lang="en-US" sz="2400" dirty="0"/>
              <a:t> data centers</a:t>
            </a:r>
          </a:p>
          <a:p>
            <a:endParaRPr lang="en-US" sz="2400"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CF02B-730C-42A4-AB4A-0623F3D2E3E7}" type="slidenum">
              <a:rPr kumimoji="0" lang="en-US" altLang="en-US" sz="16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Rounded Rectangle 7"/>
          <p:cNvSpPr/>
          <p:nvPr/>
        </p:nvSpPr>
        <p:spPr>
          <a:xfrm>
            <a:off x="628651" y="3177360"/>
            <a:ext cx="4327088" cy="1794851"/>
          </a:xfrm>
          <a:prstGeom prst="roundRect">
            <a:avLst/>
          </a:prstGeom>
          <a:solidFill>
            <a:sysClr val="window" lastClr="FFFFFF">
              <a:lumMod val="95000"/>
            </a:sysClr>
          </a:solidFill>
          <a:ln w="28575" cap="flat" cmpd="sng" algn="ctr">
            <a:solidFill>
              <a:sysClr val="window" lastClr="FFFFFF">
                <a:lumMod val="50000"/>
              </a:sysClr>
            </a:solidFill>
            <a:prstDash val="dash"/>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9" name="Rectangle 8"/>
          <p:cNvSpPr/>
          <p:nvPr/>
        </p:nvSpPr>
        <p:spPr>
          <a:xfrm>
            <a:off x="3616162" y="3542617"/>
            <a:ext cx="1225296" cy="466344"/>
          </a:xfrm>
          <a:prstGeom prst="rect">
            <a:avLst/>
          </a:prstGeom>
          <a:solidFill>
            <a:srgbClr val="FFC000">
              <a:lumMod val="20000"/>
              <a:lumOff val="80000"/>
            </a:srgbClr>
          </a:solidFill>
          <a:ln w="19050" cap="flat" cmpd="sng" algn="ctr">
            <a:solidFill>
              <a:sysClr val="windowText" lastClr="000000"/>
            </a:solid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Parameter</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Server</a:t>
            </a:r>
          </a:p>
        </p:txBody>
      </p:sp>
      <p:cxnSp>
        <p:nvCxnSpPr>
          <p:cNvPr id="10" name="Straight Arrow Connector 9"/>
          <p:cNvCxnSpPr>
            <a:stCxn id="42" idx="3"/>
            <a:endCxn id="9" idx="1"/>
          </p:cNvCxnSpPr>
          <p:nvPr/>
        </p:nvCxnSpPr>
        <p:spPr>
          <a:xfrm>
            <a:off x="2717002" y="3547385"/>
            <a:ext cx="899161" cy="228404"/>
          </a:xfrm>
          <a:prstGeom prst="straightConnector1">
            <a:avLst/>
          </a:prstGeom>
          <a:noFill/>
          <a:ln w="57150" cap="flat" cmpd="sng" algn="ctr">
            <a:solidFill>
              <a:sysClr val="windowText" lastClr="000000"/>
            </a:solidFill>
            <a:prstDash val="solid"/>
            <a:miter lim="800000"/>
            <a:headEnd type="triangle" w="med" len="med"/>
            <a:tailEnd type="triangle" w="med" len="med"/>
          </a:ln>
          <a:effectLst/>
        </p:spPr>
      </p:cxnSp>
      <p:sp>
        <p:nvSpPr>
          <p:cNvPr id="11" name="TextBox 10"/>
          <p:cNvSpPr txBox="1"/>
          <p:nvPr/>
        </p:nvSpPr>
        <p:spPr>
          <a:xfrm>
            <a:off x="695714" y="2807616"/>
            <a:ext cx="151181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 Center 1 </a:t>
            </a:r>
          </a:p>
        </p:txBody>
      </p:sp>
      <p:sp>
        <p:nvSpPr>
          <p:cNvPr id="12" name="Rectangle 11"/>
          <p:cNvSpPr/>
          <p:nvPr/>
        </p:nvSpPr>
        <p:spPr>
          <a:xfrm>
            <a:off x="3603160" y="4150450"/>
            <a:ext cx="1225296" cy="466344"/>
          </a:xfrm>
          <a:prstGeom prst="rect">
            <a:avLst/>
          </a:prstGeom>
          <a:solidFill>
            <a:srgbClr val="FFC000">
              <a:lumMod val="20000"/>
              <a:lumOff val="80000"/>
            </a:srgbClr>
          </a:solidFill>
          <a:ln w="19050" cap="flat" cmpd="sng" algn="ctr">
            <a:solidFill>
              <a:sysClr val="windowText" lastClr="000000"/>
            </a:solid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Parameter</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Server</a:t>
            </a:r>
          </a:p>
        </p:txBody>
      </p:sp>
      <p:sp>
        <p:nvSpPr>
          <p:cNvPr id="42" name="Rectangle 41"/>
          <p:cNvSpPr/>
          <p:nvPr/>
        </p:nvSpPr>
        <p:spPr>
          <a:xfrm>
            <a:off x="1451621" y="3314213"/>
            <a:ext cx="1265381" cy="466344"/>
          </a:xfrm>
          <a:prstGeom prst="rect">
            <a:avLst/>
          </a:prstGeom>
          <a:solidFill>
            <a:srgbClr val="5B9BD5">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Worker Machine</a:t>
            </a:r>
          </a:p>
        </p:txBody>
      </p:sp>
      <p:cxnSp>
        <p:nvCxnSpPr>
          <p:cNvPr id="14" name="Straight Arrow Connector 13"/>
          <p:cNvCxnSpPr>
            <a:stCxn id="42" idx="3"/>
            <a:endCxn id="12" idx="1"/>
          </p:cNvCxnSpPr>
          <p:nvPr/>
        </p:nvCxnSpPr>
        <p:spPr>
          <a:xfrm>
            <a:off x="2717002" y="3547386"/>
            <a:ext cx="886159" cy="836237"/>
          </a:xfrm>
          <a:prstGeom prst="straightConnector1">
            <a:avLst/>
          </a:prstGeom>
          <a:noFill/>
          <a:ln w="57150" cap="flat" cmpd="sng" algn="ctr">
            <a:solidFill>
              <a:sysClr val="windowText" lastClr="000000"/>
            </a:solidFill>
            <a:prstDash val="solid"/>
            <a:miter lim="800000"/>
            <a:headEnd type="triangle" w="med" len="med"/>
            <a:tailEnd type="triangle" w="med" len="med"/>
          </a:ln>
          <a:effectLst/>
        </p:spPr>
      </p:cxnSp>
      <p:cxnSp>
        <p:nvCxnSpPr>
          <p:cNvPr id="15" name="Straight Arrow Connector 14"/>
          <p:cNvCxnSpPr>
            <a:stCxn id="40" idx="3"/>
            <a:endCxn id="9" idx="1"/>
          </p:cNvCxnSpPr>
          <p:nvPr/>
        </p:nvCxnSpPr>
        <p:spPr>
          <a:xfrm flipV="1">
            <a:off x="2686370" y="3775789"/>
            <a:ext cx="929793" cy="348142"/>
          </a:xfrm>
          <a:prstGeom prst="straightConnector1">
            <a:avLst/>
          </a:prstGeom>
          <a:noFill/>
          <a:ln w="57150" cap="flat" cmpd="sng" algn="ctr">
            <a:solidFill>
              <a:sysClr val="windowText" lastClr="000000"/>
            </a:solidFill>
            <a:prstDash val="solid"/>
            <a:miter lim="800000"/>
            <a:headEnd type="triangle" w="med" len="med"/>
            <a:tailEnd type="triangle" w="med" len="med"/>
          </a:ln>
          <a:effectLst/>
        </p:spPr>
      </p:cxnSp>
      <p:cxnSp>
        <p:nvCxnSpPr>
          <p:cNvPr id="16" name="Straight Arrow Connector 15"/>
          <p:cNvCxnSpPr>
            <a:stCxn id="40" idx="3"/>
            <a:endCxn id="12" idx="1"/>
          </p:cNvCxnSpPr>
          <p:nvPr/>
        </p:nvCxnSpPr>
        <p:spPr>
          <a:xfrm>
            <a:off x="2686370" y="4123932"/>
            <a:ext cx="916791" cy="259691"/>
          </a:xfrm>
          <a:prstGeom prst="straightConnector1">
            <a:avLst/>
          </a:prstGeom>
          <a:noFill/>
          <a:ln w="57150" cap="flat" cmpd="sng" algn="ctr">
            <a:solidFill>
              <a:sysClr val="windowText" lastClr="000000"/>
            </a:solidFill>
            <a:prstDash val="solid"/>
            <a:miter lim="800000"/>
            <a:headEnd type="triangle" w="med" len="med"/>
            <a:tailEnd type="triangle" w="med" len="med"/>
          </a:ln>
          <a:effectLst/>
        </p:spPr>
      </p:cxnSp>
      <p:cxnSp>
        <p:nvCxnSpPr>
          <p:cNvPr id="17" name="Straight Arrow Connector 16"/>
          <p:cNvCxnSpPr>
            <a:stCxn id="38" idx="3"/>
            <a:endCxn id="12" idx="1"/>
          </p:cNvCxnSpPr>
          <p:nvPr/>
        </p:nvCxnSpPr>
        <p:spPr>
          <a:xfrm flipV="1">
            <a:off x="2680984" y="4383623"/>
            <a:ext cx="922177" cy="302205"/>
          </a:xfrm>
          <a:prstGeom prst="straightConnector1">
            <a:avLst/>
          </a:prstGeom>
          <a:noFill/>
          <a:ln w="57150" cap="flat" cmpd="sng" algn="ctr">
            <a:solidFill>
              <a:sysClr val="windowText" lastClr="000000"/>
            </a:solidFill>
            <a:prstDash val="solid"/>
            <a:miter lim="800000"/>
            <a:headEnd type="triangle" w="med" len="med"/>
            <a:tailEnd type="triangle" w="med" len="med"/>
          </a:ln>
          <a:effectLst/>
        </p:spPr>
      </p:cxnSp>
      <p:cxnSp>
        <p:nvCxnSpPr>
          <p:cNvPr id="18" name="Straight Arrow Connector 17"/>
          <p:cNvCxnSpPr>
            <a:stCxn id="38" idx="3"/>
            <a:endCxn id="9" idx="1"/>
          </p:cNvCxnSpPr>
          <p:nvPr/>
        </p:nvCxnSpPr>
        <p:spPr>
          <a:xfrm flipV="1">
            <a:off x="2680984" y="3775789"/>
            <a:ext cx="935179" cy="910038"/>
          </a:xfrm>
          <a:prstGeom prst="straightConnector1">
            <a:avLst/>
          </a:prstGeom>
          <a:noFill/>
          <a:ln w="57150" cap="flat" cmpd="sng" algn="ctr">
            <a:solidFill>
              <a:sysClr val="windowText" lastClr="000000"/>
            </a:solidFill>
            <a:prstDash val="solid"/>
            <a:miter lim="800000"/>
            <a:headEnd type="triangle" w="med" len="med"/>
            <a:tailEnd type="triangle" w="med" len="med"/>
          </a:ln>
          <a:effectLst/>
        </p:spPr>
      </p:cxnSp>
      <p:sp>
        <p:nvSpPr>
          <p:cNvPr id="19" name="TextBox 18"/>
          <p:cNvSpPr txBox="1"/>
          <p:nvPr/>
        </p:nvSpPr>
        <p:spPr>
          <a:xfrm>
            <a:off x="2623392" y="4651299"/>
            <a:ext cx="162844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Local Sync</a:t>
            </a:r>
          </a:p>
        </p:txBody>
      </p:sp>
      <p:sp>
        <p:nvSpPr>
          <p:cNvPr id="20" name="Rounded Rectangle 19"/>
          <p:cNvSpPr/>
          <p:nvPr/>
        </p:nvSpPr>
        <p:spPr>
          <a:xfrm>
            <a:off x="3539971" y="3432464"/>
            <a:ext cx="1358500" cy="1348876"/>
          </a:xfrm>
          <a:prstGeom prst="roundRect">
            <a:avLst/>
          </a:prstGeom>
          <a:noFill/>
          <a:ln w="38100" cap="flat" cmpd="sng" algn="ctr">
            <a:solidFill>
              <a:srgbClr val="C00000"/>
            </a:solidFill>
            <a:prstDash val="dash"/>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Rounded Rectangle 21"/>
          <p:cNvSpPr/>
          <p:nvPr/>
        </p:nvSpPr>
        <p:spPr>
          <a:xfrm>
            <a:off x="5763635" y="3177359"/>
            <a:ext cx="2523519" cy="1789214"/>
          </a:xfrm>
          <a:prstGeom prst="roundRect">
            <a:avLst/>
          </a:prstGeom>
          <a:solidFill>
            <a:sysClr val="window" lastClr="FFFFFF">
              <a:lumMod val="95000"/>
            </a:sysClr>
          </a:solidFill>
          <a:ln w="28575" cap="flat" cmpd="sng" algn="ctr">
            <a:solidFill>
              <a:sysClr val="window" lastClr="FFFFFF">
                <a:lumMod val="50000"/>
              </a:sysClr>
            </a:solidFill>
            <a:prstDash val="dash"/>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22"/>
          <p:cNvSpPr/>
          <p:nvPr/>
        </p:nvSpPr>
        <p:spPr>
          <a:xfrm>
            <a:off x="6224389" y="3534621"/>
            <a:ext cx="1225296" cy="466344"/>
          </a:xfrm>
          <a:prstGeom prst="rect">
            <a:avLst/>
          </a:prstGeom>
          <a:solidFill>
            <a:srgbClr val="FFC000">
              <a:lumMod val="20000"/>
              <a:lumOff val="80000"/>
            </a:srgbClr>
          </a:solidFill>
          <a:ln w="19050" cap="flat" cmpd="sng" algn="ctr">
            <a:solidFill>
              <a:sysClr val="windowText" lastClr="000000"/>
            </a:solid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Parameter</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Server</a:t>
            </a:r>
          </a:p>
        </p:txBody>
      </p:sp>
      <p:sp>
        <p:nvSpPr>
          <p:cNvPr id="24" name="Rectangle 23"/>
          <p:cNvSpPr/>
          <p:nvPr/>
        </p:nvSpPr>
        <p:spPr>
          <a:xfrm>
            <a:off x="6224389" y="4142454"/>
            <a:ext cx="1225406" cy="464840"/>
          </a:xfrm>
          <a:prstGeom prst="rect">
            <a:avLst/>
          </a:prstGeom>
          <a:solidFill>
            <a:srgbClr val="FFC000">
              <a:lumMod val="20000"/>
              <a:lumOff val="80000"/>
            </a:srgbClr>
          </a:solidFill>
          <a:ln w="19050" cap="flat" cmpd="sng" algn="ctr">
            <a:solidFill>
              <a:sysClr val="windowText" lastClr="000000"/>
            </a:solid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Parameter</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Server</a:t>
            </a:r>
          </a:p>
        </p:txBody>
      </p:sp>
      <p:sp>
        <p:nvSpPr>
          <p:cNvPr id="25" name="TextBox 24"/>
          <p:cNvSpPr txBox="1"/>
          <p:nvPr/>
        </p:nvSpPr>
        <p:spPr>
          <a:xfrm>
            <a:off x="7788306" y="3350419"/>
            <a:ext cx="183965"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cxnSp>
        <p:nvCxnSpPr>
          <p:cNvPr id="26" name="Straight Arrow Connector 25"/>
          <p:cNvCxnSpPr>
            <a:stCxn id="9" idx="3"/>
            <a:endCxn id="24" idx="1"/>
          </p:cNvCxnSpPr>
          <p:nvPr/>
        </p:nvCxnSpPr>
        <p:spPr>
          <a:xfrm>
            <a:off x="4841459" y="3775790"/>
            <a:ext cx="1382931" cy="599085"/>
          </a:xfrm>
          <a:prstGeom prst="straightConnector1">
            <a:avLst/>
          </a:prstGeom>
          <a:noFill/>
          <a:ln w="28575" cap="flat" cmpd="sng" algn="ctr">
            <a:solidFill>
              <a:sysClr val="windowText" lastClr="000000"/>
            </a:solidFill>
            <a:prstDash val="sysDot"/>
            <a:miter lim="800000"/>
            <a:headEnd type="triangle" w="med" len="med"/>
            <a:tailEnd type="triangle" w="med" len="med"/>
          </a:ln>
          <a:effectLst/>
        </p:spPr>
      </p:cxnSp>
      <p:cxnSp>
        <p:nvCxnSpPr>
          <p:cNvPr id="27" name="Straight Arrow Connector 26"/>
          <p:cNvCxnSpPr>
            <a:stCxn id="12" idx="3"/>
            <a:endCxn id="23" idx="1"/>
          </p:cNvCxnSpPr>
          <p:nvPr/>
        </p:nvCxnSpPr>
        <p:spPr>
          <a:xfrm flipV="1">
            <a:off x="4828457" y="3767794"/>
            <a:ext cx="1395933" cy="615829"/>
          </a:xfrm>
          <a:prstGeom prst="straightConnector1">
            <a:avLst/>
          </a:prstGeom>
          <a:noFill/>
          <a:ln w="28575" cap="flat" cmpd="sng" algn="ctr">
            <a:solidFill>
              <a:sysClr val="windowText" lastClr="000000"/>
            </a:solidFill>
            <a:prstDash val="sysDot"/>
            <a:miter lim="800000"/>
            <a:headEnd type="triangle" w="med" len="med"/>
            <a:tailEnd type="triangle" w="med" len="med"/>
          </a:ln>
          <a:effectLst/>
        </p:spPr>
      </p:cxnSp>
      <p:cxnSp>
        <p:nvCxnSpPr>
          <p:cNvPr id="28" name="Straight Arrow Connector 27"/>
          <p:cNvCxnSpPr>
            <a:stCxn id="12" idx="3"/>
            <a:endCxn id="24" idx="1"/>
          </p:cNvCxnSpPr>
          <p:nvPr/>
        </p:nvCxnSpPr>
        <p:spPr>
          <a:xfrm flipV="1">
            <a:off x="4828457" y="4374874"/>
            <a:ext cx="1395933" cy="8748"/>
          </a:xfrm>
          <a:prstGeom prst="straightConnector1">
            <a:avLst/>
          </a:prstGeom>
          <a:noFill/>
          <a:ln w="28575" cap="flat" cmpd="sng" algn="ctr">
            <a:solidFill>
              <a:sysClr val="windowText" lastClr="000000"/>
            </a:solidFill>
            <a:prstDash val="sysDot"/>
            <a:miter lim="800000"/>
            <a:headEnd type="triangle" w="med" len="med"/>
            <a:tailEnd type="triangle" w="med" len="med"/>
          </a:ln>
          <a:effectLst/>
        </p:spPr>
      </p:cxnSp>
      <p:cxnSp>
        <p:nvCxnSpPr>
          <p:cNvPr id="29" name="Straight Arrow Connector 28"/>
          <p:cNvCxnSpPr>
            <a:stCxn id="9" idx="3"/>
            <a:endCxn id="23" idx="1"/>
          </p:cNvCxnSpPr>
          <p:nvPr/>
        </p:nvCxnSpPr>
        <p:spPr>
          <a:xfrm flipV="1">
            <a:off x="4841459" y="3767793"/>
            <a:ext cx="1382931" cy="7996"/>
          </a:xfrm>
          <a:prstGeom prst="straightConnector1">
            <a:avLst/>
          </a:prstGeom>
          <a:noFill/>
          <a:ln w="28575" cap="flat" cmpd="sng" algn="ctr">
            <a:solidFill>
              <a:sysClr val="windowText" lastClr="000000"/>
            </a:solidFill>
            <a:prstDash val="sysDot"/>
            <a:miter lim="800000"/>
            <a:headEnd type="triangle" w="med" len="med"/>
            <a:tailEnd type="triangle" w="med" len="med"/>
          </a:ln>
          <a:effectLst/>
        </p:spPr>
      </p:cxnSp>
      <p:sp>
        <p:nvSpPr>
          <p:cNvPr id="31" name="TextBox 30"/>
          <p:cNvSpPr txBox="1"/>
          <p:nvPr/>
        </p:nvSpPr>
        <p:spPr>
          <a:xfrm>
            <a:off x="5963711" y="2791693"/>
            <a:ext cx="14859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 Center 2 </a:t>
            </a:r>
          </a:p>
        </p:txBody>
      </p:sp>
      <p:sp>
        <p:nvSpPr>
          <p:cNvPr id="40" name="Rectangle 39"/>
          <p:cNvSpPr/>
          <p:nvPr/>
        </p:nvSpPr>
        <p:spPr>
          <a:xfrm>
            <a:off x="1424497" y="3890759"/>
            <a:ext cx="1261872" cy="466344"/>
          </a:xfrm>
          <a:prstGeom prst="rect">
            <a:avLst/>
          </a:prstGeom>
          <a:solidFill>
            <a:srgbClr val="5B9BD5">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Worker Machine</a:t>
            </a:r>
          </a:p>
        </p:txBody>
      </p:sp>
      <p:sp>
        <p:nvSpPr>
          <p:cNvPr id="38" name="Rectangle 37"/>
          <p:cNvSpPr/>
          <p:nvPr/>
        </p:nvSpPr>
        <p:spPr>
          <a:xfrm>
            <a:off x="1419111" y="4452655"/>
            <a:ext cx="1261872" cy="466344"/>
          </a:xfrm>
          <a:prstGeom prst="rect">
            <a:avLst/>
          </a:prstGeom>
          <a:solidFill>
            <a:srgbClr val="5B9BD5">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Worker Machine</a:t>
            </a:r>
          </a:p>
        </p:txBody>
      </p:sp>
      <p:sp>
        <p:nvSpPr>
          <p:cNvPr id="34" name="Rounded Rectangle 33"/>
          <p:cNvSpPr/>
          <p:nvPr/>
        </p:nvSpPr>
        <p:spPr>
          <a:xfrm>
            <a:off x="2691756" y="3454967"/>
            <a:ext cx="906019" cy="1262058"/>
          </a:xfrm>
          <a:prstGeom prst="roundRect">
            <a:avLst/>
          </a:prstGeom>
          <a:noFill/>
          <a:ln w="19050" cap="flat" cmpd="sng" algn="ctr">
            <a:solidFill>
              <a:sysClr val="windowText" lastClr="000000"/>
            </a:solidFill>
            <a:prstDash val="sysDot"/>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 name="TextBox 34"/>
          <p:cNvSpPr txBox="1"/>
          <p:nvPr/>
        </p:nvSpPr>
        <p:spPr>
          <a:xfrm>
            <a:off x="7825189" y="4219005"/>
            <a:ext cx="183965"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36" name="Rounded Rectangle 35"/>
          <p:cNvSpPr/>
          <p:nvPr/>
        </p:nvSpPr>
        <p:spPr>
          <a:xfrm>
            <a:off x="6177422" y="3432464"/>
            <a:ext cx="1369766" cy="1348876"/>
          </a:xfrm>
          <a:prstGeom prst="roundRect">
            <a:avLst/>
          </a:prstGeom>
          <a:noFill/>
          <a:ln w="38100" cap="flat" cmpd="sng" algn="ctr">
            <a:solidFill>
              <a:srgbClr val="C00000"/>
            </a:solidFill>
            <a:prstDash val="dash"/>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4" name="Picture 14" descr="Image result for user activ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2364" y="3177086"/>
            <a:ext cx="795781" cy="45359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4" descr="Image result for user activ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2335" y="3758532"/>
            <a:ext cx="795781" cy="453595"/>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4" descr="Image result for user activ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2334" y="4319409"/>
            <a:ext cx="795781" cy="45359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http://www.ebuyer.com/blog/wp-content/uploads/2015/07/neural-map.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0662" b="13193"/>
          <a:stretch/>
        </p:blipFill>
        <p:spPr bwMode="auto">
          <a:xfrm>
            <a:off x="6285941" y="4798074"/>
            <a:ext cx="838306" cy="638327"/>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http://www.ebuyer.com/blog/wp-content/uploads/2015/07/neural-map.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0662" b="13193"/>
          <a:stretch/>
        </p:blipFill>
        <p:spPr bwMode="auto">
          <a:xfrm>
            <a:off x="4060165" y="4773004"/>
            <a:ext cx="838306" cy="638327"/>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3322791" y="5335983"/>
            <a:ext cx="239420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Approximately Correct Model Copy</a:t>
            </a:r>
          </a:p>
        </p:txBody>
      </p:sp>
      <p:sp>
        <p:nvSpPr>
          <p:cNvPr id="51" name="TextBox 50"/>
          <p:cNvSpPr txBox="1"/>
          <p:nvPr/>
        </p:nvSpPr>
        <p:spPr>
          <a:xfrm>
            <a:off x="6283903" y="5319766"/>
            <a:ext cx="228945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Approximately Correct Model Copy</a:t>
            </a:r>
          </a:p>
        </p:txBody>
      </p:sp>
      <p:sp>
        <p:nvSpPr>
          <p:cNvPr id="30" name="TextBox 29"/>
          <p:cNvSpPr txBox="1"/>
          <p:nvPr/>
        </p:nvSpPr>
        <p:spPr>
          <a:xfrm>
            <a:off x="4932909" y="3101024"/>
            <a:ext cx="118417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70C0"/>
                </a:solidFill>
                <a:effectLst/>
                <a:uLnTx/>
                <a:uFillTx/>
                <a:latin typeface="Calibri" panose="020F0502020204030204"/>
                <a:ea typeface="+mn-ea"/>
                <a:cs typeface="+mn-cs"/>
              </a:rPr>
              <a:t>Remote Sync</a:t>
            </a:r>
          </a:p>
        </p:txBody>
      </p:sp>
      <p:sp>
        <p:nvSpPr>
          <p:cNvPr id="52" name="Rounded Rectangle 51"/>
          <p:cNvSpPr/>
          <p:nvPr/>
        </p:nvSpPr>
        <p:spPr>
          <a:xfrm>
            <a:off x="843262" y="3604703"/>
            <a:ext cx="7706818" cy="943561"/>
          </a:xfrm>
          <a:prstGeom prst="roundRect">
            <a:avLst/>
          </a:prstGeom>
          <a:solidFill>
            <a:sysClr val="window" lastClr="FFFFFF"/>
          </a:solidFill>
          <a:ln w="12700" cap="flat" cmpd="sng" algn="ctr">
            <a:solidFill>
              <a:srgbClr val="ED7D31"/>
            </a:solid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6C31"/>
                </a:solidFill>
                <a:effectLst/>
                <a:uLnTx/>
                <a:uFillTx/>
                <a:latin typeface="Arial" charset="0"/>
                <a:ea typeface="Arial" charset="0"/>
                <a:cs typeface="Arial" charset="0"/>
              </a:rPr>
              <a:t>Eliminate </a:t>
            </a:r>
            <a:r>
              <a:rPr kumimoji="0" lang="en-US" sz="3200" b="1" i="0" u="none" strike="noStrike" kern="0" cap="none" spc="0" normalizeH="0" baseline="0" noProof="0" dirty="0">
                <a:ln>
                  <a:noFill/>
                </a:ln>
                <a:solidFill>
                  <a:srgbClr val="006C31"/>
                </a:solidFill>
                <a:effectLst/>
                <a:uLnTx/>
                <a:uFillTx/>
                <a:latin typeface="Arial" charset="0"/>
                <a:ea typeface="Arial" charset="0"/>
                <a:cs typeface="Arial" charset="0"/>
              </a:rPr>
              <a:t>insignificant updates        </a:t>
            </a:r>
            <a:r>
              <a:rPr kumimoji="0" lang="en-US" sz="3200" b="0" i="0" u="none" strike="noStrike" kern="0" cap="none" spc="0" normalizeH="0" baseline="0" noProof="0" dirty="0">
                <a:ln>
                  <a:noFill/>
                </a:ln>
                <a:solidFill>
                  <a:srgbClr val="006C31"/>
                </a:solidFill>
                <a:effectLst/>
                <a:uLnTx/>
                <a:uFillTx/>
                <a:latin typeface="Arial" charset="0"/>
                <a:ea typeface="Arial" charset="0"/>
                <a:cs typeface="Arial" charset="0"/>
              </a:rPr>
              <a:t>over WANs</a:t>
            </a:r>
          </a:p>
        </p:txBody>
      </p:sp>
      <p:sp>
        <p:nvSpPr>
          <p:cNvPr id="41" name="TextBox 40">
            <a:extLst>
              <a:ext uri="{FF2B5EF4-FFF2-40B4-BE49-F238E27FC236}">
                <a16:creationId xmlns:a16="http://schemas.microsoft.com/office/drawing/2014/main" id="{982F7C6F-EB1E-4FC2-B274-F75C8DF6CF02}"/>
              </a:ext>
            </a:extLst>
          </p:cNvPr>
          <p:cNvSpPr txBox="1"/>
          <p:nvPr/>
        </p:nvSpPr>
        <p:spPr>
          <a:xfrm>
            <a:off x="6122567" y="6302772"/>
            <a:ext cx="1886587" cy="369332"/>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lumMod val="65000"/>
                  </a:prstClr>
                </a:solidFill>
                <a:effectLst/>
                <a:uLnTx/>
                <a:uFillTx/>
                <a:latin typeface="Verdana" pitchFamily="34" charset="0"/>
                <a:ea typeface="+mn-ea"/>
                <a:cs typeface="+mn-cs"/>
              </a:rPr>
              <a:t>[NSDI’17]</a:t>
            </a:r>
          </a:p>
        </p:txBody>
      </p:sp>
    </p:spTree>
    <p:extLst>
      <p:ext uri="{BB962C8B-B14F-4D97-AF65-F5344CB8AC3E}">
        <p14:creationId xmlns:p14="http://schemas.microsoft.com/office/powerpoint/2010/main" val="21936037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9" presetClass="emph" presetSubtype="0" nodeType="clickEffect">
                                  <p:stCondLst>
                                    <p:cond delay="0"/>
                                  </p:stCondLst>
                                  <p:childTnLst>
                                    <p:set>
                                      <p:cBhvr rctx="PPT">
                                        <p:cTn id="88" dur="indefinite"/>
                                        <p:tgtEl>
                                          <p:spTgt spid="44"/>
                                        </p:tgtEl>
                                        <p:attrNameLst>
                                          <p:attrName>style.opacity</p:attrName>
                                        </p:attrNameLst>
                                      </p:cBhvr>
                                      <p:to>
                                        <p:strVal val="0.5"/>
                                      </p:to>
                                    </p:set>
                                    <p:animEffect filter="image" prLst="opacity: 0.5">
                                      <p:cBhvr rctx="IE">
                                        <p:cTn id="89" dur="indefinite"/>
                                        <p:tgtEl>
                                          <p:spTgt spid="44"/>
                                        </p:tgtEl>
                                      </p:cBhvr>
                                    </p:animEffect>
                                  </p:childTnLst>
                                </p:cTn>
                              </p:par>
                              <p:par>
                                <p:cTn id="90" presetID="9" presetClass="emph" presetSubtype="0" nodeType="withEffect">
                                  <p:stCondLst>
                                    <p:cond delay="0"/>
                                  </p:stCondLst>
                                  <p:childTnLst>
                                    <p:set>
                                      <p:cBhvr rctx="PPT">
                                        <p:cTn id="91" dur="indefinite"/>
                                        <p:tgtEl>
                                          <p:spTgt spid="46"/>
                                        </p:tgtEl>
                                        <p:attrNameLst>
                                          <p:attrName>style.opacity</p:attrName>
                                        </p:attrNameLst>
                                      </p:cBhvr>
                                      <p:to>
                                        <p:strVal val="0.5"/>
                                      </p:to>
                                    </p:set>
                                    <p:animEffect filter="image" prLst="opacity: 0.5">
                                      <p:cBhvr rctx="IE">
                                        <p:cTn id="92" dur="indefinite"/>
                                        <p:tgtEl>
                                          <p:spTgt spid="46"/>
                                        </p:tgtEl>
                                      </p:cBhvr>
                                    </p:animEffect>
                                  </p:childTnLst>
                                </p:cTn>
                              </p:par>
                              <p:par>
                                <p:cTn id="93" presetID="9" presetClass="emph" presetSubtype="0" nodeType="withEffect">
                                  <p:stCondLst>
                                    <p:cond delay="0"/>
                                  </p:stCondLst>
                                  <p:childTnLst>
                                    <p:set>
                                      <p:cBhvr rctx="PPT">
                                        <p:cTn id="94" dur="indefinite"/>
                                        <p:tgtEl>
                                          <p:spTgt spid="47"/>
                                        </p:tgtEl>
                                        <p:attrNameLst>
                                          <p:attrName>style.opacity</p:attrName>
                                        </p:attrNameLst>
                                      </p:cBhvr>
                                      <p:to>
                                        <p:strVal val="0.5"/>
                                      </p:to>
                                    </p:set>
                                    <p:animEffect filter="image" prLst="opacity: 0.5">
                                      <p:cBhvr rctx="IE">
                                        <p:cTn id="95" dur="indefinite"/>
                                        <p:tgtEl>
                                          <p:spTgt spid="47"/>
                                        </p:tgtEl>
                                      </p:cBhvr>
                                    </p:animEffect>
                                  </p:childTnLst>
                                </p:cTn>
                              </p:par>
                              <p:par>
                                <p:cTn id="96" presetID="9" presetClass="emph" presetSubtype="0" grpId="1" nodeType="withEffect">
                                  <p:stCondLst>
                                    <p:cond delay="0"/>
                                  </p:stCondLst>
                                  <p:childTnLst>
                                    <p:set>
                                      <p:cBhvr rctx="PPT">
                                        <p:cTn id="97" dur="indefinite"/>
                                        <p:tgtEl>
                                          <p:spTgt spid="42"/>
                                        </p:tgtEl>
                                        <p:attrNameLst>
                                          <p:attrName>style.opacity</p:attrName>
                                        </p:attrNameLst>
                                      </p:cBhvr>
                                      <p:to>
                                        <p:strVal val="0.5"/>
                                      </p:to>
                                    </p:set>
                                    <p:animEffect filter="image" prLst="opacity: 0.5">
                                      <p:cBhvr rctx="IE">
                                        <p:cTn id="98" dur="indefinite"/>
                                        <p:tgtEl>
                                          <p:spTgt spid="42"/>
                                        </p:tgtEl>
                                      </p:cBhvr>
                                    </p:animEffect>
                                  </p:childTnLst>
                                </p:cTn>
                              </p:par>
                              <p:par>
                                <p:cTn id="99" presetID="9" presetClass="emph" presetSubtype="0" grpId="1" nodeType="withEffect">
                                  <p:stCondLst>
                                    <p:cond delay="0"/>
                                  </p:stCondLst>
                                  <p:childTnLst>
                                    <p:set>
                                      <p:cBhvr rctx="PPT">
                                        <p:cTn id="100" dur="indefinite"/>
                                        <p:tgtEl>
                                          <p:spTgt spid="40"/>
                                        </p:tgtEl>
                                        <p:attrNameLst>
                                          <p:attrName>style.opacity</p:attrName>
                                        </p:attrNameLst>
                                      </p:cBhvr>
                                      <p:to>
                                        <p:strVal val="0.5"/>
                                      </p:to>
                                    </p:set>
                                    <p:animEffect filter="image" prLst="opacity: 0.5">
                                      <p:cBhvr rctx="IE">
                                        <p:cTn id="101" dur="indefinite"/>
                                        <p:tgtEl>
                                          <p:spTgt spid="40"/>
                                        </p:tgtEl>
                                      </p:cBhvr>
                                    </p:animEffect>
                                  </p:childTnLst>
                                </p:cTn>
                              </p:par>
                              <p:par>
                                <p:cTn id="102" presetID="9" presetClass="emph" presetSubtype="0" grpId="1" nodeType="withEffect">
                                  <p:stCondLst>
                                    <p:cond delay="0"/>
                                  </p:stCondLst>
                                  <p:childTnLst>
                                    <p:set>
                                      <p:cBhvr rctx="PPT">
                                        <p:cTn id="103" dur="indefinite"/>
                                        <p:tgtEl>
                                          <p:spTgt spid="38"/>
                                        </p:tgtEl>
                                        <p:attrNameLst>
                                          <p:attrName>style.opacity</p:attrName>
                                        </p:attrNameLst>
                                      </p:cBhvr>
                                      <p:to>
                                        <p:strVal val="0.5"/>
                                      </p:to>
                                    </p:set>
                                    <p:animEffect filter="image" prLst="opacity: 0.5">
                                      <p:cBhvr rctx="IE">
                                        <p:cTn id="104" dur="indefinite"/>
                                        <p:tgtEl>
                                          <p:spTgt spid="38"/>
                                        </p:tgtEl>
                                      </p:cBhvr>
                                    </p:animEffect>
                                  </p:childTnLst>
                                </p:cTn>
                              </p:par>
                              <p:par>
                                <p:cTn id="105" presetID="9" presetClass="emph" presetSubtype="0" grpId="1" nodeType="withEffect">
                                  <p:stCondLst>
                                    <p:cond delay="0"/>
                                  </p:stCondLst>
                                  <p:childTnLst>
                                    <p:set>
                                      <p:cBhvr rctx="PPT">
                                        <p:cTn id="106" dur="indefinite"/>
                                        <p:tgtEl>
                                          <p:spTgt spid="8"/>
                                        </p:tgtEl>
                                        <p:attrNameLst>
                                          <p:attrName>style.opacity</p:attrName>
                                        </p:attrNameLst>
                                      </p:cBhvr>
                                      <p:to>
                                        <p:strVal val="0.5"/>
                                      </p:to>
                                    </p:set>
                                    <p:animEffect filter="image" prLst="opacity: 0.5">
                                      <p:cBhvr rctx="IE">
                                        <p:cTn id="107" dur="indefinite"/>
                                        <p:tgtEl>
                                          <p:spTgt spid="8"/>
                                        </p:tgtEl>
                                      </p:cBhvr>
                                    </p:animEffect>
                                  </p:childTnLst>
                                </p:cTn>
                              </p:par>
                              <p:par>
                                <p:cTn id="108" presetID="9" presetClass="emph" presetSubtype="0" grpId="1" nodeType="withEffect">
                                  <p:stCondLst>
                                    <p:cond delay="0"/>
                                  </p:stCondLst>
                                  <p:childTnLst>
                                    <p:set>
                                      <p:cBhvr rctx="PPT">
                                        <p:cTn id="109" dur="indefinite"/>
                                        <p:tgtEl>
                                          <p:spTgt spid="11"/>
                                        </p:tgtEl>
                                        <p:attrNameLst>
                                          <p:attrName>style.opacity</p:attrName>
                                        </p:attrNameLst>
                                      </p:cBhvr>
                                      <p:to>
                                        <p:strVal val="0.5"/>
                                      </p:to>
                                    </p:set>
                                    <p:animEffect filter="image" prLst="opacity: 0.5">
                                      <p:cBhvr rctx="IE">
                                        <p:cTn id="110" dur="indefinite"/>
                                        <p:tgtEl>
                                          <p:spTgt spid="11"/>
                                        </p:tgtEl>
                                      </p:cBhvr>
                                    </p:animEffect>
                                  </p:childTnLst>
                                </p:cTn>
                              </p:par>
                              <p:par>
                                <p:cTn id="111" presetID="9" presetClass="emph" presetSubtype="0" grpId="1" nodeType="withEffect">
                                  <p:stCondLst>
                                    <p:cond delay="0"/>
                                  </p:stCondLst>
                                  <p:childTnLst>
                                    <p:set>
                                      <p:cBhvr rctx="PPT">
                                        <p:cTn id="112" dur="indefinite"/>
                                        <p:tgtEl>
                                          <p:spTgt spid="9"/>
                                        </p:tgtEl>
                                        <p:attrNameLst>
                                          <p:attrName>style.opacity</p:attrName>
                                        </p:attrNameLst>
                                      </p:cBhvr>
                                      <p:to>
                                        <p:strVal val="0.5"/>
                                      </p:to>
                                    </p:set>
                                    <p:animEffect filter="image" prLst="opacity: 0.5">
                                      <p:cBhvr rctx="IE">
                                        <p:cTn id="113" dur="indefinite"/>
                                        <p:tgtEl>
                                          <p:spTgt spid="9"/>
                                        </p:tgtEl>
                                      </p:cBhvr>
                                    </p:animEffect>
                                  </p:childTnLst>
                                </p:cTn>
                              </p:par>
                              <p:par>
                                <p:cTn id="114" presetID="9" presetClass="emph" presetSubtype="0" grpId="1" nodeType="withEffect">
                                  <p:stCondLst>
                                    <p:cond delay="0"/>
                                  </p:stCondLst>
                                  <p:childTnLst>
                                    <p:set>
                                      <p:cBhvr rctx="PPT">
                                        <p:cTn id="115" dur="indefinite"/>
                                        <p:tgtEl>
                                          <p:spTgt spid="12"/>
                                        </p:tgtEl>
                                        <p:attrNameLst>
                                          <p:attrName>style.opacity</p:attrName>
                                        </p:attrNameLst>
                                      </p:cBhvr>
                                      <p:to>
                                        <p:strVal val="0.5"/>
                                      </p:to>
                                    </p:set>
                                    <p:animEffect filter="image" prLst="opacity: 0.5">
                                      <p:cBhvr rctx="IE">
                                        <p:cTn id="116" dur="indefinite"/>
                                        <p:tgtEl>
                                          <p:spTgt spid="12"/>
                                        </p:tgtEl>
                                      </p:cBhvr>
                                    </p:animEffect>
                                  </p:childTnLst>
                                </p:cTn>
                              </p:par>
                              <p:par>
                                <p:cTn id="117" presetID="9" presetClass="emph" presetSubtype="0" nodeType="withEffect">
                                  <p:stCondLst>
                                    <p:cond delay="0"/>
                                  </p:stCondLst>
                                  <p:childTnLst>
                                    <p:set>
                                      <p:cBhvr rctx="PPT">
                                        <p:cTn id="118" dur="indefinite"/>
                                        <p:tgtEl>
                                          <p:spTgt spid="49"/>
                                        </p:tgtEl>
                                        <p:attrNameLst>
                                          <p:attrName>style.opacity</p:attrName>
                                        </p:attrNameLst>
                                      </p:cBhvr>
                                      <p:to>
                                        <p:strVal val="0.5"/>
                                      </p:to>
                                    </p:set>
                                    <p:animEffect filter="image" prLst="opacity: 0.5">
                                      <p:cBhvr rctx="IE">
                                        <p:cTn id="119" dur="indefinite"/>
                                        <p:tgtEl>
                                          <p:spTgt spid="49"/>
                                        </p:tgtEl>
                                      </p:cBhvr>
                                    </p:animEffect>
                                  </p:childTnLst>
                                </p:cTn>
                              </p:par>
                              <p:par>
                                <p:cTn id="120" presetID="9" presetClass="emph" presetSubtype="0" grpId="1" nodeType="withEffect">
                                  <p:stCondLst>
                                    <p:cond delay="0"/>
                                  </p:stCondLst>
                                  <p:childTnLst>
                                    <p:set>
                                      <p:cBhvr rctx="PPT">
                                        <p:cTn id="121" dur="indefinite"/>
                                        <p:tgtEl>
                                          <p:spTgt spid="20"/>
                                        </p:tgtEl>
                                        <p:attrNameLst>
                                          <p:attrName>style.opacity</p:attrName>
                                        </p:attrNameLst>
                                      </p:cBhvr>
                                      <p:to>
                                        <p:strVal val="0.5"/>
                                      </p:to>
                                    </p:set>
                                    <p:animEffect filter="image" prLst="opacity: 0.5">
                                      <p:cBhvr rctx="IE">
                                        <p:cTn id="122" dur="indefinite"/>
                                        <p:tgtEl>
                                          <p:spTgt spid="20"/>
                                        </p:tgtEl>
                                      </p:cBhvr>
                                    </p:animEffect>
                                  </p:childTnLst>
                                </p:cTn>
                              </p:par>
                              <p:par>
                                <p:cTn id="123" presetID="9" presetClass="emph" presetSubtype="0" grpId="1" nodeType="withEffect">
                                  <p:stCondLst>
                                    <p:cond delay="0"/>
                                  </p:stCondLst>
                                  <p:childTnLst>
                                    <p:set>
                                      <p:cBhvr rctx="PPT">
                                        <p:cTn id="124" dur="indefinite"/>
                                        <p:tgtEl>
                                          <p:spTgt spid="50"/>
                                        </p:tgtEl>
                                        <p:attrNameLst>
                                          <p:attrName>style.opacity</p:attrName>
                                        </p:attrNameLst>
                                      </p:cBhvr>
                                      <p:to>
                                        <p:strVal val="0.5"/>
                                      </p:to>
                                    </p:set>
                                    <p:animEffect filter="image" prLst="opacity: 0.5">
                                      <p:cBhvr rctx="IE">
                                        <p:cTn id="125" dur="indefinite"/>
                                        <p:tgtEl>
                                          <p:spTgt spid="50"/>
                                        </p:tgtEl>
                                      </p:cBhvr>
                                    </p:animEffect>
                                  </p:childTnLst>
                                </p:cTn>
                              </p:par>
                              <p:par>
                                <p:cTn id="126" presetID="9" presetClass="emph" presetSubtype="0" nodeType="withEffect">
                                  <p:stCondLst>
                                    <p:cond delay="0"/>
                                  </p:stCondLst>
                                  <p:childTnLst>
                                    <p:set>
                                      <p:cBhvr rctx="PPT">
                                        <p:cTn id="127" dur="indefinite"/>
                                        <p:tgtEl>
                                          <p:spTgt spid="10"/>
                                        </p:tgtEl>
                                        <p:attrNameLst>
                                          <p:attrName>style.opacity</p:attrName>
                                        </p:attrNameLst>
                                      </p:cBhvr>
                                      <p:to>
                                        <p:strVal val="0.5"/>
                                      </p:to>
                                    </p:set>
                                    <p:animEffect filter="image" prLst="opacity: 0.5">
                                      <p:cBhvr rctx="IE">
                                        <p:cTn id="128" dur="indefinite"/>
                                        <p:tgtEl>
                                          <p:spTgt spid="10"/>
                                        </p:tgtEl>
                                      </p:cBhvr>
                                    </p:animEffect>
                                  </p:childTnLst>
                                </p:cTn>
                              </p:par>
                              <p:par>
                                <p:cTn id="129" presetID="9" presetClass="emph" presetSubtype="0" nodeType="withEffect">
                                  <p:stCondLst>
                                    <p:cond delay="0"/>
                                  </p:stCondLst>
                                  <p:childTnLst>
                                    <p:set>
                                      <p:cBhvr rctx="PPT">
                                        <p:cTn id="130" dur="indefinite"/>
                                        <p:tgtEl>
                                          <p:spTgt spid="14"/>
                                        </p:tgtEl>
                                        <p:attrNameLst>
                                          <p:attrName>style.opacity</p:attrName>
                                        </p:attrNameLst>
                                      </p:cBhvr>
                                      <p:to>
                                        <p:strVal val="0.5"/>
                                      </p:to>
                                    </p:set>
                                    <p:animEffect filter="image" prLst="opacity: 0.5">
                                      <p:cBhvr rctx="IE">
                                        <p:cTn id="131" dur="indefinite"/>
                                        <p:tgtEl>
                                          <p:spTgt spid="14"/>
                                        </p:tgtEl>
                                      </p:cBhvr>
                                    </p:animEffect>
                                  </p:childTnLst>
                                </p:cTn>
                              </p:par>
                              <p:par>
                                <p:cTn id="132" presetID="9" presetClass="emph" presetSubtype="0" nodeType="withEffect">
                                  <p:stCondLst>
                                    <p:cond delay="0"/>
                                  </p:stCondLst>
                                  <p:childTnLst>
                                    <p:set>
                                      <p:cBhvr rctx="PPT">
                                        <p:cTn id="133" dur="indefinite"/>
                                        <p:tgtEl>
                                          <p:spTgt spid="15"/>
                                        </p:tgtEl>
                                        <p:attrNameLst>
                                          <p:attrName>style.opacity</p:attrName>
                                        </p:attrNameLst>
                                      </p:cBhvr>
                                      <p:to>
                                        <p:strVal val="0.5"/>
                                      </p:to>
                                    </p:set>
                                    <p:animEffect filter="image" prLst="opacity: 0.5">
                                      <p:cBhvr rctx="IE">
                                        <p:cTn id="134" dur="indefinite"/>
                                        <p:tgtEl>
                                          <p:spTgt spid="15"/>
                                        </p:tgtEl>
                                      </p:cBhvr>
                                    </p:animEffect>
                                  </p:childTnLst>
                                </p:cTn>
                              </p:par>
                              <p:par>
                                <p:cTn id="135" presetID="9" presetClass="emph" presetSubtype="0" nodeType="withEffect">
                                  <p:stCondLst>
                                    <p:cond delay="0"/>
                                  </p:stCondLst>
                                  <p:childTnLst>
                                    <p:set>
                                      <p:cBhvr rctx="PPT">
                                        <p:cTn id="136" dur="indefinite"/>
                                        <p:tgtEl>
                                          <p:spTgt spid="16"/>
                                        </p:tgtEl>
                                        <p:attrNameLst>
                                          <p:attrName>style.opacity</p:attrName>
                                        </p:attrNameLst>
                                      </p:cBhvr>
                                      <p:to>
                                        <p:strVal val="0.5"/>
                                      </p:to>
                                    </p:set>
                                    <p:animEffect filter="image" prLst="opacity: 0.5">
                                      <p:cBhvr rctx="IE">
                                        <p:cTn id="137" dur="indefinite"/>
                                        <p:tgtEl>
                                          <p:spTgt spid="16"/>
                                        </p:tgtEl>
                                      </p:cBhvr>
                                    </p:animEffect>
                                  </p:childTnLst>
                                </p:cTn>
                              </p:par>
                              <p:par>
                                <p:cTn id="138" presetID="9" presetClass="emph" presetSubtype="0" nodeType="withEffect">
                                  <p:stCondLst>
                                    <p:cond delay="0"/>
                                  </p:stCondLst>
                                  <p:childTnLst>
                                    <p:set>
                                      <p:cBhvr rctx="PPT">
                                        <p:cTn id="139" dur="indefinite"/>
                                        <p:tgtEl>
                                          <p:spTgt spid="17"/>
                                        </p:tgtEl>
                                        <p:attrNameLst>
                                          <p:attrName>style.opacity</p:attrName>
                                        </p:attrNameLst>
                                      </p:cBhvr>
                                      <p:to>
                                        <p:strVal val="0.5"/>
                                      </p:to>
                                    </p:set>
                                    <p:animEffect filter="image" prLst="opacity: 0.5">
                                      <p:cBhvr rctx="IE">
                                        <p:cTn id="140" dur="indefinite"/>
                                        <p:tgtEl>
                                          <p:spTgt spid="17"/>
                                        </p:tgtEl>
                                      </p:cBhvr>
                                    </p:animEffect>
                                  </p:childTnLst>
                                </p:cTn>
                              </p:par>
                              <p:par>
                                <p:cTn id="141" presetID="9" presetClass="emph" presetSubtype="0" nodeType="withEffect">
                                  <p:stCondLst>
                                    <p:cond delay="0"/>
                                  </p:stCondLst>
                                  <p:childTnLst>
                                    <p:set>
                                      <p:cBhvr rctx="PPT">
                                        <p:cTn id="142" dur="indefinite"/>
                                        <p:tgtEl>
                                          <p:spTgt spid="18"/>
                                        </p:tgtEl>
                                        <p:attrNameLst>
                                          <p:attrName>style.opacity</p:attrName>
                                        </p:attrNameLst>
                                      </p:cBhvr>
                                      <p:to>
                                        <p:strVal val="0.5"/>
                                      </p:to>
                                    </p:set>
                                    <p:animEffect filter="image" prLst="opacity: 0.5">
                                      <p:cBhvr rctx="IE">
                                        <p:cTn id="143" dur="indefinite"/>
                                        <p:tgtEl>
                                          <p:spTgt spid="18"/>
                                        </p:tgtEl>
                                      </p:cBhvr>
                                    </p:animEffect>
                                  </p:childTnLst>
                                </p:cTn>
                              </p:par>
                              <p:par>
                                <p:cTn id="144" presetID="9" presetClass="emph" presetSubtype="0" grpId="1" nodeType="withEffect">
                                  <p:stCondLst>
                                    <p:cond delay="0"/>
                                  </p:stCondLst>
                                  <p:childTnLst>
                                    <p:set>
                                      <p:cBhvr rctx="PPT">
                                        <p:cTn id="145" dur="indefinite"/>
                                        <p:tgtEl>
                                          <p:spTgt spid="34"/>
                                        </p:tgtEl>
                                        <p:attrNameLst>
                                          <p:attrName>style.opacity</p:attrName>
                                        </p:attrNameLst>
                                      </p:cBhvr>
                                      <p:to>
                                        <p:strVal val="0.5"/>
                                      </p:to>
                                    </p:set>
                                    <p:animEffect filter="image" prLst="opacity: 0.5">
                                      <p:cBhvr rctx="IE">
                                        <p:cTn id="146" dur="indefinite"/>
                                        <p:tgtEl>
                                          <p:spTgt spid="34"/>
                                        </p:tgtEl>
                                      </p:cBhvr>
                                    </p:animEffect>
                                  </p:childTnLst>
                                </p:cTn>
                              </p:par>
                              <p:par>
                                <p:cTn id="147" presetID="9" presetClass="emph" presetSubtype="0" grpId="1" nodeType="withEffect">
                                  <p:stCondLst>
                                    <p:cond delay="0"/>
                                  </p:stCondLst>
                                  <p:childTnLst>
                                    <p:set>
                                      <p:cBhvr rctx="PPT">
                                        <p:cTn id="148" dur="indefinite"/>
                                        <p:tgtEl>
                                          <p:spTgt spid="19"/>
                                        </p:tgtEl>
                                        <p:attrNameLst>
                                          <p:attrName>style.opacity</p:attrName>
                                        </p:attrNameLst>
                                      </p:cBhvr>
                                      <p:to>
                                        <p:strVal val="0.5"/>
                                      </p:to>
                                    </p:set>
                                    <p:animEffect filter="image" prLst="opacity: 0.5">
                                      <p:cBhvr rctx="IE">
                                        <p:cTn id="149" dur="indefinite"/>
                                        <p:tgtEl>
                                          <p:spTgt spid="19"/>
                                        </p:tgtEl>
                                      </p:cBhvr>
                                    </p:animEffect>
                                  </p:childTnLst>
                                </p:cTn>
                              </p:par>
                              <p:par>
                                <p:cTn id="150" presetID="9" presetClass="emph" presetSubtype="0" grpId="1" nodeType="withEffect">
                                  <p:stCondLst>
                                    <p:cond delay="0"/>
                                  </p:stCondLst>
                                  <p:childTnLst>
                                    <p:set>
                                      <p:cBhvr rctx="PPT">
                                        <p:cTn id="151" dur="indefinite"/>
                                        <p:tgtEl>
                                          <p:spTgt spid="22"/>
                                        </p:tgtEl>
                                        <p:attrNameLst>
                                          <p:attrName>style.opacity</p:attrName>
                                        </p:attrNameLst>
                                      </p:cBhvr>
                                      <p:to>
                                        <p:strVal val="0.5"/>
                                      </p:to>
                                    </p:set>
                                    <p:animEffect filter="image" prLst="opacity: 0.5">
                                      <p:cBhvr rctx="IE">
                                        <p:cTn id="152" dur="indefinite"/>
                                        <p:tgtEl>
                                          <p:spTgt spid="22"/>
                                        </p:tgtEl>
                                      </p:cBhvr>
                                    </p:animEffect>
                                  </p:childTnLst>
                                </p:cTn>
                              </p:par>
                              <p:par>
                                <p:cTn id="153" presetID="9" presetClass="emph" presetSubtype="0" grpId="1" nodeType="withEffect">
                                  <p:stCondLst>
                                    <p:cond delay="0"/>
                                  </p:stCondLst>
                                  <p:childTnLst>
                                    <p:set>
                                      <p:cBhvr rctx="PPT">
                                        <p:cTn id="154" dur="indefinite"/>
                                        <p:tgtEl>
                                          <p:spTgt spid="23"/>
                                        </p:tgtEl>
                                        <p:attrNameLst>
                                          <p:attrName>style.opacity</p:attrName>
                                        </p:attrNameLst>
                                      </p:cBhvr>
                                      <p:to>
                                        <p:strVal val="0.5"/>
                                      </p:to>
                                    </p:set>
                                    <p:animEffect filter="image" prLst="opacity: 0.5">
                                      <p:cBhvr rctx="IE">
                                        <p:cTn id="155" dur="indefinite"/>
                                        <p:tgtEl>
                                          <p:spTgt spid="23"/>
                                        </p:tgtEl>
                                      </p:cBhvr>
                                    </p:animEffect>
                                  </p:childTnLst>
                                </p:cTn>
                              </p:par>
                              <p:par>
                                <p:cTn id="156" presetID="9" presetClass="emph" presetSubtype="0" grpId="1" nodeType="withEffect">
                                  <p:stCondLst>
                                    <p:cond delay="0"/>
                                  </p:stCondLst>
                                  <p:childTnLst>
                                    <p:set>
                                      <p:cBhvr rctx="PPT">
                                        <p:cTn id="157" dur="indefinite"/>
                                        <p:tgtEl>
                                          <p:spTgt spid="24"/>
                                        </p:tgtEl>
                                        <p:attrNameLst>
                                          <p:attrName>style.opacity</p:attrName>
                                        </p:attrNameLst>
                                      </p:cBhvr>
                                      <p:to>
                                        <p:strVal val="0.5"/>
                                      </p:to>
                                    </p:set>
                                    <p:animEffect filter="image" prLst="opacity: 0.5">
                                      <p:cBhvr rctx="IE">
                                        <p:cTn id="158" dur="indefinite"/>
                                        <p:tgtEl>
                                          <p:spTgt spid="24"/>
                                        </p:tgtEl>
                                      </p:cBhvr>
                                    </p:animEffect>
                                  </p:childTnLst>
                                </p:cTn>
                              </p:par>
                              <p:par>
                                <p:cTn id="159" presetID="9" presetClass="emph" presetSubtype="0" grpId="1" nodeType="withEffect">
                                  <p:stCondLst>
                                    <p:cond delay="0"/>
                                  </p:stCondLst>
                                  <p:childTnLst>
                                    <p:set>
                                      <p:cBhvr rctx="PPT">
                                        <p:cTn id="160" dur="indefinite"/>
                                        <p:tgtEl>
                                          <p:spTgt spid="25"/>
                                        </p:tgtEl>
                                        <p:attrNameLst>
                                          <p:attrName>style.opacity</p:attrName>
                                        </p:attrNameLst>
                                      </p:cBhvr>
                                      <p:to>
                                        <p:strVal val="0.5"/>
                                      </p:to>
                                    </p:set>
                                    <p:animEffect filter="image" prLst="opacity: 0.5">
                                      <p:cBhvr rctx="IE">
                                        <p:cTn id="161" dur="indefinite"/>
                                        <p:tgtEl>
                                          <p:spTgt spid="25"/>
                                        </p:tgtEl>
                                      </p:cBhvr>
                                    </p:animEffect>
                                  </p:childTnLst>
                                </p:cTn>
                              </p:par>
                              <p:par>
                                <p:cTn id="162" presetID="9" presetClass="emph" presetSubtype="0" grpId="1" nodeType="withEffect">
                                  <p:stCondLst>
                                    <p:cond delay="0"/>
                                  </p:stCondLst>
                                  <p:childTnLst>
                                    <p:set>
                                      <p:cBhvr rctx="PPT">
                                        <p:cTn id="163" dur="indefinite"/>
                                        <p:tgtEl>
                                          <p:spTgt spid="31"/>
                                        </p:tgtEl>
                                        <p:attrNameLst>
                                          <p:attrName>style.opacity</p:attrName>
                                        </p:attrNameLst>
                                      </p:cBhvr>
                                      <p:to>
                                        <p:strVal val="0.5"/>
                                      </p:to>
                                    </p:set>
                                    <p:animEffect filter="image" prLst="opacity: 0.5">
                                      <p:cBhvr rctx="IE">
                                        <p:cTn id="164" dur="indefinite"/>
                                        <p:tgtEl>
                                          <p:spTgt spid="31"/>
                                        </p:tgtEl>
                                      </p:cBhvr>
                                    </p:animEffect>
                                  </p:childTnLst>
                                </p:cTn>
                              </p:par>
                              <p:par>
                                <p:cTn id="165" presetID="9" presetClass="emph" presetSubtype="0" grpId="1" nodeType="withEffect">
                                  <p:stCondLst>
                                    <p:cond delay="0"/>
                                  </p:stCondLst>
                                  <p:childTnLst>
                                    <p:set>
                                      <p:cBhvr rctx="PPT">
                                        <p:cTn id="166" dur="indefinite"/>
                                        <p:tgtEl>
                                          <p:spTgt spid="35"/>
                                        </p:tgtEl>
                                        <p:attrNameLst>
                                          <p:attrName>style.opacity</p:attrName>
                                        </p:attrNameLst>
                                      </p:cBhvr>
                                      <p:to>
                                        <p:strVal val="0.5"/>
                                      </p:to>
                                    </p:set>
                                    <p:animEffect filter="image" prLst="opacity: 0.5">
                                      <p:cBhvr rctx="IE">
                                        <p:cTn id="167" dur="indefinite"/>
                                        <p:tgtEl>
                                          <p:spTgt spid="35"/>
                                        </p:tgtEl>
                                      </p:cBhvr>
                                    </p:animEffect>
                                  </p:childTnLst>
                                </p:cTn>
                              </p:par>
                              <p:par>
                                <p:cTn id="168" presetID="9" presetClass="emph" presetSubtype="0" grpId="1" nodeType="withEffect">
                                  <p:stCondLst>
                                    <p:cond delay="0"/>
                                  </p:stCondLst>
                                  <p:childTnLst>
                                    <p:set>
                                      <p:cBhvr rctx="PPT">
                                        <p:cTn id="169" dur="indefinite"/>
                                        <p:tgtEl>
                                          <p:spTgt spid="36"/>
                                        </p:tgtEl>
                                        <p:attrNameLst>
                                          <p:attrName>style.opacity</p:attrName>
                                        </p:attrNameLst>
                                      </p:cBhvr>
                                      <p:to>
                                        <p:strVal val="0.5"/>
                                      </p:to>
                                    </p:set>
                                    <p:animEffect filter="image" prLst="opacity: 0.5">
                                      <p:cBhvr rctx="IE">
                                        <p:cTn id="170" dur="indefinite"/>
                                        <p:tgtEl>
                                          <p:spTgt spid="36"/>
                                        </p:tgtEl>
                                      </p:cBhvr>
                                    </p:animEffect>
                                  </p:childTnLst>
                                </p:cTn>
                              </p:par>
                              <p:par>
                                <p:cTn id="171" presetID="9" presetClass="emph" presetSubtype="0" nodeType="withEffect">
                                  <p:stCondLst>
                                    <p:cond delay="0"/>
                                  </p:stCondLst>
                                  <p:childTnLst>
                                    <p:set>
                                      <p:cBhvr rctx="PPT">
                                        <p:cTn id="172" dur="indefinite"/>
                                        <p:tgtEl>
                                          <p:spTgt spid="48"/>
                                        </p:tgtEl>
                                        <p:attrNameLst>
                                          <p:attrName>style.opacity</p:attrName>
                                        </p:attrNameLst>
                                      </p:cBhvr>
                                      <p:to>
                                        <p:strVal val="0.5"/>
                                      </p:to>
                                    </p:set>
                                    <p:animEffect filter="image" prLst="opacity: 0.5">
                                      <p:cBhvr rctx="IE">
                                        <p:cTn id="173" dur="indefinite"/>
                                        <p:tgtEl>
                                          <p:spTgt spid="48"/>
                                        </p:tgtEl>
                                      </p:cBhvr>
                                    </p:animEffect>
                                  </p:childTnLst>
                                </p:cTn>
                              </p:par>
                              <p:par>
                                <p:cTn id="174" presetID="9" presetClass="emph" presetSubtype="0" grpId="1" nodeType="withEffect">
                                  <p:stCondLst>
                                    <p:cond delay="0"/>
                                  </p:stCondLst>
                                  <p:childTnLst>
                                    <p:set>
                                      <p:cBhvr rctx="PPT">
                                        <p:cTn id="175" dur="indefinite"/>
                                        <p:tgtEl>
                                          <p:spTgt spid="51"/>
                                        </p:tgtEl>
                                        <p:attrNameLst>
                                          <p:attrName>style.opacity</p:attrName>
                                        </p:attrNameLst>
                                      </p:cBhvr>
                                      <p:to>
                                        <p:strVal val="0.5"/>
                                      </p:to>
                                    </p:set>
                                    <p:animEffect filter="image" prLst="opacity: 0.5">
                                      <p:cBhvr rctx="IE">
                                        <p:cTn id="176" dur="indefinite"/>
                                        <p:tgtEl>
                                          <p:spTgt spid="51"/>
                                        </p:tgtEl>
                                      </p:cBhvr>
                                    </p:animEffect>
                                  </p:childTnLst>
                                </p:cTn>
                              </p:par>
                              <p:par>
                                <p:cTn id="177" presetID="9" presetClass="emph" presetSubtype="0" nodeType="withEffect">
                                  <p:stCondLst>
                                    <p:cond delay="0"/>
                                  </p:stCondLst>
                                  <p:childTnLst>
                                    <p:set>
                                      <p:cBhvr rctx="PPT">
                                        <p:cTn id="178" dur="indefinite"/>
                                        <p:tgtEl>
                                          <p:spTgt spid="29"/>
                                        </p:tgtEl>
                                        <p:attrNameLst>
                                          <p:attrName>style.opacity</p:attrName>
                                        </p:attrNameLst>
                                      </p:cBhvr>
                                      <p:to>
                                        <p:strVal val="0.5"/>
                                      </p:to>
                                    </p:set>
                                    <p:animEffect filter="image" prLst="opacity: 0.5">
                                      <p:cBhvr rctx="IE">
                                        <p:cTn id="179" dur="indefinite"/>
                                        <p:tgtEl>
                                          <p:spTgt spid="29"/>
                                        </p:tgtEl>
                                      </p:cBhvr>
                                    </p:animEffect>
                                  </p:childTnLst>
                                </p:cTn>
                              </p:par>
                              <p:par>
                                <p:cTn id="180" presetID="9" presetClass="emph" presetSubtype="0" nodeType="withEffect">
                                  <p:stCondLst>
                                    <p:cond delay="0"/>
                                  </p:stCondLst>
                                  <p:childTnLst>
                                    <p:set>
                                      <p:cBhvr rctx="PPT">
                                        <p:cTn id="181" dur="indefinite"/>
                                        <p:tgtEl>
                                          <p:spTgt spid="26"/>
                                        </p:tgtEl>
                                        <p:attrNameLst>
                                          <p:attrName>style.opacity</p:attrName>
                                        </p:attrNameLst>
                                      </p:cBhvr>
                                      <p:to>
                                        <p:strVal val="0.5"/>
                                      </p:to>
                                    </p:set>
                                    <p:animEffect filter="image" prLst="opacity: 0.5">
                                      <p:cBhvr rctx="IE">
                                        <p:cTn id="182" dur="indefinite"/>
                                        <p:tgtEl>
                                          <p:spTgt spid="26"/>
                                        </p:tgtEl>
                                      </p:cBhvr>
                                    </p:animEffect>
                                  </p:childTnLst>
                                </p:cTn>
                              </p:par>
                              <p:par>
                                <p:cTn id="183" presetID="9" presetClass="emph" presetSubtype="0" nodeType="withEffect">
                                  <p:stCondLst>
                                    <p:cond delay="0"/>
                                  </p:stCondLst>
                                  <p:childTnLst>
                                    <p:set>
                                      <p:cBhvr rctx="PPT">
                                        <p:cTn id="184" dur="indefinite"/>
                                        <p:tgtEl>
                                          <p:spTgt spid="27"/>
                                        </p:tgtEl>
                                        <p:attrNameLst>
                                          <p:attrName>style.opacity</p:attrName>
                                        </p:attrNameLst>
                                      </p:cBhvr>
                                      <p:to>
                                        <p:strVal val="0.5"/>
                                      </p:to>
                                    </p:set>
                                    <p:animEffect filter="image" prLst="opacity: 0.5">
                                      <p:cBhvr rctx="IE">
                                        <p:cTn id="185" dur="indefinite"/>
                                        <p:tgtEl>
                                          <p:spTgt spid="27"/>
                                        </p:tgtEl>
                                      </p:cBhvr>
                                    </p:animEffect>
                                  </p:childTnLst>
                                </p:cTn>
                              </p:par>
                              <p:par>
                                <p:cTn id="186" presetID="9" presetClass="emph" presetSubtype="0" nodeType="withEffect">
                                  <p:stCondLst>
                                    <p:cond delay="0"/>
                                  </p:stCondLst>
                                  <p:childTnLst>
                                    <p:set>
                                      <p:cBhvr rctx="PPT">
                                        <p:cTn id="187" dur="indefinite"/>
                                        <p:tgtEl>
                                          <p:spTgt spid="28"/>
                                        </p:tgtEl>
                                        <p:attrNameLst>
                                          <p:attrName>style.opacity</p:attrName>
                                        </p:attrNameLst>
                                      </p:cBhvr>
                                      <p:to>
                                        <p:strVal val="0.5"/>
                                      </p:to>
                                    </p:set>
                                    <p:animEffect filter="image" prLst="opacity: 0.5">
                                      <p:cBhvr rctx="IE">
                                        <p:cTn id="188" dur="indefinite"/>
                                        <p:tgtEl>
                                          <p:spTgt spid="28"/>
                                        </p:tgtEl>
                                      </p:cBhvr>
                                    </p:animEffect>
                                  </p:childTnLst>
                                </p:cTn>
                              </p:par>
                              <p:par>
                                <p:cTn id="189" presetID="9" presetClass="emph" presetSubtype="0" grpId="1" nodeType="withEffect">
                                  <p:stCondLst>
                                    <p:cond delay="0"/>
                                  </p:stCondLst>
                                  <p:childTnLst>
                                    <p:set>
                                      <p:cBhvr rctx="PPT">
                                        <p:cTn id="190" dur="indefinite"/>
                                        <p:tgtEl>
                                          <p:spTgt spid="30"/>
                                        </p:tgtEl>
                                        <p:attrNameLst>
                                          <p:attrName>style.opacity</p:attrName>
                                        </p:attrNameLst>
                                      </p:cBhvr>
                                      <p:to>
                                        <p:strVal val="0.5"/>
                                      </p:to>
                                    </p:set>
                                    <p:animEffect filter="image" prLst="opacity: 0.5">
                                      <p:cBhvr rctx="IE">
                                        <p:cTn id="191" dur="indefinite"/>
                                        <p:tgtEl>
                                          <p:spTgt spid="30"/>
                                        </p:tgtEl>
                                      </p:cBhvr>
                                    </p:animEffect>
                                  </p:childTnLst>
                                </p:cTn>
                              </p:par>
                              <p:par>
                                <p:cTn id="192" presetID="1" presetClass="entr" presetSubtype="0" fill="hold" grpId="0" nodeType="withEffect">
                                  <p:stCondLst>
                                    <p:cond delay="0"/>
                                  </p:stCondLst>
                                  <p:childTnLst>
                                    <p:set>
                                      <p:cBhvr>
                                        <p:cTn id="193"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1" grpId="0"/>
      <p:bldP spid="11" grpId="1"/>
      <p:bldP spid="12" grpId="0" animBg="1"/>
      <p:bldP spid="12" grpId="1" animBg="1"/>
      <p:bldP spid="42" grpId="0" animBg="1"/>
      <p:bldP spid="42" grpId="1" animBg="1"/>
      <p:bldP spid="19" grpId="0"/>
      <p:bldP spid="19" grpId="1"/>
      <p:bldP spid="20" grpId="0" animBg="1"/>
      <p:bldP spid="20" grpId="1" animBg="1"/>
      <p:bldP spid="22" grpId="0" animBg="1"/>
      <p:bldP spid="22" grpId="1" animBg="1"/>
      <p:bldP spid="23" grpId="0" animBg="1"/>
      <p:bldP spid="23" grpId="1" animBg="1"/>
      <p:bldP spid="24" grpId="0" animBg="1"/>
      <p:bldP spid="24" grpId="1" animBg="1"/>
      <p:bldP spid="25" grpId="0"/>
      <p:bldP spid="25" grpId="1"/>
      <p:bldP spid="31" grpId="0"/>
      <p:bldP spid="31" grpId="1"/>
      <p:bldP spid="40" grpId="0" animBg="1"/>
      <p:bldP spid="40" grpId="1" animBg="1"/>
      <p:bldP spid="38" grpId="0" animBg="1"/>
      <p:bldP spid="38" grpId="1" animBg="1"/>
      <p:bldP spid="34" grpId="0" animBg="1"/>
      <p:bldP spid="34" grpId="1" animBg="1"/>
      <p:bldP spid="35" grpId="0"/>
      <p:bldP spid="35" grpId="1"/>
      <p:bldP spid="36" grpId="0" animBg="1"/>
      <p:bldP spid="36" grpId="1" animBg="1"/>
      <p:bldP spid="50" grpId="0"/>
      <p:bldP spid="50" grpId="1"/>
      <p:bldP spid="51" grpId="0"/>
      <p:bldP spid="51" grpId="1"/>
      <p:bldP spid="30" grpId="0"/>
      <p:bldP spid="30" grpId="1"/>
      <p:bldP spid="5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927F2-0E58-4074-AB8B-38378DC8080C}"/>
              </a:ext>
            </a:extLst>
          </p:cNvPr>
          <p:cNvSpPr>
            <a:spLocks noGrp="1"/>
          </p:cNvSpPr>
          <p:nvPr>
            <p:ph type="title"/>
          </p:nvPr>
        </p:nvSpPr>
        <p:spPr/>
        <p:txBody>
          <a:bodyPr/>
          <a:lstStyle/>
          <a:p>
            <a:r>
              <a:rPr lang="en-US" dirty="0"/>
              <a:t>Performance – 11 EC2 Data Centers</a:t>
            </a:r>
          </a:p>
        </p:txBody>
      </p:sp>
      <p:graphicFrame>
        <p:nvGraphicFramePr>
          <p:cNvPr id="8" name="Chart 7">
            <a:extLst>
              <a:ext uri="{FF2B5EF4-FFF2-40B4-BE49-F238E27FC236}">
                <a16:creationId xmlns:a16="http://schemas.microsoft.com/office/drawing/2014/main" id="{4693E7E1-1520-43D9-A808-474E9E0E2CF2}"/>
              </a:ext>
            </a:extLst>
          </p:cNvPr>
          <p:cNvGraphicFramePr>
            <a:graphicFrameLocks/>
          </p:cNvGraphicFramePr>
          <p:nvPr>
            <p:extLst/>
          </p:nvPr>
        </p:nvGraphicFramePr>
        <p:xfrm>
          <a:off x="404918" y="1162050"/>
          <a:ext cx="8334164" cy="3131293"/>
        </p:xfrm>
        <a:graphic>
          <a:graphicData uri="http://schemas.openxmlformats.org/drawingml/2006/chart">
            <c:chart xmlns:c="http://schemas.openxmlformats.org/drawingml/2006/chart" xmlns:r="http://schemas.openxmlformats.org/officeDocument/2006/relationships" r:id="rId2"/>
          </a:graphicData>
        </a:graphic>
      </p:graphicFrame>
      <p:sp>
        <p:nvSpPr>
          <p:cNvPr id="9" name="Rounded Rectangle 12">
            <a:extLst>
              <a:ext uri="{FF2B5EF4-FFF2-40B4-BE49-F238E27FC236}">
                <a16:creationId xmlns:a16="http://schemas.microsoft.com/office/drawing/2014/main" id="{FD86E31D-A812-40D2-B438-2A714E14BF9F}"/>
              </a:ext>
            </a:extLst>
          </p:cNvPr>
          <p:cNvSpPr/>
          <p:nvPr/>
        </p:nvSpPr>
        <p:spPr>
          <a:xfrm>
            <a:off x="1065028" y="4477322"/>
            <a:ext cx="7293454" cy="1422186"/>
          </a:xfrm>
          <a:prstGeom prst="roundRect">
            <a:avLst/>
          </a:prstGeom>
          <a:solidFill>
            <a:sysClr val="window" lastClr="FFFFFF"/>
          </a:solidFill>
          <a:ln w="12700" cap="flat" cmpd="sng" algn="ctr">
            <a:solidFill>
              <a:srgbClr val="ED7D31"/>
            </a:solid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defTabSz="685800" eaLnBrk="1" fontAlgn="auto" hangingPunct="1">
              <a:spcBef>
                <a:spcPts val="0"/>
              </a:spcBef>
              <a:spcAft>
                <a:spcPts val="0"/>
              </a:spcAft>
              <a:defRPr/>
            </a:pPr>
            <a:r>
              <a:rPr lang="en-US" sz="2800" kern="0" dirty="0">
                <a:solidFill>
                  <a:srgbClr val="006C31"/>
                </a:solidFill>
                <a:latin typeface="Calibri" panose="020F0502020204030204"/>
              </a:rPr>
              <a:t>Gaia achieves 3.7-6.0X speedup over Baseline</a:t>
            </a:r>
          </a:p>
          <a:p>
            <a:pPr defTabSz="685800" eaLnBrk="1" fontAlgn="auto" hangingPunct="1">
              <a:spcBef>
                <a:spcPts val="0"/>
              </a:spcBef>
              <a:spcAft>
                <a:spcPts val="0"/>
              </a:spcAft>
              <a:defRPr/>
            </a:pPr>
            <a:r>
              <a:rPr lang="en-US" sz="2800" kern="0" dirty="0">
                <a:solidFill>
                  <a:srgbClr val="006C31"/>
                </a:solidFill>
                <a:latin typeface="Calibri" panose="020F0502020204030204"/>
              </a:rPr>
              <a:t>Gaia is within 1.40X of LAN speeds</a:t>
            </a:r>
          </a:p>
          <a:p>
            <a:pPr defTabSz="685800" eaLnBrk="1" fontAlgn="auto" hangingPunct="1">
              <a:spcBef>
                <a:spcPts val="0"/>
              </a:spcBef>
              <a:spcAft>
                <a:spcPts val="0"/>
              </a:spcAft>
              <a:defRPr/>
            </a:pPr>
            <a:r>
              <a:rPr lang="en-US" sz="2800" dirty="0">
                <a:solidFill>
                  <a:srgbClr val="006C31"/>
                </a:solidFill>
                <a:latin typeface="Calibri" panose="020F0502020204030204"/>
              </a:rPr>
              <a:t>Also: Gaia is 2.6-8.5X cheaper than Baseline </a:t>
            </a:r>
          </a:p>
        </p:txBody>
      </p:sp>
      <p:sp>
        <p:nvSpPr>
          <p:cNvPr id="10" name="Oval 9">
            <a:extLst>
              <a:ext uri="{FF2B5EF4-FFF2-40B4-BE49-F238E27FC236}">
                <a16:creationId xmlns:a16="http://schemas.microsoft.com/office/drawing/2014/main" id="{5BF7200F-9D69-4D13-874E-24568169FD03}"/>
              </a:ext>
            </a:extLst>
          </p:cNvPr>
          <p:cNvSpPr/>
          <p:nvPr/>
        </p:nvSpPr>
        <p:spPr>
          <a:xfrm>
            <a:off x="4572000" y="2946014"/>
            <a:ext cx="616390" cy="383512"/>
          </a:xfrm>
          <a:prstGeom prst="ellipse">
            <a:avLst/>
          </a:prstGeom>
          <a:noFill/>
          <a:ln w="38100" cap="flat" cmpd="sng" algn="ctr">
            <a:solidFill>
              <a:srgbClr val="FF0000"/>
            </a:solidFill>
            <a:prstDash val="sysDash"/>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15378B84-8454-4F37-9E52-4D9F9DCA0B3C}"/>
              </a:ext>
            </a:extLst>
          </p:cNvPr>
          <p:cNvSpPr/>
          <p:nvPr/>
        </p:nvSpPr>
        <p:spPr>
          <a:xfrm>
            <a:off x="7035360" y="3189826"/>
            <a:ext cx="616390" cy="383512"/>
          </a:xfrm>
          <a:prstGeom prst="ellipse">
            <a:avLst/>
          </a:prstGeom>
          <a:noFill/>
          <a:ln w="38100" cap="flat" cmpd="sng" algn="ctr">
            <a:solidFill>
              <a:srgbClr val="FF0000"/>
            </a:solidFill>
            <a:prstDash val="sysDash"/>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1DF54692-861D-4653-857A-B4A2D03FE7EA}"/>
              </a:ext>
            </a:extLst>
          </p:cNvPr>
          <p:cNvSpPr txBox="1"/>
          <p:nvPr/>
        </p:nvSpPr>
        <p:spPr>
          <a:xfrm>
            <a:off x="1741503" y="6136453"/>
            <a:ext cx="5546711" cy="369332"/>
          </a:xfrm>
          <a:prstGeom prst="rect">
            <a:avLst/>
          </a:prstGeom>
          <a:noFill/>
        </p:spPr>
        <p:txBody>
          <a:bodyPr wrap="none" rtlCol="0">
            <a:spAutoFit/>
          </a:bodyPr>
          <a:lstStyle/>
          <a:p>
            <a:r>
              <a:rPr lang="en-US" sz="1800" b="0" dirty="0"/>
              <a:t>Baseline: </a:t>
            </a:r>
            <a:r>
              <a:rPr lang="en-US" sz="1800" b="0" dirty="0" err="1"/>
              <a:t>IterStore</a:t>
            </a:r>
            <a:r>
              <a:rPr lang="en-US" sz="1800" b="0" dirty="0"/>
              <a:t> for CPUs, </a:t>
            </a:r>
            <a:r>
              <a:rPr lang="en-US" sz="1800" b="0" dirty="0" err="1"/>
              <a:t>GeePS</a:t>
            </a:r>
            <a:r>
              <a:rPr lang="en-US" sz="1800" b="0" dirty="0"/>
              <a:t> for GPUs </a:t>
            </a:r>
          </a:p>
        </p:txBody>
      </p:sp>
    </p:spTree>
    <p:extLst>
      <p:ext uri="{BB962C8B-B14F-4D97-AF65-F5344CB8AC3E}">
        <p14:creationId xmlns:p14="http://schemas.microsoft.com/office/powerpoint/2010/main" val="270025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8">
                                            <p:graphicEl>
                                              <a:chart seriesIdx="-4" categoryIdx="0" bldStep="category"/>
                                            </p:graphicEl>
                                          </p:spTgt>
                                        </p:tgtEl>
                                        <p:attrNameLst>
                                          <p:attrName>style.visibility</p:attrName>
                                        </p:attrNameLst>
                                      </p:cBhvr>
                                      <p:to>
                                        <p:strVal val="visible"/>
                                      </p:to>
                                    </p:set>
                                    <p:animEffect transition="in" filter="wipe(down)">
                                      <p:cBhvr>
                                        <p:cTn id="11" dur="500"/>
                                        <p:tgtEl>
                                          <p:spTgt spid="8">
                                            <p:graphicEl>
                                              <a:chart seriesIdx="-4" categoryIdx="0" bldStep="category"/>
                                            </p:graphicEl>
                                          </p:spTgt>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8">
                                            <p:graphicEl>
                                              <a:chart seriesIdx="-4" categoryIdx="1" bldStep="category"/>
                                            </p:graphicEl>
                                          </p:spTgt>
                                        </p:tgtEl>
                                        <p:attrNameLst>
                                          <p:attrName>style.visibility</p:attrName>
                                        </p:attrNameLst>
                                      </p:cBhvr>
                                      <p:to>
                                        <p:strVal val="visible"/>
                                      </p:to>
                                    </p:set>
                                    <p:animEffect transition="in" filter="wipe(down)">
                                      <p:cBhvr>
                                        <p:cTn id="14" dur="500"/>
                                        <p:tgtEl>
                                          <p:spTgt spid="8">
                                            <p:graphicEl>
                                              <a:chart seriesIdx="-4" categoryIdx="1" bldStep="category"/>
                                            </p:graphicEl>
                                          </p:spTgt>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8">
                                            <p:graphicEl>
                                              <a:chart seriesIdx="-4" categoryIdx="2" bldStep="category"/>
                                            </p:graphicEl>
                                          </p:spTgt>
                                        </p:tgtEl>
                                        <p:attrNameLst>
                                          <p:attrName>style.visibility</p:attrName>
                                        </p:attrNameLst>
                                      </p:cBhvr>
                                      <p:to>
                                        <p:strVal val="visible"/>
                                      </p:to>
                                    </p:set>
                                    <p:animEffect transition="in" filter="wipe(down)">
                                      <p:cBhvr>
                                        <p:cTn id="17" dur="500"/>
                                        <p:tgtEl>
                                          <p:spTgt spid="8">
                                            <p:graphicEl>
                                              <a:chart seriesIdx="-4" categoryIdx="2" bldStep="category"/>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Chart bld="category"/>
        </p:bldSub>
      </p:bldGraphic>
      <p:bldP spid="9" grpId="0" animBg="1"/>
      <p:bldP spid="10" grpId="0" animBg="1"/>
      <p:bldP spid="1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So Special about Big Learning?</a:t>
            </a:r>
            <a:br>
              <a:rPr lang="en-US" dirty="0"/>
            </a:br>
            <a:r>
              <a:rPr lang="en-US" dirty="0"/>
              <a:t>…A Distributed Systems Perspective</a:t>
            </a:r>
          </a:p>
        </p:txBody>
      </p:sp>
      <p:sp>
        <p:nvSpPr>
          <p:cNvPr id="3" name="Content Placeholder 2"/>
          <p:cNvSpPr>
            <a:spLocks noGrp="1"/>
          </p:cNvSpPr>
          <p:nvPr>
            <p:ph idx="1"/>
          </p:nvPr>
        </p:nvSpPr>
        <p:spPr>
          <a:xfrm>
            <a:off x="355600" y="1370191"/>
            <a:ext cx="8788400" cy="5397500"/>
          </a:xfrm>
        </p:spPr>
        <p:txBody>
          <a:bodyPr/>
          <a:lstStyle/>
          <a:p>
            <a:pPr>
              <a:buNone/>
            </a:pPr>
            <a:r>
              <a:rPr lang="en-US" u="sng" dirty="0">
                <a:solidFill>
                  <a:srgbClr val="339933"/>
                </a:solidFill>
              </a:rPr>
              <a:t>The Good News</a:t>
            </a:r>
          </a:p>
          <a:p>
            <a:pPr marL="457200" indent="-457200">
              <a:buFont typeface="+mj-lt"/>
              <a:buAutoNum type="arabicPeriod"/>
            </a:pPr>
            <a:r>
              <a:rPr lang="en-US" dirty="0"/>
              <a:t> Commutative/Associative parameter updates</a:t>
            </a:r>
          </a:p>
          <a:p>
            <a:pPr marL="457200" indent="-457200">
              <a:buFont typeface="+mj-lt"/>
              <a:buAutoNum type="arabicPeriod"/>
            </a:pPr>
            <a:r>
              <a:rPr lang="en-US" dirty="0">
                <a:solidFill>
                  <a:srgbClr val="FF0000"/>
                </a:solidFill>
              </a:rPr>
              <a:t> Tolerance for lazy consistency of parameters</a:t>
            </a:r>
          </a:p>
          <a:p>
            <a:pPr marL="457200" indent="-457200">
              <a:buFont typeface="+mj-lt"/>
              <a:buAutoNum type="arabicPeriod"/>
            </a:pPr>
            <a:r>
              <a:rPr lang="en-US" dirty="0"/>
              <a:t> Repeated parameter data access pattern</a:t>
            </a:r>
          </a:p>
          <a:p>
            <a:pPr marL="457200" indent="-457200">
              <a:buFont typeface="+mj-lt"/>
              <a:buAutoNum type="arabicPeriod"/>
            </a:pPr>
            <a:r>
              <a:rPr lang="en-US" dirty="0"/>
              <a:t> Intra-iteration progress measure</a:t>
            </a:r>
          </a:p>
          <a:p>
            <a:pPr marL="457200" indent="-457200">
              <a:buFont typeface="+mj-lt"/>
              <a:buAutoNum type="arabicPeriod"/>
            </a:pPr>
            <a:r>
              <a:rPr lang="en-US" dirty="0"/>
              <a:t> Parameter update importance hints</a:t>
            </a:r>
          </a:p>
          <a:p>
            <a:pPr marL="457200" indent="-457200">
              <a:buFont typeface="+mj-lt"/>
              <a:buAutoNum type="arabicPeriod"/>
            </a:pPr>
            <a:r>
              <a:rPr lang="en-US" dirty="0"/>
              <a:t> Layer-by-layer pattern of deep learning</a:t>
            </a:r>
          </a:p>
          <a:p>
            <a:pPr marL="457200" indent="-457200">
              <a:buFont typeface="+mj-lt"/>
              <a:buAutoNum type="arabicPeriod"/>
            </a:pPr>
            <a:r>
              <a:rPr lang="en-US" dirty="0"/>
              <a:t> Most parameter updates are insignificant</a:t>
            </a:r>
          </a:p>
          <a:p>
            <a:pPr>
              <a:buNone/>
            </a:pPr>
            <a:endParaRPr lang="en-US" dirty="0"/>
          </a:p>
        </p:txBody>
      </p:sp>
      <p:sp>
        <p:nvSpPr>
          <p:cNvPr id="4" name="TextBox 3"/>
          <p:cNvSpPr txBox="1"/>
          <p:nvPr/>
        </p:nvSpPr>
        <p:spPr>
          <a:xfrm>
            <a:off x="0" y="5989320"/>
            <a:ext cx="9144000" cy="461665"/>
          </a:xfrm>
          <a:prstGeom prst="rect">
            <a:avLst/>
          </a:prstGeom>
          <a:solidFill>
            <a:schemeClr val="accent3">
              <a:lumMod val="85000"/>
            </a:schemeClr>
          </a:solidFill>
          <a:ln>
            <a:solidFill>
              <a:schemeClr val="accent3">
                <a:lumMod val="50000"/>
              </a:schemeClr>
            </a:solidFill>
          </a:ln>
        </p:spPr>
        <p:txBody>
          <a:bodyPr wrap="square" rtlCol="0">
            <a:spAutoFit/>
          </a:bodyPr>
          <a:lstStyle/>
          <a:p>
            <a:r>
              <a:rPr lang="en-US" dirty="0">
                <a:solidFill>
                  <a:srgbClr val="FF0000"/>
                </a:solidFill>
              </a:rPr>
              <a:t>…can exploit to run orders of magnitude faster!</a:t>
            </a:r>
          </a:p>
        </p:txBody>
      </p:sp>
      <p:sp>
        <p:nvSpPr>
          <p:cNvPr id="5" name="Right Arrow 4"/>
          <p:cNvSpPr/>
          <p:nvPr/>
        </p:nvSpPr>
        <p:spPr bwMode="auto">
          <a:xfrm flipH="1">
            <a:off x="8711044" y="2603515"/>
            <a:ext cx="336332" cy="274425"/>
          </a:xfrm>
          <a:prstGeom prst="rightArrow">
            <a:avLst/>
          </a:prstGeom>
          <a:solidFill>
            <a:srgbClr val="FF000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Verdana" pitchFamily="34" charset="0"/>
            </a:endParaRPr>
          </a:p>
        </p:txBody>
      </p:sp>
    </p:spTree>
    <p:extLst>
      <p:ext uri="{BB962C8B-B14F-4D97-AF65-F5344CB8AC3E}">
        <p14:creationId xmlns:p14="http://schemas.microsoft.com/office/powerpoint/2010/main" val="3016296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Proteus: Playing the Spot Market</a:t>
            </a:r>
          </a:p>
        </p:txBody>
      </p:sp>
      <p:sp>
        <p:nvSpPr>
          <p:cNvPr id="3" name="Content Placeholder 2"/>
          <p:cNvSpPr>
            <a:spLocks noGrp="1"/>
          </p:cNvSpPr>
          <p:nvPr>
            <p:ph idx="1"/>
          </p:nvPr>
        </p:nvSpPr>
        <p:spPr>
          <a:xfrm>
            <a:off x="290285" y="1023055"/>
            <a:ext cx="8788400" cy="5397500"/>
          </a:xfrm>
        </p:spPr>
        <p:txBody>
          <a:bodyPr/>
          <a:lstStyle/>
          <a:p>
            <a:r>
              <a:rPr lang="en-US" dirty="0"/>
              <a:t> Spot Instances are often 85%-90% cheaper,</a:t>
            </a:r>
            <a:br>
              <a:rPr lang="en-US" dirty="0"/>
            </a:br>
            <a:r>
              <a:rPr lang="en-US" dirty="0"/>
              <a:t>   but can be taken away at short notice</a:t>
            </a:r>
          </a:p>
        </p:txBody>
      </p:sp>
      <p:pic>
        <p:nvPicPr>
          <p:cNvPr id="4" name="aws_trace.pdf"/>
          <p:cNvPicPr/>
          <p:nvPr/>
        </p:nvPicPr>
        <p:blipFill>
          <a:blip r:embed="rId2">
            <a:extLst/>
          </a:blip>
          <a:stretch>
            <a:fillRect/>
          </a:stretch>
        </p:blipFill>
        <p:spPr>
          <a:xfrm>
            <a:off x="139697" y="1912055"/>
            <a:ext cx="4100624" cy="2604829"/>
          </a:xfrm>
          <a:prstGeom prst="rect">
            <a:avLst/>
          </a:prstGeom>
          <a:ln w="12700">
            <a:miter lim="400000"/>
          </a:ln>
        </p:spPr>
      </p:pic>
      <p:sp>
        <p:nvSpPr>
          <p:cNvPr id="5" name="TextBox 4"/>
          <p:cNvSpPr txBox="1"/>
          <p:nvPr/>
        </p:nvSpPr>
        <p:spPr>
          <a:xfrm>
            <a:off x="457199" y="5589558"/>
            <a:ext cx="8244115" cy="830997"/>
          </a:xfrm>
          <a:prstGeom prst="rect">
            <a:avLst/>
          </a:prstGeom>
          <a:solidFill>
            <a:schemeClr val="accent3">
              <a:lumMod val="85000"/>
            </a:schemeClr>
          </a:solidFill>
          <a:ln>
            <a:solidFill>
              <a:schemeClr val="accent3">
                <a:lumMod val="50000"/>
              </a:schemeClr>
            </a:solidFill>
          </a:ln>
        </p:spPr>
        <p:txBody>
          <a:bodyPr wrap="square" rtlCol="0">
            <a:spAutoFit/>
          </a:bodyPr>
          <a:lstStyle/>
          <a:p>
            <a:r>
              <a:rPr lang="en-US" dirty="0">
                <a:solidFill>
                  <a:srgbClr val="FF0000"/>
                </a:solidFill>
              </a:rPr>
              <a:t>Proteus uses agile tiers of reliability + </a:t>
            </a:r>
            <a:br>
              <a:rPr lang="en-US" dirty="0">
                <a:solidFill>
                  <a:srgbClr val="FF0000"/>
                </a:solidFill>
              </a:rPr>
            </a:br>
            <a:r>
              <a:rPr lang="en-US" dirty="0">
                <a:solidFill>
                  <a:srgbClr val="FF0000"/>
                </a:solidFill>
              </a:rPr>
              <a:t>aggressive bidding for cheap (free) compute </a:t>
            </a:r>
          </a:p>
        </p:txBody>
      </p:sp>
      <p:sp>
        <p:nvSpPr>
          <p:cNvPr id="7" name="TextBox 6">
            <a:extLst>
              <a:ext uri="{FF2B5EF4-FFF2-40B4-BE49-F238E27FC236}">
                <a16:creationId xmlns:a16="http://schemas.microsoft.com/office/drawing/2014/main" id="{FB715F2A-EFF8-4FB5-A293-13047AAA76B4}"/>
              </a:ext>
            </a:extLst>
          </p:cNvPr>
          <p:cNvSpPr txBox="1"/>
          <p:nvPr/>
        </p:nvSpPr>
        <p:spPr>
          <a:xfrm>
            <a:off x="7342686" y="4931004"/>
            <a:ext cx="1886587" cy="369332"/>
          </a:xfrm>
          <a:prstGeom prst="rect">
            <a:avLst/>
          </a:prstGeom>
          <a:noFill/>
        </p:spPr>
        <p:txBody>
          <a:bodyPr wrap="square" rtlCol="0">
            <a:spAutoFit/>
          </a:bodyPr>
          <a:lstStyle/>
          <a:p>
            <a:r>
              <a:rPr lang="en-US" sz="1800" b="0" dirty="0">
                <a:solidFill>
                  <a:schemeClr val="bg1">
                    <a:lumMod val="65000"/>
                  </a:schemeClr>
                </a:solidFill>
              </a:rPr>
              <a:t>[EuroSys</a:t>
            </a:r>
            <a:r>
              <a:rPr lang="en-US" sz="1800" b="0" kern="1200" dirty="0">
                <a:solidFill>
                  <a:schemeClr val="bg1">
                    <a:lumMod val="65000"/>
                  </a:schemeClr>
                </a:solidFill>
                <a:latin typeface="Verdana" pitchFamily="34" charset="0"/>
                <a:ea typeface="+mn-ea"/>
                <a:cs typeface="+mn-cs"/>
              </a:rPr>
              <a:t>’17]</a:t>
            </a:r>
          </a:p>
        </p:txBody>
      </p:sp>
      <p:pic>
        <p:nvPicPr>
          <p:cNvPr id="8" name="Content Placeholder 4" descr="Screen Clipping">
            <a:extLst>
              <a:ext uri="{FF2B5EF4-FFF2-40B4-BE49-F238E27FC236}">
                <a16:creationId xmlns:a16="http://schemas.microsoft.com/office/drawing/2014/main" id="{87E1CF67-F278-4F72-A587-D3DF3BBDF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452220" y="1789539"/>
            <a:ext cx="4328923" cy="3212125"/>
          </a:xfrm>
          <a:prstGeom prst="rect">
            <a:avLst/>
          </a:prstGeom>
          <a:noFill/>
          <a:ln w="9525">
            <a:noFill/>
            <a:miter lim="800000"/>
            <a:headEnd/>
            <a:tailEnd/>
          </a:ln>
          <a:effectLst/>
        </p:spPr>
      </p:pic>
      <p:sp>
        <p:nvSpPr>
          <p:cNvPr id="9" name="TextBox 8">
            <a:extLst>
              <a:ext uri="{FF2B5EF4-FFF2-40B4-BE49-F238E27FC236}">
                <a16:creationId xmlns:a16="http://schemas.microsoft.com/office/drawing/2014/main" id="{5A30824D-11E3-48C8-A185-231AA21223C6}"/>
              </a:ext>
            </a:extLst>
          </p:cNvPr>
          <p:cNvSpPr txBox="1"/>
          <p:nvPr/>
        </p:nvSpPr>
        <p:spPr>
          <a:xfrm>
            <a:off x="648401" y="4649280"/>
            <a:ext cx="3083215" cy="646331"/>
          </a:xfrm>
          <a:prstGeom prst="rect">
            <a:avLst/>
          </a:prstGeom>
          <a:noFill/>
        </p:spPr>
        <p:txBody>
          <a:bodyPr wrap="none" rtlCol="0">
            <a:spAutoFit/>
          </a:bodyPr>
          <a:lstStyle/>
          <a:p>
            <a:r>
              <a:rPr lang="en-US" sz="1800" b="0" dirty="0"/>
              <a:t>Different machine types </a:t>
            </a:r>
            <a:br>
              <a:rPr lang="en-US" sz="1800" b="0" dirty="0"/>
            </a:br>
            <a:r>
              <a:rPr lang="en-US" sz="1800" b="0" dirty="0"/>
              <a:t>have uncorrelated spikes</a:t>
            </a:r>
          </a:p>
        </p:txBody>
      </p:sp>
    </p:spTree>
    <p:extLst>
      <p:ext uri="{BB962C8B-B14F-4D97-AF65-F5344CB8AC3E}">
        <p14:creationId xmlns:p14="http://schemas.microsoft.com/office/powerpoint/2010/main" val="286787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So Special about Big Learning?</a:t>
            </a:r>
            <a:br>
              <a:rPr lang="en-US" dirty="0"/>
            </a:br>
            <a:r>
              <a:rPr lang="en-US" dirty="0"/>
              <a:t>…A Distributed Systems Perspective</a:t>
            </a:r>
          </a:p>
        </p:txBody>
      </p:sp>
      <p:sp>
        <p:nvSpPr>
          <p:cNvPr id="3" name="Content Placeholder 2"/>
          <p:cNvSpPr>
            <a:spLocks noGrp="1"/>
          </p:cNvSpPr>
          <p:nvPr>
            <p:ph idx="1"/>
          </p:nvPr>
        </p:nvSpPr>
        <p:spPr>
          <a:xfrm>
            <a:off x="355600" y="1389241"/>
            <a:ext cx="8788400" cy="5397500"/>
          </a:xfrm>
        </p:spPr>
        <p:txBody>
          <a:bodyPr/>
          <a:lstStyle/>
          <a:p>
            <a:pPr>
              <a:buNone/>
            </a:pPr>
            <a:r>
              <a:rPr lang="en-US" u="sng" dirty="0">
                <a:solidFill>
                  <a:srgbClr val="339933"/>
                </a:solidFill>
              </a:rPr>
              <a:t>The Good News</a:t>
            </a:r>
          </a:p>
          <a:p>
            <a:pPr marL="457200" indent="-457200">
              <a:buFont typeface="+mj-lt"/>
              <a:buAutoNum type="arabicPeriod"/>
            </a:pPr>
            <a:r>
              <a:rPr lang="en-US" dirty="0">
                <a:solidFill>
                  <a:srgbClr val="339933"/>
                </a:solidFill>
              </a:rPr>
              <a:t> Commutative/Associative parameter updates</a:t>
            </a:r>
          </a:p>
          <a:p>
            <a:pPr marL="457200" indent="-457200">
              <a:buFont typeface="+mj-lt"/>
              <a:buAutoNum type="arabicPeriod"/>
            </a:pPr>
            <a:r>
              <a:rPr lang="en-US" dirty="0">
                <a:solidFill>
                  <a:srgbClr val="339933"/>
                </a:solidFill>
              </a:rPr>
              <a:t> Tolerance for lazy consistency of parameters</a:t>
            </a:r>
          </a:p>
          <a:p>
            <a:pPr marL="457200" indent="-457200">
              <a:buFont typeface="+mj-lt"/>
              <a:buAutoNum type="arabicPeriod"/>
            </a:pPr>
            <a:r>
              <a:rPr lang="en-US" dirty="0">
                <a:solidFill>
                  <a:srgbClr val="339933"/>
                </a:solidFill>
              </a:rPr>
              <a:t> Repeated parameter data access pattern</a:t>
            </a:r>
          </a:p>
          <a:p>
            <a:pPr marL="457200" indent="-457200">
              <a:buFont typeface="+mj-lt"/>
              <a:buAutoNum type="arabicPeriod"/>
            </a:pPr>
            <a:r>
              <a:rPr lang="en-US" dirty="0">
                <a:solidFill>
                  <a:srgbClr val="339933"/>
                </a:solidFill>
              </a:rPr>
              <a:t> Intra-iteration progress measure</a:t>
            </a:r>
          </a:p>
          <a:p>
            <a:pPr marL="457200" indent="-457200">
              <a:buFont typeface="+mj-lt"/>
              <a:buAutoNum type="arabicPeriod"/>
            </a:pPr>
            <a:r>
              <a:rPr lang="en-US" dirty="0">
                <a:solidFill>
                  <a:srgbClr val="339933"/>
                </a:solidFill>
              </a:rPr>
              <a:t> Parameter update importance hints</a:t>
            </a:r>
          </a:p>
          <a:p>
            <a:pPr marL="457200" indent="-457200">
              <a:buFont typeface="+mj-lt"/>
              <a:buAutoNum type="arabicPeriod"/>
            </a:pPr>
            <a:r>
              <a:rPr lang="en-US" dirty="0">
                <a:solidFill>
                  <a:srgbClr val="339933"/>
                </a:solidFill>
              </a:rPr>
              <a:t> Layer-by-layer pattern of deep learning</a:t>
            </a:r>
          </a:p>
          <a:p>
            <a:pPr marL="457200" indent="-457200">
              <a:buFont typeface="+mj-lt"/>
              <a:buAutoNum type="arabicPeriod"/>
            </a:pPr>
            <a:r>
              <a:rPr lang="en-US" dirty="0">
                <a:solidFill>
                  <a:srgbClr val="339933"/>
                </a:solidFill>
              </a:rPr>
              <a:t> Most parameter updates are insignificant</a:t>
            </a:r>
          </a:p>
          <a:p>
            <a:pPr>
              <a:buNone/>
            </a:pPr>
            <a:endParaRPr lang="en-US" dirty="0"/>
          </a:p>
        </p:txBody>
      </p:sp>
      <p:sp>
        <p:nvSpPr>
          <p:cNvPr id="4" name="TextBox 3"/>
          <p:cNvSpPr txBox="1"/>
          <p:nvPr/>
        </p:nvSpPr>
        <p:spPr>
          <a:xfrm>
            <a:off x="0" y="5989320"/>
            <a:ext cx="9144000" cy="461665"/>
          </a:xfrm>
          <a:prstGeom prst="rect">
            <a:avLst/>
          </a:prstGeom>
          <a:solidFill>
            <a:schemeClr val="accent3">
              <a:lumMod val="85000"/>
            </a:schemeClr>
          </a:solidFill>
          <a:ln>
            <a:solidFill>
              <a:schemeClr val="accent3">
                <a:lumMod val="50000"/>
              </a:schemeClr>
            </a:solidFill>
          </a:ln>
        </p:spPr>
        <p:txBody>
          <a:bodyPr wrap="square" rtlCol="0">
            <a:spAutoFit/>
          </a:bodyPr>
          <a:lstStyle/>
          <a:p>
            <a:r>
              <a:rPr lang="en-US" dirty="0">
                <a:solidFill>
                  <a:srgbClr val="FF0000"/>
                </a:solidFill>
              </a:rPr>
              <a:t>…can exploit to run orders of magnitude faster!</a:t>
            </a:r>
          </a:p>
        </p:txBody>
      </p:sp>
    </p:spTree>
    <p:extLst>
      <p:ext uri="{BB962C8B-B14F-4D97-AF65-F5344CB8AC3E}">
        <p14:creationId xmlns:p14="http://schemas.microsoft.com/office/powerpoint/2010/main" val="20810577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 to Collaborators &amp; Sponsors</a:t>
            </a:r>
          </a:p>
        </p:txBody>
      </p:sp>
      <p:sp>
        <p:nvSpPr>
          <p:cNvPr id="3" name="Content Placeholder 2"/>
          <p:cNvSpPr>
            <a:spLocks noGrp="1"/>
          </p:cNvSpPr>
          <p:nvPr>
            <p:ph idx="1"/>
          </p:nvPr>
        </p:nvSpPr>
        <p:spPr>
          <a:xfrm>
            <a:off x="329324" y="940184"/>
            <a:ext cx="8657021" cy="5397500"/>
          </a:xfrm>
        </p:spPr>
        <p:txBody>
          <a:bodyPr/>
          <a:lstStyle/>
          <a:p>
            <a:r>
              <a:rPr lang="en-US" dirty="0"/>
              <a:t> </a:t>
            </a:r>
            <a:r>
              <a:rPr lang="en-US" sz="2000" dirty="0"/>
              <a:t>CMU Faculty: </a:t>
            </a:r>
            <a:r>
              <a:rPr lang="en-US" sz="1800" dirty="0">
                <a:solidFill>
                  <a:srgbClr val="000000"/>
                </a:solidFill>
              </a:rPr>
              <a:t>Greg Ganger</a:t>
            </a:r>
            <a:r>
              <a:rPr lang="en-US" sz="1800" b="0" dirty="0">
                <a:solidFill>
                  <a:srgbClr val="000000"/>
                </a:solidFill>
              </a:rPr>
              <a:t>, </a:t>
            </a:r>
            <a:r>
              <a:rPr lang="en-US" sz="1800" dirty="0">
                <a:solidFill>
                  <a:srgbClr val="000000"/>
                </a:solidFill>
              </a:rPr>
              <a:t>Garth Gibson</a:t>
            </a:r>
            <a:r>
              <a:rPr lang="en-US" sz="1800" b="0" dirty="0">
                <a:solidFill>
                  <a:srgbClr val="000000"/>
                </a:solidFill>
              </a:rPr>
              <a:t>, </a:t>
            </a:r>
            <a:r>
              <a:rPr lang="en-US" sz="1800" dirty="0">
                <a:solidFill>
                  <a:srgbClr val="000000"/>
                </a:solidFill>
              </a:rPr>
              <a:t>Eric Xing</a:t>
            </a:r>
            <a:endParaRPr lang="en-US" sz="2000" dirty="0">
              <a:solidFill>
                <a:srgbClr val="000000"/>
              </a:solidFill>
            </a:endParaRPr>
          </a:p>
          <a:p>
            <a:r>
              <a:rPr lang="en-US" dirty="0"/>
              <a:t> </a:t>
            </a:r>
            <a:r>
              <a:rPr lang="en-US" sz="2000" dirty="0"/>
              <a:t>CMU/ex-CMU Students: </a:t>
            </a:r>
            <a:r>
              <a:rPr lang="en-US" sz="1800" b="0" dirty="0">
                <a:solidFill>
                  <a:srgbClr val="000000"/>
                </a:solidFill>
              </a:rPr>
              <a:t>James </a:t>
            </a:r>
            <a:r>
              <a:rPr lang="en-US" sz="1800" b="0" dirty="0" err="1">
                <a:solidFill>
                  <a:srgbClr val="000000"/>
                </a:solidFill>
              </a:rPr>
              <a:t>Cipar</a:t>
            </a:r>
            <a:r>
              <a:rPr lang="en-US" sz="1800" b="0" dirty="0">
                <a:solidFill>
                  <a:srgbClr val="000000"/>
                </a:solidFill>
              </a:rPr>
              <a:t>, </a:t>
            </a:r>
            <a:r>
              <a:rPr lang="en-US" sz="1800" dirty="0">
                <a:solidFill>
                  <a:srgbClr val="000000"/>
                </a:solidFill>
              </a:rPr>
              <a:t>Henggang Cui</a:t>
            </a:r>
            <a:r>
              <a:rPr lang="en-US" sz="1800" b="0" dirty="0">
                <a:solidFill>
                  <a:srgbClr val="000000"/>
                </a:solidFill>
              </a:rPr>
              <a:t>, </a:t>
            </a:r>
            <a:br>
              <a:rPr lang="en-US" sz="1800" b="0" dirty="0">
                <a:solidFill>
                  <a:srgbClr val="000000"/>
                </a:solidFill>
              </a:rPr>
            </a:br>
            <a:r>
              <a:rPr lang="en-US" sz="1800" b="0" dirty="0">
                <a:solidFill>
                  <a:srgbClr val="000000"/>
                </a:solidFill>
              </a:rPr>
              <a:t>      Wei Dai, Jesse Haber-</a:t>
            </a:r>
            <a:r>
              <a:rPr lang="en-US" sz="1800" b="0" dirty="0" err="1">
                <a:solidFill>
                  <a:srgbClr val="000000"/>
                </a:solidFill>
              </a:rPr>
              <a:t>Kucharsky</a:t>
            </a:r>
            <a:r>
              <a:rPr lang="en-US" sz="1800" b="0" dirty="0">
                <a:solidFill>
                  <a:srgbClr val="000000"/>
                </a:solidFill>
              </a:rPr>
              <a:t>, </a:t>
            </a:r>
            <a:r>
              <a:rPr lang="en-US" sz="1800" dirty="0">
                <a:solidFill>
                  <a:srgbClr val="000000"/>
                </a:solidFill>
              </a:rPr>
              <a:t>Aaron Harlap</a:t>
            </a:r>
            <a:r>
              <a:rPr lang="en-US" sz="1800" b="0" dirty="0">
                <a:solidFill>
                  <a:srgbClr val="000000"/>
                </a:solidFill>
              </a:rPr>
              <a:t>, </a:t>
            </a:r>
            <a:r>
              <a:rPr lang="en-US" sz="1800" dirty="0" err="1">
                <a:solidFill>
                  <a:srgbClr val="000000"/>
                </a:solidFill>
              </a:rPr>
              <a:t>Qirong</a:t>
            </a:r>
            <a:r>
              <a:rPr lang="en-US" sz="1800" dirty="0">
                <a:solidFill>
                  <a:srgbClr val="000000"/>
                </a:solidFill>
              </a:rPr>
              <a:t> Ho</a:t>
            </a:r>
            <a:r>
              <a:rPr lang="en-US" sz="1800" b="0" dirty="0">
                <a:solidFill>
                  <a:srgbClr val="000000"/>
                </a:solidFill>
              </a:rPr>
              <a:t>, </a:t>
            </a:r>
            <a:br>
              <a:rPr lang="en-US" sz="1800" b="0" dirty="0">
                <a:solidFill>
                  <a:srgbClr val="000000"/>
                </a:solidFill>
              </a:rPr>
            </a:br>
            <a:r>
              <a:rPr lang="en-US" sz="1800" b="0" dirty="0">
                <a:solidFill>
                  <a:srgbClr val="000000"/>
                </a:solidFill>
              </a:rPr>
              <a:t>      </a:t>
            </a:r>
            <a:r>
              <a:rPr lang="en-US" sz="1800" dirty="0">
                <a:solidFill>
                  <a:srgbClr val="000000"/>
                </a:solidFill>
              </a:rPr>
              <a:t>Kevin Hsieh</a:t>
            </a:r>
            <a:r>
              <a:rPr lang="en-US" sz="1800" b="0" dirty="0">
                <a:solidFill>
                  <a:srgbClr val="000000"/>
                </a:solidFill>
              </a:rPr>
              <a:t>, Jin Kyu Kim, Dimitris Konomis, </a:t>
            </a:r>
            <a:r>
              <a:rPr lang="en-US" sz="1800" b="0" dirty="0" err="1">
                <a:solidFill>
                  <a:srgbClr val="000000"/>
                </a:solidFill>
              </a:rPr>
              <a:t>Abhimanu</a:t>
            </a:r>
            <a:r>
              <a:rPr lang="en-US" sz="1800" b="0" dirty="0">
                <a:solidFill>
                  <a:srgbClr val="000000"/>
                </a:solidFill>
              </a:rPr>
              <a:t> Kumar,</a:t>
            </a:r>
            <a:br>
              <a:rPr lang="en-US" sz="1800" b="0" dirty="0">
                <a:solidFill>
                  <a:srgbClr val="000000"/>
                </a:solidFill>
              </a:rPr>
            </a:br>
            <a:r>
              <a:rPr lang="en-US" sz="1800" b="0" dirty="0">
                <a:solidFill>
                  <a:srgbClr val="000000"/>
                </a:solidFill>
              </a:rPr>
              <a:t>      </a:t>
            </a:r>
            <a:r>
              <a:rPr lang="en-US" sz="1800" b="0" dirty="0" err="1">
                <a:solidFill>
                  <a:srgbClr val="000000"/>
                </a:solidFill>
              </a:rPr>
              <a:t>Seunghak</a:t>
            </a:r>
            <a:r>
              <a:rPr lang="en-US" sz="1800" b="0" dirty="0">
                <a:solidFill>
                  <a:srgbClr val="000000"/>
                </a:solidFill>
              </a:rPr>
              <a:t> Lee, Aurick Qiao, Alexey Tumanov, Nandita Vijaykumar,</a:t>
            </a:r>
            <a:br>
              <a:rPr lang="en-US" sz="1800" b="0" dirty="0">
                <a:solidFill>
                  <a:srgbClr val="000000"/>
                </a:solidFill>
              </a:rPr>
            </a:br>
            <a:r>
              <a:rPr lang="en-US" sz="1800" b="0" dirty="0">
                <a:solidFill>
                  <a:srgbClr val="000000"/>
                </a:solidFill>
              </a:rPr>
              <a:t>      </a:t>
            </a:r>
            <a:r>
              <a:rPr lang="en-US" sz="1800" dirty="0">
                <a:solidFill>
                  <a:srgbClr val="000000"/>
                </a:solidFill>
              </a:rPr>
              <a:t>Jinliang Wei</a:t>
            </a:r>
            <a:r>
              <a:rPr lang="en-US" sz="1800" b="0" dirty="0">
                <a:solidFill>
                  <a:srgbClr val="000000"/>
                </a:solidFill>
              </a:rPr>
              <a:t>, </a:t>
            </a:r>
            <a:r>
              <a:rPr lang="en-US" sz="1800" b="0" dirty="0" err="1">
                <a:solidFill>
                  <a:srgbClr val="000000"/>
                </a:solidFill>
              </a:rPr>
              <a:t>Lianghong</a:t>
            </a:r>
            <a:r>
              <a:rPr lang="en-US" sz="1800" b="0" dirty="0">
                <a:solidFill>
                  <a:srgbClr val="000000"/>
                </a:solidFill>
              </a:rPr>
              <a:t> Xu, Hao Zhang</a:t>
            </a:r>
            <a:endParaRPr lang="en-US" sz="2000" b="0" dirty="0">
              <a:solidFill>
                <a:srgbClr val="000000"/>
              </a:solidFill>
            </a:endParaRPr>
          </a:p>
          <a:p>
            <a:pPr marL="342900" indent="-342900"/>
            <a:r>
              <a:rPr lang="en-US" sz="2000" dirty="0"/>
              <a:t>Sponsors:</a:t>
            </a:r>
            <a:r>
              <a:rPr lang="en-US" dirty="0"/>
              <a:t> </a:t>
            </a:r>
          </a:p>
          <a:p>
            <a:pPr marL="914400" lvl="2" indent="-342900"/>
            <a:r>
              <a:rPr lang="en-US" sz="2000" b="1" dirty="0">
                <a:solidFill>
                  <a:prstClr val="black"/>
                </a:solidFill>
              </a:rPr>
              <a:t>PDL Consortium:</a:t>
            </a:r>
            <a:r>
              <a:rPr lang="en-US" sz="2000" b="1" dirty="0"/>
              <a:t> </a:t>
            </a:r>
            <a:r>
              <a:rPr lang="en-US" sz="2000" dirty="0">
                <a:solidFill>
                  <a:srgbClr val="000000"/>
                </a:solidFill>
              </a:rPr>
              <a:t>Avago, Citadel, EMC, Facebook, Google, Hewlett-Packard Labs, Hitachi, Intel, Microsoft Research, MongoDB, NetApp, Oracle, Samsung, Seagate, Symantec, Two Sigma, Western Digital</a:t>
            </a:r>
          </a:p>
          <a:p>
            <a:pPr marL="914400" lvl="2" indent="-342900"/>
            <a:r>
              <a:rPr lang="en-US" sz="2000" b="1" dirty="0">
                <a:solidFill>
                  <a:prstClr val="black"/>
                </a:solidFill>
              </a:rPr>
              <a:t>Intel</a:t>
            </a:r>
            <a:r>
              <a:rPr lang="en-US" sz="2000" dirty="0">
                <a:solidFill>
                  <a:prstClr val="black"/>
                </a:solidFill>
              </a:rPr>
              <a:t> (via ISTC for Cloud Computing &amp; ISTC for Visual Cloud Systems)</a:t>
            </a:r>
          </a:p>
          <a:p>
            <a:pPr marL="914400" lvl="2" indent="-342900"/>
            <a:r>
              <a:rPr lang="en-US" sz="2000" b="1" dirty="0">
                <a:solidFill>
                  <a:prstClr val="black"/>
                </a:solidFill>
              </a:rPr>
              <a:t>National Science Foundation</a:t>
            </a:r>
          </a:p>
          <a:p>
            <a:endParaRPr lang="en-US" dirty="0"/>
          </a:p>
        </p:txBody>
      </p:sp>
      <p:sp>
        <p:nvSpPr>
          <p:cNvPr id="4" name="TextBox 3"/>
          <p:cNvSpPr txBox="1"/>
          <p:nvPr/>
        </p:nvSpPr>
        <p:spPr>
          <a:xfrm>
            <a:off x="1176199" y="6168407"/>
            <a:ext cx="6263959" cy="338554"/>
          </a:xfrm>
          <a:prstGeom prst="rect">
            <a:avLst/>
          </a:prstGeom>
          <a:noFill/>
        </p:spPr>
        <p:txBody>
          <a:bodyPr wrap="none" rtlCol="0">
            <a:spAutoFit/>
          </a:bodyPr>
          <a:lstStyle/>
          <a:p>
            <a:r>
              <a:rPr lang="en-US" sz="1600" b="0" dirty="0">
                <a:solidFill>
                  <a:srgbClr val="C00000"/>
                </a:solidFill>
              </a:rPr>
              <a:t>(Many of these slides adapted from slides by the students)</a:t>
            </a:r>
          </a:p>
        </p:txBody>
      </p:sp>
      <p:sp>
        <p:nvSpPr>
          <p:cNvPr id="5" name="TextBox 4"/>
          <p:cNvSpPr txBox="1"/>
          <p:nvPr/>
        </p:nvSpPr>
        <p:spPr>
          <a:xfrm>
            <a:off x="6303567" y="2777832"/>
            <a:ext cx="2141933" cy="338554"/>
          </a:xfrm>
          <a:prstGeom prst="rect">
            <a:avLst/>
          </a:prstGeom>
          <a:noFill/>
        </p:spPr>
        <p:txBody>
          <a:bodyPr wrap="none" rtlCol="0">
            <a:spAutoFit/>
          </a:bodyPr>
          <a:lstStyle/>
          <a:p>
            <a:r>
              <a:rPr lang="en-US" sz="1600" b="0" dirty="0">
                <a:solidFill>
                  <a:srgbClr val="C00000"/>
                </a:solidFill>
              </a:rPr>
              <a:t>(Bold=first author)</a:t>
            </a:r>
          </a:p>
        </p:txBody>
      </p:sp>
    </p:spTree>
    <p:extLst>
      <p:ext uri="{BB962C8B-B14F-4D97-AF65-F5344CB8AC3E}">
        <p14:creationId xmlns:p14="http://schemas.microsoft.com/office/powerpoint/2010/main" val="2374730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br>
              <a:rPr lang="en-US" dirty="0"/>
            </a:br>
            <a:r>
              <a:rPr lang="en-US" sz="1600" b="0" dirty="0"/>
              <a:t>(in order of first appearance)</a:t>
            </a:r>
            <a:endParaRPr lang="en-US" b="0" dirty="0"/>
          </a:p>
        </p:txBody>
      </p:sp>
      <p:sp>
        <p:nvSpPr>
          <p:cNvPr id="3" name="Content Placeholder 2"/>
          <p:cNvSpPr>
            <a:spLocks noGrp="1"/>
          </p:cNvSpPr>
          <p:nvPr>
            <p:ph idx="1"/>
          </p:nvPr>
        </p:nvSpPr>
        <p:spPr>
          <a:xfrm>
            <a:off x="235606" y="1263044"/>
            <a:ext cx="8788400" cy="5397500"/>
          </a:xfrm>
        </p:spPr>
        <p:txBody>
          <a:bodyPr/>
          <a:lstStyle/>
          <a:p>
            <a:pPr marL="0" lvl="1" indent="0">
              <a:spcBef>
                <a:spcPct val="60000"/>
              </a:spcBef>
              <a:buSzTx/>
              <a:buNone/>
            </a:pPr>
            <a:r>
              <a:rPr lang="en-US" sz="1200" dirty="0">
                <a:solidFill>
                  <a:prstClr val="black"/>
                </a:solidFill>
              </a:rPr>
              <a:t>[</a:t>
            </a:r>
            <a:r>
              <a:rPr lang="en-US" sz="1200" dirty="0" err="1">
                <a:solidFill>
                  <a:prstClr val="black"/>
                </a:solidFill>
              </a:rPr>
              <a:t>Zaharia</a:t>
            </a:r>
            <a:r>
              <a:rPr lang="en-US" sz="1200" dirty="0">
                <a:solidFill>
                  <a:prstClr val="black"/>
                </a:solidFill>
              </a:rPr>
              <a:t> et al, NSDI’12] </a:t>
            </a:r>
            <a:r>
              <a:rPr lang="en-US" sz="1200" b="0" dirty="0">
                <a:solidFill>
                  <a:prstClr val="black"/>
                </a:solidFill>
              </a:rPr>
              <a:t>M. </a:t>
            </a:r>
            <a:r>
              <a:rPr lang="en-US" sz="1200" b="0" dirty="0" err="1">
                <a:solidFill>
                  <a:prstClr val="black"/>
                </a:solidFill>
              </a:rPr>
              <a:t>Zaharia</a:t>
            </a:r>
            <a:r>
              <a:rPr lang="en-US" sz="1200" b="0" dirty="0">
                <a:solidFill>
                  <a:prstClr val="black"/>
                </a:solidFill>
              </a:rPr>
              <a:t>, M. Chowdhury, T. Das, A. Dave, J. Ma, M. </a:t>
            </a:r>
            <a:r>
              <a:rPr lang="en-US" sz="1200" b="0" dirty="0" err="1">
                <a:solidFill>
                  <a:prstClr val="black"/>
                </a:solidFill>
              </a:rPr>
              <a:t>McCauly</a:t>
            </a:r>
            <a:r>
              <a:rPr lang="en-US" sz="1200" b="0" dirty="0">
                <a:solidFill>
                  <a:prstClr val="black"/>
                </a:solidFill>
              </a:rPr>
              <a:t>, M. J. Franklin, S. </a:t>
            </a:r>
            <a:r>
              <a:rPr lang="en-US" sz="1200" b="0" dirty="0" err="1">
                <a:solidFill>
                  <a:prstClr val="black"/>
                </a:solidFill>
              </a:rPr>
              <a:t>Shenker</a:t>
            </a:r>
            <a:r>
              <a:rPr lang="en-US" sz="1200" b="0" dirty="0">
                <a:solidFill>
                  <a:prstClr val="black"/>
                </a:solidFill>
              </a:rPr>
              <a:t>, and I. </a:t>
            </a:r>
            <a:r>
              <a:rPr lang="en-US" sz="1200" b="0" dirty="0" err="1">
                <a:solidFill>
                  <a:prstClr val="black"/>
                </a:solidFill>
              </a:rPr>
              <a:t>Stoica</a:t>
            </a:r>
            <a:r>
              <a:rPr lang="en-US" sz="1200" b="0" dirty="0">
                <a:solidFill>
                  <a:prstClr val="black"/>
                </a:solidFill>
              </a:rPr>
              <a:t>. Resilient Distributed Datasets: A Fault-Tolerant Abstraction for In­-Memory Cluster Computing. </a:t>
            </a:r>
            <a:r>
              <a:rPr lang="en-US" sz="1200" b="0" dirty="0" err="1">
                <a:solidFill>
                  <a:prstClr val="black"/>
                </a:solidFill>
              </a:rPr>
              <a:t>Usenix</a:t>
            </a:r>
            <a:r>
              <a:rPr lang="en-US" sz="1200" b="0" dirty="0">
                <a:solidFill>
                  <a:prstClr val="black"/>
                </a:solidFill>
              </a:rPr>
              <a:t> NSDI, 2012.</a:t>
            </a:r>
          </a:p>
          <a:p>
            <a:pPr marL="0" lvl="1" indent="0">
              <a:spcBef>
                <a:spcPct val="60000"/>
              </a:spcBef>
              <a:buSzTx/>
              <a:buNone/>
            </a:pPr>
            <a:r>
              <a:rPr lang="en-US" sz="1200" dirty="0">
                <a:solidFill>
                  <a:prstClr val="black"/>
                </a:solidFill>
              </a:rPr>
              <a:t>[Li et al, OSDI’14] </a:t>
            </a:r>
            <a:r>
              <a:rPr lang="en-US" sz="1200" b="0" dirty="0">
                <a:solidFill>
                  <a:prstClr val="black"/>
                </a:solidFill>
              </a:rPr>
              <a:t>M. Li, D. G. Anderson, J. W. Park, A. J. </a:t>
            </a:r>
            <a:r>
              <a:rPr lang="en-US" sz="1200" b="0" dirty="0" err="1">
                <a:solidFill>
                  <a:prstClr val="black"/>
                </a:solidFill>
              </a:rPr>
              <a:t>Smola</a:t>
            </a:r>
            <a:r>
              <a:rPr lang="en-US" sz="1200" b="0" dirty="0">
                <a:solidFill>
                  <a:prstClr val="black"/>
                </a:solidFill>
              </a:rPr>
              <a:t>, A. Ahmed, V. </a:t>
            </a:r>
            <a:r>
              <a:rPr lang="en-US" sz="1200" b="0" dirty="0" err="1">
                <a:solidFill>
                  <a:prstClr val="black"/>
                </a:solidFill>
              </a:rPr>
              <a:t>Josifovski</a:t>
            </a:r>
            <a:r>
              <a:rPr lang="en-US" sz="1200" b="0" dirty="0">
                <a:solidFill>
                  <a:prstClr val="black"/>
                </a:solidFill>
              </a:rPr>
              <a:t>, J. Long, E. J. </a:t>
            </a:r>
            <a:r>
              <a:rPr lang="en-US" sz="1200" b="0" dirty="0" err="1">
                <a:solidFill>
                  <a:prstClr val="black"/>
                </a:solidFill>
              </a:rPr>
              <a:t>Shekita</a:t>
            </a:r>
            <a:r>
              <a:rPr lang="en-US" sz="1200" b="0" dirty="0">
                <a:solidFill>
                  <a:prstClr val="black"/>
                </a:solidFill>
              </a:rPr>
              <a:t>, and B.-Y. Su. Scaling distributed machine learning with the parameter server. </a:t>
            </a:r>
            <a:r>
              <a:rPr lang="en-US" sz="1200" b="0" dirty="0" err="1">
                <a:solidFill>
                  <a:prstClr val="black"/>
                </a:solidFill>
              </a:rPr>
              <a:t>Usenix</a:t>
            </a:r>
            <a:r>
              <a:rPr lang="en-US" sz="1200" b="0" dirty="0">
                <a:solidFill>
                  <a:prstClr val="black"/>
                </a:solidFill>
              </a:rPr>
              <a:t> OSDI, 2014.</a:t>
            </a:r>
          </a:p>
          <a:p>
            <a:pPr marL="0" lvl="1" indent="0">
              <a:spcBef>
                <a:spcPct val="60000"/>
              </a:spcBef>
              <a:buSzTx/>
              <a:buNone/>
            </a:pPr>
            <a:r>
              <a:rPr lang="en-US" sz="1200" dirty="0">
                <a:solidFill>
                  <a:prstClr val="black"/>
                </a:solidFill>
              </a:rPr>
              <a:t>[Power &amp; Li, OSDI’10] </a:t>
            </a:r>
            <a:r>
              <a:rPr lang="en-US" sz="1200" b="0" dirty="0">
                <a:solidFill>
                  <a:prstClr val="black"/>
                </a:solidFill>
              </a:rPr>
              <a:t>R. Power and J. Li. Piccolo: Building Fast, Distributed Programs with Partitioned Tables. </a:t>
            </a:r>
            <a:r>
              <a:rPr lang="en-US" sz="1200" b="0" dirty="0" err="1">
                <a:solidFill>
                  <a:prstClr val="black"/>
                </a:solidFill>
              </a:rPr>
              <a:t>Usenix</a:t>
            </a:r>
            <a:r>
              <a:rPr lang="en-US" sz="1200" b="0" dirty="0">
                <a:solidFill>
                  <a:prstClr val="black"/>
                </a:solidFill>
              </a:rPr>
              <a:t> OSDI, 2010. </a:t>
            </a:r>
          </a:p>
          <a:p>
            <a:pPr>
              <a:buNone/>
            </a:pPr>
            <a:r>
              <a:rPr lang="en-US" sz="1200" dirty="0">
                <a:solidFill>
                  <a:prstClr val="black"/>
                </a:solidFill>
              </a:rPr>
              <a:t>[Ahmed et al, WSDM’12] </a:t>
            </a:r>
            <a:r>
              <a:rPr lang="en-US" sz="1200" b="0" dirty="0">
                <a:solidFill>
                  <a:prstClr val="black"/>
                </a:solidFill>
              </a:rPr>
              <a:t>A. Ahmed, M. </a:t>
            </a:r>
            <a:r>
              <a:rPr lang="en-US" sz="1200" b="0" dirty="0" err="1">
                <a:solidFill>
                  <a:prstClr val="black"/>
                </a:solidFill>
              </a:rPr>
              <a:t>Aly</a:t>
            </a:r>
            <a:r>
              <a:rPr lang="en-US" sz="1200" b="0" dirty="0">
                <a:solidFill>
                  <a:prstClr val="black"/>
                </a:solidFill>
              </a:rPr>
              <a:t>, J. Gonzalez, S. M. </a:t>
            </a:r>
            <a:r>
              <a:rPr lang="en-US" sz="1200" b="0" dirty="0" err="1">
                <a:solidFill>
                  <a:prstClr val="black"/>
                </a:solidFill>
              </a:rPr>
              <a:t>Narayanamurthy</a:t>
            </a:r>
            <a:r>
              <a:rPr lang="en-US" sz="1200" b="0" dirty="0">
                <a:solidFill>
                  <a:prstClr val="black"/>
                </a:solidFill>
              </a:rPr>
              <a:t>, and A. J. Smola. Scalable inference in latent variable models. ACM WSDM, 2012.</a:t>
            </a:r>
            <a:endParaRPr lang="en-US" sz="1200" dirty="0">
              <a:solidFill>
                <a:prstClr val="black"/>
              </a:solidFill>
            </a:endParaRPr>
          </a:p>
          <a:p>
            <a:pPr>
              <a:buNone/>
            </a:pPr>
            <a:r>
              <a:rPr lang="en-US" sz="1200" dirty="0">
                <a:solidFill>
                  <a:srgbClr val="24D624"/>
                </a:solidFill>
              </a:rPr>
              <a:t>[NIPS’13] </a:t>
            </a:r>
            <a:r>
              <a:rPr lang="en-US" sz="1200" b="0" dirty="0">
                <a:solidFill>
                  <a:prstClr val="black"/>
                </a:solidFill>
              </a:rPr>
              <a:t>Q. Ho, J. Cipar, H. Cui, S. Lee, J. K. Kim, P. B. Gibbons, G. Gibson, G. Ganger, and E. Xing. More effective distributed ML via a state synchronous parallel parameter server.  NIPS, 2013.</a:t>
            </a:r>
          </a:p>
          <a:p>
            <a:pPr>
              <a:buNone/>
            </a:pPr>
            <a:r>
              <a:rPr lang="en-US" sz="1200" dirty="0">
                <a:solidFill>
                  <a:srgbClr val="24D624"/>
                </a:solidFill>
              </a:rPr>
              <a:t>[</a:t>
            </a:r>
            <a:r>
              <a:rPr lang="en-US" sz="1200" dirty="0" err="1">
                <a:solidFill>
                  <a:srgbClr val="24D624"/>
                </a:solidFill>
              </a:rPr>
              <a:t>Petuum</a:t>
            </a:r>
            <a:r>
              <a:rPr lang="en-US" sz="1200" dirty="0">
                <a:solidFill>
                  <a:srgbClr val="24D624"/>
                </a:solidFill>
              </a:rPr>
              <a:t>] </a:t>
            </a:r>
            <a:r>
              <a:rPr lang="en-US" sz="1200" b="0" dirty="0">
                <a:solidFill>
                  <a:prstClr val="black"/>
                </a:solidFill>
              </a:rPr>
              <a:t>petuum.org</a:t>
            </a:r>
          </a:p>
          <a:p>
            <a:pPr>
              <a:buNone/>
            </a:pPr>
            <a:r>
              <a:rPr lang="en-US" sz="1200" dirty="0">
                <a:solidFill>
                  <a:prstClr val="black"/>
                </a:solidFill>
              </a:rPr>
              <a:t>[</a:t>
            </a:r>
            <a:r>
              <a:rPr lang="en-US" sz="1200" dirty="0" err="1">
                <a:solidFill>
                  <a:prstClr val="black"/>
                </a:solidFill>
              </a:rPr>
              <a:t>MXNet</a:t>
            </a:r>
            <a:r>
              <a:rPr lang="en-US" sz="1200" dirty="0">
                <a:solidFill>
                  <a:prstClr val="black"/>
                </a:solidFill>
              </a:rPr>
              <a:t>]</a:t>
            </a:r>
            <a:r>
              <a:rPr lang="en-US" sz="1200" b="0" dirty="0">
                <a:solidFill>
                  <a:prstClr val="black"/>
                </a:solidFill>
              </a:rPr>
              <a:t> T. Chen, M. Li, Y. Li, M. Lin, N. Wang, M. Wang, T. Xiao, B. Xu, C. Zhang, and Z. Zhang. </a:t>
            </a:r>
            <a:r>
              <a:rPr lang="en-US" sz="1200" b="0" dirty="0" err="1">
                <a:solidFill>
                  <a:prstClr val="black"/>
                </a:solidFill>
              </a:rPr>
              <a:t>MXNet</a:t>
            </a:r>
            <a:r>
              <a:rPr lang="en-US" sz="1200" b="0" dirty="0">
                <a:solidFill>
                  <a:prstClr val="black"/>
                </a:solidFill>
              </a:rPr>
              <a:t>: A flexible and efficient machine learning library for heterogeneous distributed systems. arXiv:1512.01274, 2015.</a:t>
            </a:r>
          </a:p>
          <a:p>
            <a:pPr>
              <a:buNone/>
            </a:pPr>
            <a:r>
              <a:rPr lang="en-US" sz="1200" dirty="0">
                <a:solidFill>
                  <a:prstClr val="black"/>
                </a:solidFill>
              </a:rPr>
              <a:t>[</a:t>
            </a:r>
            <a:r>
              <a:rPr lang="en-US" sz="1200" dirty="0" err="1">
                <a:solidFill>
                  <a:prstClr val="black"/>
                </a:solidFill>
              </a:rPr>
              <a:t>TensorFlow</a:t>
            </a:r>
            <a:r>
              <a:rPr lang="en-US" sz="1200" dirty="0">
                <a:solidFill>
                  <a:prstClr val="black"/>
                </a:solidFill>
              </a:rPr>
              <a:t>]</a:t>
            </a:r>
            <a:r>
              <a:rPr lang="en-US" sz="1200" b="0" dirty="0">
                <a:solidFill>
                  <a:prstClr val="black"/>
                </a:solidFill>
              </a:rPr>
              <a:t> tensorflow.org</a:t>
            </a:r>
            <a:endParaRPr lang="en-US" sz="1200" dirty="0">
              <a:solidFill>
                <a:prstClr val="black"/>
              </a:solidFill>
            </a:endParaRPr>
          </a:p>
          <a:p>
            <a:pPr>
              <a:buNone/>
            </a:pPr>
            <a:r>
              <a:rPr lang="en-US" sz="1200" dirty="0">
                <a:solidFill>
                  <a:srgbClr val="24D624"/>
                </a:solidFill>
              </a:rPr>
              <a:t>[ATC’14] </a:t>
            </a:r>
            <a:r>
              <a:rPr lang="en-US" sz="1200" b="0" dirty="0">
                <a:solidFill>
                  <a:prstClr val="black"/>
                </a:solidFill>
              </a:rPr>
              <a:t>H. Cui, J. Cipar, Q. Ho, J. K. Kim, S. Lee, A. Kumar, J. Wei, W. Dai, G. R. Ganger, P. B. Gibbons, G. A. Gibson, and E. P. Xing. Exploiting Bounded Staleness to Speed Up Big Data Analytics. Usenix ATC, 2014. </a:t>
            </a:r>
            <a:endParaRPr lang="en-US" sz="1200" dirty="0">
              <a:solidFill>
                <a:prstClr val="black"/>
              </a:solidFill>
            </a:endParaRPr>
          </a:p>
          <a:p>
            <a:pPr>
              <a:buNone/>
            </a:pPr>
            <a:r>
              <a:rPr lang="en-US" sz="1200" dirty="0">
                <a:solidFill>
                  <a:srgbClr val="24D624"/>
                </a:solidFill>
              </a:rPr>
              <a:t>[SoCC’14] </a:t>
            </a:r>
            <a:r>
              <a:rPr lang="en-US" sz="1200" b="0" dirty="0">
                <a:solidFill>
                  <a:prstClr val="black"/>
                </a:solidFill>
              </a:rPr>
              <a:t>H. Cui, A. Tumanov, J. Wei, L. Xu, W. Dai, J. Haber-Kucharsky, Q. Ho, G. R. Ganger, P. B. Gibbons, G. A. Gibson, and E. P. Xing. Exploiting iterative-ness for parallel ML computations.  ACM SoCC, 2014.</a:t>
            </a:r>
          </a:p>
          <a:p>
            <a:pPr>
              <a:buNone/>
            </a:pPr>
            <a:r>
              <a:rPr lang="en-US" sz="1200" dirty="0">
                <a:solidFill>
                  <a:srgbClr val="24D624"/>
                </a:solidFill>
              </a:rPr>
              <a:t>[SoCC’16] </a:t>
            </a:r>
            <a:r>
              <a:rPr lang="en-US" sz="1200" b="0" dirty="0">
                <a:solidFill>
                  <a:prstClr val="black"/>
                </a:solidFill>
              </a:rPr>
              <a:t>A. Harlap, H. Cui, W. Dai, J. Wei, G. R. Ganger, P. B. Gibbons, G. A. Gibson, and E. P. Xing. Addressing the straggler problem for iterative convergent parallel ML. ACM </a:t>
            </a:r>
            <a:r>
              <a:rPr lang="en-US" sz="1200" b="0" dirty="0" err="1">
                <a:solidFill>
                  <a:prstClr val="black"/>
                </a:solidFill>
              </a:rPr>
              <a:t>SoCC</a:t>
            </a:r>
            <a:r>
              <a:rPr lang="en-US" sz="1200" b="0" dirty="0">
                <a:solidFill>
                  <a:prstClr val="black"/>
                </a:solidFill>
              </a:rPr>
              <a:t>, 2016.</a:t>
            </a:r>
          </a:p>
        </p:txBody>
      </p:sp>
    </p:spTree>
    <p:extLst>
      <p:ext uri="{BB962C8B-B14F-4D97-AF65-F5344CB8AC3E}">
        <p14:creationId xmlns:p14="http://schemas.microsoft.com/office/powerpoint/2010/main" val="33188116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(cont.)</a:t>
            </a:r>
            <a:endParaRPr lang="en-US" b="0" dirty="0"/>
          </a:p>
        </p:txBody>
      </p:sp>
      <p:sp>
        <p:nvSpPr>
          <p:cNvPr id="3" name="Content Placeholder 2"/>
          <p:cNvSpPr>
            <a:spLocks noGrp="1"/>
          </p:cNvSpPr>
          <p:nvPr>
            <p:ph idx="1"/>
          </p:nvPr>
        </p:nvSpPr>
        <p:spPr>
          <a:xfrm>
            <a:off x="177800" y="1431209"/>
            <a:ext cx="8788400" cy="2147563"/>
          </a:xfrm>
        </p:spPr>
        <p:txBody>
          <a:bodyPr/>
          <a:lstStyle/>
          <a:p>
            <a:pPr marL="0" lvl="1" indent="0">
              <a:spcBef>
                <a:spcPct val="60000"/>
              </a:spcBef>
              <a:buSzTx/>
              <a:buNone/>
            </a:pPr>
            <a:r>
              <a:rPr lang="en-US" sz="1200" dirty="0">
                <a:solidFill>
                  <a:srgbClr val="24D624"/>
                </a:solidFill>
              </a:rPr>
              <a:t>[SoCC’15] </a:t>
            </a:r>
            <a:r>
              <a:rPr lang="en-US" sz="1200" b="0" dirty="0">
                <a:solidFill>
                  <a:prstClr val="black"/>
                </a:solidFill>
              </a:rPr>
              <a:t>J. Wei, W. Dai, A. </a:t>
            </a:r>
            <a:r>
              <a:rPr lang="en-US" sz="1200" b="0" dirty="0" err="1">
                <a:solidFill>
                  <a:prstClr val="black"/>
                </a:solidFill>
              </a:rPr>
              <a:t>Qiao</a:t>
            </a:r>
            <a:r>
              <a:rPr lang="en-US" sz="1200" b="0" dirty="0">
                <a:solidFill>
                  <a:prstClr val="black"/>
                </a:solidFill>
              </a:rPr>
              <a:t>, Q. Ho, H. Cui, G. R. Ganger, P. B. Gibbons, G. A. Gibson, and E. P. Xing. Managed Communication and Consistency for Fast Data-Parallel Iterative Analytics. ACM SoCC, 2015.</a:t>
            </a:r>
          </a:p>
          <a:p>
            <a:pPr>
              <a:buNone/>
            </a:pPr>
            <a:r>
              <a:rPr lang="en-US" sz="1200" dirty="0">
                <a:solidFill>
                  <a:srgbClr val="24D624"/>
                </a:solidFill>
              </a:rPr>
              <a:t>[EuroSys’16] </a:t>
            </a:r>
            <a:r>
              <a:rPr lang="en-US" sz="1200" b="0" dirty="0">
                <a:solidFill>
                  <a:prstClr val="black"/>
                </a:solidFill>
              </a:rPr>
              <a:t>H. Cui, H. Zhang, G. R. Ganger, P. B. Gibbons, E. P. Xing. </a:t>
            </a:r>
            <a:r>
              <a:rPr lang="en-US" sz="1200" b="0" dirty="0" err="1">
                <a:solidFill>
                  <a:prstClr val="black"/>
                </a:solidFill>
              </a:rPr>
              <a:t>GeePS</a:t>
            </a:r>
            <a:r>
              <a:rPr lang="en-US" sz="1200" b="0" dirty="0">
                <a:solidFill>
                  <a:prstClr val="black"/>
                </a:solidFill>
              </a:rPr>
              <a:t>: Scalable deep learning on distributed GPUs with a GPU-specialized parameter server. </a:t>
            </a:r>
            <a:r>
              <a:rPr lang="en-US" sz="1200" b="0" dirty="0" err="1">
                <a:solidFill>
                  <a:prstClr val="black"/>
                </a:solidFill>
              </a:rPr>
              <a:t>EuroSys</a:t>
            </a:r>
            <a:r>
              <a:rPr lang="en-US" sz="1200" b="0" dirty="0">
                <a:solidFill>
                  <a:prstClr val="black"/>
                </a:solidFill>
              </a:rPr>
              <a:t>, 2016.</a:t>
            </a:r>
          </a:p>
          <a:p>
            <a:pPr>
              <a:buNone/>
            </a:pPr>
            <a:r>
              <a:rPr lang="en-US" sz="1200" dirty="0">
                <a:solidFill>
                  <a:srgbClr val="24D624"/>
                </a:solidFill>
              </a:rPr>
              <a:t>[NSDI’17] </a:t>
            </a:r>
            <a:r>
              <a:rPr lang="en-US" sz="1200" b="0" dirty="0">
                <a:solidFill>
                  <a:prstClr val="black"/>
                </a:solidFill>
              </a:rPr>
              <a:t>K. Hsieh, A. Harlap, N. Vijaykumar, D. Konomis, G. R. Ganger, P. B. Gibbons, and O. Mutlu. Gaia: Geo-Distributed Machine Learning Approaching LAN Speeds.  NSDI, 2017.</a:t>
            </a:r>
          </a:p>
          <a:p>
            <a:pPr>
              <a:buNone/>
            </a:pPr>
            <a:r>
              <a:rPr lang="en-US" sz="1200" dirty="0">
                <a:solidFill>
                  <a:srgbClr val="24D624"/>
                </a:solidFill>
              </a:rPr>
              <a:t>[EuroSys’17] </a:t>
            </a:r>
            <a:r>
              <a:rPr lang="en-US" sz="1200" b="0" dirty="0">
                <a:solidFill>
                  <a:prstClr val="black"/>
                </a:solidFill>
              </a:rPr>
              <a:t>A. Harlap, A. Tumanov, A. Chung, G. R. Ganger, and P. B. Gibbons. Proteus: agile ML elasticity through tiered reliability in dynamic resource markets. ACM </a:t>
            </a:r>
            <a:r>
              <a:rPr lang="en-US" sz="1200" b="0" dirty="0" err="1">
                <a:solidFill>
                  <a:prstClr val="black"/>
                </a:solidFill>
              </a:rPr>
              <a:t>EuroSys</a:t>
            </a:r>
            <a:r>
              <a:rPr lang="en-US" sz="1200" b="0" dirty="0">
                <a:solidFill>
                  <a:prstClr val="black"/>
                </a:solidFill>
              </a:rPr>
              <a:t>, 2017.</a:t>
            </a:r>
          </a:p>
          <a:p>
            <a:pPr>
              <a:buNone/>
            </a:pPr>
            <a:endParaRPr lang="en-US" sz="1200" b="0" dirty="0">
              <a:solidFill>
                <a:prstClr val="black"/>
              </a:solidFill>
            </a:endParaRPr>
          </a:p>
        </p:txBody>
      </p:sp>
    </p:spTree>
    <p:extLst>
      <p:ext uri="{BB962C8B-B14F-4D97-AF65-F5344CB8AC3E}">
        <p14:creationId xmlns:p14="http://schemas.microsoft.com/office/powerpoint/2010/main" val="221762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a:t>
            </a:r>
          </a:p>
        </p:txBody>
      </p:sp>
      <p:sp>
        <p:nvSpPr>
          <p:cNvPr id="3" name="Content Placeholder 2"/>
          <p:cNvSpPr>
            <a:spLocks noGrp="1"/>
          </p:cNvSpPr>
          <p:nvPr>
            <p:ph idx="1"/>
          </p:nvPr>
        </p:nvSpPr>
        <p:spPr>
          <a:xfrm>
            <a:off x="355600" y="878016"/>
            <a:ext cx="8788400" cy="5397500"/>
          </a:xfrm>
        </p:spPr>
        <p:txBody>
          <a:bodyPr/>
          <a:lstStyle/>
          <a:p>
            <a:r>
              <a:rPr lang="en-US" dirty="0"/>
              <a:t> Hadoop Distributed File System (HDFS)</a:t>
            </a:r>
          </a:p>
          <a:p>
            <a:r>
              <a:rPr lang="en-US" dirty="0"/>
              <a:t> Hadoop YARN resource scheduler</a:t>
            </a:r>
          </a:p>
          <a:p>
            <a:r>
              <a:rPr lang="en-US" dirty="0"/>
              <a:t> Hadoop MapReduce</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597650" y="187325"/>
            <a:ext cx="2095500" cy="542925"/>
          </a:xfrm>
          <a:prstGeom prst="rect">
            <a:avLst/>
          </a:prstGeom>
          <a:noFill/>
          <a:ln w="9525">
            <a:noFill/>
            <a:miter lim="800000"/>
            <a:headEnd/>
            <a:tailEnd/>
          </a:ln>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745" y="2478514"/>
            <a:ext cx="5954110" cy="3851736"/>
          </a:xfrm>
          <a:prstGeom prst="rect">
            <a:avLst/>
          </a:prstGeom>
        </p:spPr>
      </p:pic>
      <p:sp>
        <p:nvSpPr>
          <p:cNvPr id="6" name="TextBox 5"/>
          <p:cNvSpPr txBox="1"/>
          <p:nvPr/>
        </p:nvSpPr>
        <p:spPr>
          <a:xfrm>
            <a:off x="2019390" y="6282154"/>
            <a:ext cx="5260992" cy="276999"/>
          </a:xfrm>
          <a:prstGeom prst="rect">
            <a:avLst/>
          </a:prstGeom>
          <a:noFill/>
        </p:spPr>
        <p:txBody>
          <a:bodyPr wrap="none" rtlCol="0">
            <a:spAutoFit/>
          </a:bodyPr>
          <a:lstStyle/>
          <a:p>
            <a:r>
              <a:rPr lang="en-US" sz="1200" b="0" dirty="0">
                <a:solidFill>
                  <a:schemeClr val="bg1">
                    <a:lumMod val="50000"/>
                  </a:schemeClr>
                </a:solidFill>
              </a:rPr>
              <a:t>Image from: developer.yahoo.com/</a:t>
            </a:r>
            <a:r>
              <a:rPr lang="en-US" sz="1200" b="0" dirty="0" err="1">
                <a:solidFill>
                  <a:schemeClr val="bg1">
                    <a:lumMod val="50000"/>
                  </a:schemeClr>
                </a:solidFill>
              </a:rPr>
              <a:t>hadoop</a:t>
            </a:r>
            <a:r>
              <a:rPr lang="en-US" sz="1200" b="0" dirty="0">
                <a:solidFill>
                  <a:schemeClr val="bg1">
                    <a:lumMod val="50000"/>
                  </a:schemeClr>
                </a:solidFill>
              </a:rPr>
              <a:t>/tutorial/module4.html</a:t>
            </a:r>
          </a:p>
        </p:txBody>
      </p:sp>
      <p:sp>
        <p:nvSpPr>
          <p:cNvPr id="7" name="TextBox 6"/>
          <p:cNvSpPr txBox="1"/>
          <p:nvPr/>
        </p:nvSpPr>
        <p:spPr>
          <a:xfrm>
            <a:off x="0" y="6319294"/>
            <a:ext cx="9144000" cy="461665"/>
          </a:xfrm>
          <a:prstGeom prst="rect">
            <a:avLst/>
          </a:prstGeom>
          <a:solidFill>
            <a:srgbClr val="FFFFFF">
              <a:lumMod val="85000"/>
            </a:srgbClr>
          </a:solidFill>
          <a:ln>
            <a:solidFill>
              <a:srgbClr val="FFFFFF">
                <a:lumMod val="50000"/>
              </a:srgbClr>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solidFill>
                  <a:srgbClr val="FF0000"/>
                </a:solidFill>
                <a:effectLst/>
                <a:uLnTx/>
                <a:uFillTx/>
                <a:latin typeface="Verdana" pitchFamily="34" charset="0"/>
                <a:ea typeface="+mn-ea"/>
                <a:cs typeface="+mn-cs"/>
              </a:rPr>
              <a:t>Key Learning: Ease of use trumps</a:t>
            </a:r>
            <a:r>
              <a:rPr kumimoji="0" lang="en-US" sz="2400" b="1" i="0" u="none" strike="noStrike" kern="0" cap="none" spc="0" normalizeH="0" noProof="0" dirty="0">
                <a:ln>
                  <a:noFill/>
                </a:ln>
                <a:solidFill>
                  <a:srgbClr val="FF0000"/>
                </a:solidFill>
                <a:effectLst/>
                <a:uLnTx/>
                <a:uFillTx/>
                <a:latin typeface="Verdana" pitchFamily="34" charset="0"/>
                <a:ea typeface="+mn-ea"/>
                <a:cs typeface="+mn-cs"/>
              </a:rPr>
              <a:t> performance</a:t>
            </a:r>
            <a:endParaRPr kumimoji="0" lang="en-US" sz="2400" b="1" i="0" u="none" strike="noStrike" kern="0" cap="none" spc="0" normalizeH="0" baseline="0" noProof="0" dirty="0">
              <a:ln>
                <a:noFill/>
              </a:ln>
              <a:solidFill>
                <a:srgbClr val="FF0000"/>
              </a:solidFill>
              <a:effectLst/>
              <a:uLnTx/>
              <a:uFillTx/>
              <a:latin typeface="Verdana" pitchFamily="34" charset="0"/>
              <a:ea typeface="+mn-ea"/>
              <a:cs typeface="+mn-cs"/>
            </a:endParaRPr>
          </a:p>
        </p:txBody>
      </p:sp>
    </p:spTree>
    <p:extLst>
      <p:ext uri="{BB962C8B-B14F-4D97-AF65-F5344CB8AC3E}">
        <p14:creationId xmlns:p14="http://schemas.microsoft.com/office/powerpoint/2010/main" val="303584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745" y="328102"/>
            <a:ext cx="7592093" cy="762000"/>
          </a:xfrm>
        </p:spPr>
        <p:txBody>
          <a:bodyPr/>
          <a:lstStyle/>
          <a:p>
            <a:r>
              <a:rPr lang="en-US" dirty="0"/>
              <a:t>Thanks for a Great Semester!</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292" y="1210229"/>
            <a:ext cx="9093416" cy="4724400"/>
          </a:xfrm>
        </p:spPr>
      </p:pic>
      <p:sp>
        <p:nvSpPr>
          <p:cNvPr id="5" name="Title 1">
            <a:extLst>
              <a:ext uri="{FF2B5EF4-FFF2-40B4-BE49-F238E27FC236}">
                <a16:creationId xmlns:a16="http://schemas.microsoft.com/office/drawing/2014/main" id="{FA099364-9658-494B-9B1F-1BA599CCA3B4}"/>
              </a:ext>
            </a:extLst>
          </p:cNvPr>
          <p:cNvSpPr txBox="1">
            <a:spLocks/>
          </p:cNvSpPr>
          <p:nvPr/>
        </p:nvSpPr>
        <p:spPr bwMode="auto">
          <a:xfrm>
            <a:off x="2273672" y="5934629"/>
            <a:ext cx="4880163"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a:lstStyle>
          <a:p>
            <a:r>
              <a:rPr lang="en-US" kern="0" dirty="0"/>
              <a:t>Good Luck on the Final!</a:t>
            </a:r>
          </a:p>
        </p:txBody>
      </p:sp>
    </p:spTree>
    <p:extLst>
      <p:ext uri="{BB962C8B-B14F-4D97-AF65-F5344CB8AC3E}">
        <p14:creationId xmlns:p14="http://schemas.microsoft.com/office/powerpoint/2010/main" val="1962066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GraphLab</a:t>
            </a:r>
            <a:endParaRPr lang="en-US" dirty="0"/>
          </a:p>
        </p:txBody>
      </p:sp>
      <p:sp>
        <p:nvSpPr>
          <p:cNvPr id="3" name="Content Placeholder 2"/>
          <p:cNvSpPr>
            <a:spLocks noGrp="1"/>
          </p:cNvSpPr>
          <p:nvPr>
            <p:ph idx="1"/>
          </p:nvPr>
        </p:nvSpPr>
        <p:spPr>
          <a:xfrm>
            <a:off x="347339" y="867375"/>
            <a:ext cx="8788400" cy="558896"/>
          </a:xfrm>
        </p:spPr>
        <p:txBody>
          <a:bodyPr/>
          <a:lstStyle/>
          <a:p>
            <a:pPr>
              <a:buNone/>
            </a:pPr>
            <a:r>
              <a:rPr lang="en-US" dirty="0"/>
              <a:t>Graph Parallel: “Think like a vertex”</a:t>
            </a:r>
          </a:p>
        </p:txBody>
      </p:sp>
      <p:pic>
        <p:nvPicPr>
          <p:cNvPr id="4" name="Picture 3" descr="GraphLab-logo.jpg"/>
          <p:cNvPicPr>
            <a:picLocks noChangeAspect="1"/>
          </p:cNvPicPr>
          <p:nvPr/>
        </p:nvPicPr>
        <p:blipFill>
          <a:blip r:embed="rId2" cstate="print"/>
          <a:stretch>
            <a:fillRect/>
          </a:stretch>
        </p:blipFill>
        <p:spPr>
          <a:xfrm>
            <a:off x="6901794" y="0"/>
            <a:ext cx="2242207" cy="975360"/>
          </a:xfrm>
          <a:prstGeom prst="rect">
            <a:avLst/>
          </a:prstGeom>
          <a:ln>
            <a:solidFill>
              <a:schemeClr val="accent1"/>
            </a:solidFill>
          </a:ln>
        </p:spPr>
      </p:pic>
      <p:sp>
        <p:nvSpPr>
          <p:cNvPr id="116" name="TextBox 115"/>
          <p:cNvSpPr txBox="1"/>
          <p:nvPr/>
        </p:nvSpPr>
        <p:spPr>
          <a:xfrm>
            <a:off x="1280160" y="4747006"/>
            <a:ext cx="1981200" cy="400105"/>
          </a:xfrm>
          <a:prstGeom prst="rect">
            <a:avLst/>
          </a:prstGeom>
          <a:noFill/>
        </p:spPr>
        <p:txBody>
          <a:bodyPr wrap="square" lIns="91435" tIns="45718" rIns="91435" bIns="45718"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Scheduler</a:t>
            </a:r>
          </a:p>
        </p:txBody>
      </p:sp>
      <p:grpSp>
        <p:nvGrpSpPr>
          <p:cNvPr id="117" name="Group 87"/>
          <p:cNvGrpSpPr/>
          <p:nvPr/>
        </p:nvGrpSpPr>
        <p:grpSpPr>
          <a:xfrm rot="5400000">
            <a:off x="2010438" y="5022567"/>
            <a:ext cx="703523" cy="1524000"/>
            <a:chOff x="220878" y="1582423"/>
            <a:chExt cx="1339072" cy="2900753"/>
          </a:xfrm>
        </p:grpSpPr>
        <p:sp>
          <p:nvSpPr>
            <p:cNvPr id="118" name="Up Arrow 117"/>
            <p:cNvSpPr/>
            <p:nvPr/>
          </p:nvSpPr>
          <p:spPr bwMode="auto">
            <a:xfrm>
              <a:off x="220878" y="1582423"/>
              <a:ext cx="1339072" cy="2900753"/>
            </a:xfrm>
            <a:prstGeom prst="upArrow">
              <a:avLst/>
            </a:prstGeom>
            <a:gradFill rotWithShape="1">
              <a:gsLst>
                <a:gs pos="0">
                  <a:srgbClr val="53548A">
                    <a:tint val="1000"/>
                    <a:satMod val="255000"/>
                  </a:srgbClr>
                </a:gs>
                <a:gs pos="55000">
                  <a:srgbClr val="53548A">
                    <a:tint val="12000"/>
                    <a:satMod val="255000"/>
                  </a:srgbClr>
                </a:gs>
                <a:gs pos="100000">
                  <a:srgbClr val="53548A">
                    <a:tint val="45000"/>
                    <a:satMod val="250000"/>
                  </a:srgbClr>
                </a:gs>
              </a:gsLst>
              <a:path path="circle">
                <a:fillToRect l="-40000" t="-90000" r="140000" b="190000"/>
              </a:path>
            </a:gradFill>
            <a:ln w="9525" cap="flat" cmpd="sng" algn="ctr">
              <a:solidFill>
                <a:srgbClr val="53548A"/>
              </a:solidFill>
              <a:prstDash val="solid"/>
              <a:headEnd type="none" w="med" len="med"/>
              <a:tailEnd type="none" w="med" len="med"/>
            </a:ln>
            <a:effectLst>
              <a:outerShdw blurRad="51500" dist="25400" dir="5400000" rotWithShape="0">
                <a:srgbClr val="000000">
                  <a:alpha val="40000"/>
                </a:srgbClr>
              </a:outerShdw>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119" name="Oval 118"/>
            <p:cNvSpPr/>
            <p:nvPr/>
          </p:nvSpPr>
          <p:spPr bwMode="auto">
            <a:xfrm>
              <a:off x="766990" y="2311974"/>
              <a:ext cx="276097" cy="276097"/>
            </a:xfrm>
            <a:prstGeom prst="ellipse">
              <a:avLst/>
            </a:prstGeom>
            <a:gradFill rotWithShape="1">
              <a:gsLst>
                <a:gs pos="0">
                  <a:srgbClr val="438086">
                    <a:tint val="1000"/>
                    <a:satMod val="255000"/>
                  </a:srgbClr>
                </a:gs>
                <a:gs pos="55000">
                  <a:srgbClr val="438086">
                    <a:tint val="12000"/>
                    <a:satMod val="255000"/>
                  </a:srgbClr>
                </a:gs>
                <a:gs pos="100000">
                  <a:srgbClr val="438086">
                    <a:tint val="45000"/>
                    <a:satMod val="250000"/>
                  </a:srgbClr>
                </a:gs>
              </a:gsLst>
              <a:path path="circle">
                <a:fillToRect l="-40000" t="-90000" r="140000" b="190000"/>
              </a:path>
            </a:gradFill>
            <a:ln w="9525" cap="flat" cmpd="sng" algn="ctr">
              <a:solidFill>
                <a:srgbClr val="438086"/>
              </a:solidFill>
              <a:prstDash val="solid"/>
              <a:headEnd type="none" w="med" len="med"/>
              <a:tailEnd type="none" w="med" len="med"/>
            </a:ln>
            <a:effectLst>
              <a:outerShdw blurRad="51500" dist="25400" dir="5400000" rotWithShape="0">
                <a:srgbClr val="000000">
                  <a:alpha val="40000"/>
                </a:srgbClr>
              </a:outerShdw>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120" name="Oval 119"/>
            <p:cNvSpPr/>
            <p:nvPr/>
          </p:nvSpPr>
          <p:spPr bwMode="auto">
            <a:xfrm>
              <a:off x="766990" y="2843494"/>
              <a:ext cx="276097" cy="276097"/>
            </a:xfrm>
            <a:prstGeom prst="ellipse">
              <a:avLst/>
            </a:prstGeom>
            <a:gradFill rotWithShape="1">
              <a:gsLst>
                <a:gs pos="0">
                  <a:srgbClr val="438086">
                    <a:tint val="1000"/>
                    <a:satMod val="255000"/>
                  </a:srgbClr>
                </a:gs>
                <a:gs pos="55000">
                  <a:srgbClr val="438086">
                    <a:tint val="12000"/>
                    <a:satMod val="255000"/>
                  </a:srgbClr>
                </a:gs>
                <a:gs pos="100000">
                  <a:srgbClr val="438086">
                    <a:tint val="45000"/>
                    <a:satMod val="250000"/>
                  </a:srgbClr>
                </a:gs>
              </a:gsLst>
              <a:path path="circle">
                <a:fillToRect l="-40000" t="-90000" r="140000" b="190000"/>
              </a:path>
            </a:gradFill>
            <a:ln w="9525" cap="flat" cmpd="sng" algn="ctr">
              <a:solidFill>
                <a:srgbClr val="438086"/>
              </a:solidFill>
              <a:prstDash val="solid"/>
              <a:headEnd type="none" w="med" len="med"/>
              <a:tailEnd type="none" w="med" len="med"/>
            </a:ln>
            <a:effectLst>
              <a:outerShdw blurRad="51500" dist="25400" dir="5400000" rotWithShape="0">
                <a:srgbClr val="000000">
                  <a:alpha val="40000"/>
                </a:srgbClr>
              </a:outerShdw>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121" name="Oval 120"/>
            <p:cNvSpPr/>
            <p:nvPr/>
          </p:nvSpPr>
          <p:spPr bwMode="auto">
            <a:xfrm>
              <a:off x="766990" y="3375014"/>
              <a:ext cx="276097" cy="276097"/>
            </a:xfrm>
            <a:prstGeom prst="ellipse">
              <a:avLst/>
            </a:prstGeom>
            <a:gradFill rotWithShape="1">
              <a:gsLst>
                <a:gs pos="0">
                  <a:srgbClr val="438086">
                    <a:tint val="1000"/>
                    <a:satMod val="255000"/>
                  </a:srgbClr>
                </a:gs>
                <a:gs pos="55000">
                  <a:srgbClr val="438086">
                    <a:tint val="12000"/>
                    <a:satMod val="255000"/>
                  </a:srgbClr>
                </a:gs>
                <a:gs pos="100000">
                  <a:srgbClr val="438086">
                    <a:tint val="45000"/>
                    <a:satMod val="250000"/>
                  </a:srgbClr>
                </a:gs>
              </a:gsLst>
              <a:path path="circle">
                <a:fillToRect l="-40000" t="-90000" r="140000" b="190000"/>
              </a:path>
            </a:gradFill>
            <a:ln w="9525" cap="flat" cmpd="sng" algn="ctr">
              <a:solidFill>
                <a:srgbClr val="438086"/>
              </a:solidFill>
              <a:prstDash val="solid"/>
              <a:headEnd type="none" w="med" len="med"/>
              <a:tailEnd type="none" w="med" len="med"/>
            </a:ln>
            <a:effectLst>
              <a:outerShdw blurRad="51500" dist="25400" dir="5400000" rotWithShape="0">
                <a:srgbClr val="000000">
                  <a:alpha val="40000"/>
                </a:srgbClr>
              </a:outerShdw>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122" name="Oval 121"/>
            <p:cNvSpPr/>
            <p:nvPr/>
          </p:nvSpPr>
          <p:spPr bwMode="auto">
            <a:xfrm>
              <a:off x="766990" y="3906534"/>
              <a:ext cx="276097" cy="276097"/>
            </a:xfrm>
            <a:prstGeom prst="ellipse">
              <a:avLst/>
            </a:prstGeom>
            <a:gradFill rotWithShape="1">
              <a:gsLst>
                <a:gs pos="0">
                  <a:srgbClr val="438086">
                    <a:tint val="1000"/>
                    <a:satMod val="255000"/>
                  </a:srgbClr>
                </a:gs>
                <a:gs pos="55000">
                  <a:srgbClr val="438086">
                    <a:tint val="12000"/>
                    <a:satMod val="255000"/>
                  </a:srgbClr>
                </a:gs>
                <a:gs pos="100000">
                  <a:srgbClr val="438086">
                    <a:tint val="45000"/>
                    <a:satMod val="250000"/>
                  </a:srgbClr>
                </a:gs>
              </a:gsLst>
              <a:path path="circle">
                <a:fillToRect l="-40000" t="-90000" r="140000" b="190000"/>
              </a:path>
            </a:gradFill>
            <a:ln w="9525" cap="flat" cmpd="sng" algn="ctr">
              <a:solidFill>
                <a:srgbClr val="438086"/>
              </a:solidFill>
              <a:prstDash val="solid"/>
              <a:headEnd type="none" w="med" len="med"/>
              <a:tailEnd type="none" w="med" len="med"/>
            </a:ln>
            <a:effectLst>
              <a:outerShdw blurRad="51500" dist="25400" dir="5400000" rotWithShape="0">
                <a:srgbClr val="000000">
                  <a:alpha val="40000"/>
                </a:srgbClr>
              </a:outerShdw>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grpSp>
      <p:sp>
        <p:nvSpPr>
          <p:cNvPr id="123" name="TextBox 122"/>
          <p:cNvSpPr txBox="1"/>
          <p:nvPr/>
        </p:nvSpPr>
        <p:spPr>
          <a:xfrm>
            <a:off x="4883943" y="4686045"/>
            <a:ext cx="3308104" cy="400105"/>
          </a:xfrm>
          <a:prstGeom prst="rect">
            <a:avLst/>
          </a:prstGeom>
          <a:noFill/>
        </p:spPr>
        <p:txBody>
          <a:bodyPr wrap="square" lIns="91435" tIns="45718" rIns="91435" bIns="45718"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Consistency Model</a:t>
            </a:r>
          </a:p>
        </p:txBody>
      </p:sp>
      <p:grpSp>
        <p:nvGrpSpPr>
          <p:cNvPr id="124" name="Group 123"/>
          <p:cNvGrpSpPr/>
          <p:nvPr/>
        </p:nvGrpSpPr>
        <p:grpSpPr>
          <a:xfrm>
            <a:off x="4648201" y="5204205"/>
            <a:ext cx="3851499" cy="1260062"/>
            <a:chOff x="2905452" y="3733800"/>
            <a:chExt cx="8384848" cy="2743200"/>
          </a:xfrm>
        </p:grpSpPr>
        <p:sp>
          <p:nvSpPr>
            <p:cNvPr id="125" name="Oval 124"/>
            <p:cNvSpPr/>
            <p:nvPr/>
          </p:nvSpPr>
          <p:spPr>
            <a:xfrm>
              <a:off x="4584700" y="3733800"/>
              <a:ext cx="5029200" cy="2743200"/>
            </a:xfrm>
            <a:prstGeom prst="ellipse">
              <a:avLst/>
            </a:prstGeom>
            <a:solidFill>
              <a:sysClr val="window" lastClr="FFFFFF"/>
            </a:solidFill>
            <a:ln w="19050" cap="flat" cmpd="sng" algn="ctr">
              <a:solidFill>
                <a:srgbClr val="5C92B5"/>
              </a:solidFill>
              <a:prstDash val="solid"/>
              <a:tailEnd type="none"/>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Georgia"/>
                <a:ea typeface="+mn-ea"/>
                <a:cs typeface="+mn-cs"/>
              </a:endParaRPr>
            </a:p>
          </p:txBody>
        </p:sp>
        <p:sp>
          <p:nvSpPr>
            <p:cNvPr id="126" name="Oval 125"/>
            <p:cNvSpPr/>
            <p:nvPr/>
          </p:nvSpPr>
          <p:spPr>
            <a:xfrm>
              <a:off x="5727700" y="4114800"/>
              <a:ext cx="2895600" cy="2133600"/>
            </a:xfrm>
            <a:prstGeom prst="ellipse">
              <a:avLst/>
            </a:prstGeom>
            <a:solidFill>
              <a:srgbClr val="53548A"/>
            </a:solidFill>
            <a:ln w="19050" cap="flat" cmpd="sng" algn="ctr">
              <a:solidFill>
                <a:srgbClr val="53548A">
                  <a:shade val="50000"/>
                </a:srgbClr>
              </a:solidFill>
              <a:prstDash val="dash"/>
              <a:tailEnd type="none"/>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Georgia"/>
                <a:ea typeface="+mn-ea"/>
                <a:cs typeface="+mn-cs"/>
              </a:endParaRPr>
            </a:p>
          </p:txBody>
        </p:sp>
        <p:sp>
          <p:nvSpPr>
            <p:cNvPr id="127" name="Oval 126"/>
            <p:cNvSpPr/>
            <p:nvPr/>
          </p:nvSpPr>
          <p:spPr>
            <a:xfrm>
              <a:off x="6594475" y="4457700"/>
              <a:ext cx="1143000" cy="1600200"/>
            </a:xfrm>
            <a:prstGeom prst="ellipse">
              <a:avLst/>
            </a:prstGeom>
            <a:solidFill>
              <a:srgbClr val="C4652D"/>
            </a:solidFill>
            <a:ln w="19050" cap="flat" cmpd="sng" algn="ctr">
              <a:solidFill>
                <a:srgbClr val="C4652D">
                  <a:shade val="50000"/>
                </a:srgbClr>
              </a:solidFill>
              <a:prstDash val="sysDot"/>
              <a:tailEnd type="none"/>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Georgia"/>
                <a:ea typeface="+mn-ea"/>
                <a:cs typeface="+mn-cs"/>
              </a:endParaRPr>
            </a:p>
          </p:txBody>
        </p:sp>
        <p:sp>
          <p:nvSpPr>
            <p:cNvPr id="128" name="Oval 127"/>
            <p:cNvSpPr/>
            <p:nvPr/>
          </p:nvSpPr>
          <p:spPr>
            <a:xfrm>
              <a:off x="6823075" y="4924425"/>
              <a:ext cx="762000" cy="762000"/>
            </a:xfrm>
            <a:prstGeom prst="ellipse">
              <a:avLst/>
            </a:prstGeom>
            <a:gradFill rotWithShape="1">
              <a:gsLst>
                <a:gs pos="0">
                  <a:srgbClr val="438086">
                    <a:tint val="43000"/>
                    <a:satMod val="165000"/>
                  </a:srgbClr>
                </a:gs>
                <a:gs pos="55000">
                  <a:srgbClr val="438086">
                    <a:tint val="83000"/>
                    <a:satMod val="155000"/>
                  </a:srgbClr>
                </a:gs>
                <a:gs pos="100000">
                  <a:srgbClr val="438086">
                    <a:shade val="85000"/>
                  </a:srgbClr>
                </a:gs>
              </a:gsLst>
              <a:path path="circle">
                <a:fillToRect l="-40000" t="-90000" r="140000" b="190000"/>
              </a:path>
            </a:gradFill>
            <a:ln w="9525" cap="flat" cmpd="sng" algn="ctr">
              <a:solidFill>
                <a:srgbClr val="438086"/>
              </a:solidFill>
              <a:prstDash val="solid"/>
              <a:tailEnd type="none"/>
            </a:ln>
            <a:effectLst>
              <a:outerShdw blurRad="50800" dist="25400" dir="5400000" rotWithShape="0">
                <a:srgbClr val="000000">
                  <a:alpha val="4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Georgia"/>
                <a:ea typeface="+mn-ea"/>
                <a:cs typeface="+mn-cs"/>
              </a:endParaRPr>
            </a:p>
          </p:txBody>
        </p:sp>
        <p:sp>
          <p:nvSpPr>
            <p:cNvPr id="129" name="Oval 128"/>
            <p:cNvSpPr/>
            <p:nvPr/>
          </p:nvSpPr>
          <p:spPr>
            <a:xfrm>
              <a:off x="8687127" y="4914900"/>
              <a:ext cx="762000" cy="762000"/>
            </a:xfrm>
            <a:prstGeom prst="ellipse">
              <a:avLst/>
            </a:prstGeom>
            <a:gradFill rotWithShape="1">
              <a:gsLst>
                <a:gs pos="0">
                  <a:srgbClr val="438086">
                    <a:tint val="1000"/>
                    <a:satMod val="255000"/>
                  </a:srgbClr>
                </a:gs>
                <a:gs pos="55000">
                  <a:srgbClr val="438086">
                    <a:tint val="12000"/>
                    <a:satMod val="255000"/>
                  </a:srgbClr>
                </a:gs>
                <a:gs pos="100000">
                  <a:srgbClr val="438086">
                    <a:tint val="45000"/>
                    <a:satMod val="250000"/>
                  </a:srgbClr>
                </a:gs>
              </a:gsLst>
              <a:path path="circle">
                <a:fillToRect l="-40000" t="-90000" r="140000" b="190000"/>
              </a:path>
            </a:gradFill>
            <a:ln w="9525" cap="flat" cmpd="sng" algn="ctr">
              <a:solidFill>
                <a:srgbClr val="438086"/>
              </a:solidFill>
              <a:prstDash val="solid"/>
              <a:tailEnd type="none"/>
            </a:ln>
            <a:effectLst>
              <a:outerShdw blurRad="51500" dist="25400" dir="5400000" rotWithShape="0">
                <a:srgbClr val="000000">
                  <a:alpha val="40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Georgia"/>
                <a:ea typeface="+mn-ea"/>
                <a:cs typeface="+mn-cs"/>
              </a:endParaRPr>
            </a:p>
          </p:txBody>
        </p:sp>
        <p:sp>
          <p:nvSpPr>
            <p:cNvPr id="130" name="Oval 6"/>
            <p:cNvSpPr/>
            <p:nvPr/>
          </p:nvSpPr>
          <p:spPr>
            <a:xfrm>
              <a:off x="4877127" y="4914900"/>
              <a:ext cx="762000" cy="762000"/>
            </a:xfrm>
            <a:prstGeom prst="ellipse">
              <a:avLst/>
            </a:prstGeom>
            <a:gradFill rotWithShape="1">
              <a:gsLst>
                <a:gs pos="0">
                  <a:srgbClr val="438086">
                    <a:tint val="1000"/>
                    <a:satMod val="255000"/>
                  </a:srgbClr>
                </a:gs>
                <a:gs pos="55000">
                  <a:srgbClr val="438086">
                    <a:tint val="12000"/>
                    <a:satMod val="255000"/>
                  </a:srgbClr>
                </a:gs>
                <a:gs pos="100000">
                  <a:srgbClr val="438086">
                    <a:tint val="45000"/>
                    <a:satMod val="250000"/>
                  </a:srgbClr>
                </a:gs>
              </a:gsLst>
              <a:path path="circle">
                <a:fillToRect l="-40000" t="-90000" r="140000" b="190000"/>
              </a:path>
            </a:gradFill>
            <a:ln w="9525" cap="flat" cmpd="sng" algn="ctr">
              <a:solidFill>
                <a:srgbClr val="438086"/>
              </a:solidFill>
              <a:prstDash val="solid"/>
              <a:tailEnd type="none"/>
            </a:ln>
            <a:effectLst>
              <a:outerShdw blurRad="51500" dist="25400" dir="5400000" rotWithShape="0">
                <a:srgbClr val="000000">
                  <a:alpha val="40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Georgia"/>
                <a:ea typeface="+mn-ea"/>
                <a:cs typeface="+mn-cs"/>
              </a:endParaRPr>
            </a:p>
          </p:txBody>
        </p:sp>
        <p:cxnSp>
          <p:nvCxnSpPr>
            <p:cNvPr id="131" name="Curved Connector 130"/>
            <p:cNvCxnSpPr>
              <a:stCxn id="128" idx="2"/>
              <a:endCxn id="130" idx="6"/>
            </p:cNvCxnSpPr>
            <p:nvPr/>
          </p:nvCxnSpPr>
          <p:spPr>
            <a:xfrm rot="10800000">
              <a:off x="5639129" y="5295904"/>
              <a:ext cx="1183948" cy="9525"/>
            </a:xfrm>
            <a:prstGeom prst="curvedConnector3">
              <a:avLst>
                <a:gd name="adj1" fmla="val 50000"/>
              </a:avLst>
            </a:prstGeom>
            <a:noFill/>
            <a:ln w="19050" cap="flat" cmpd="sng" algn="ctr">
              <a:solidFill>
                <a:srgbClr val="438086"/>
              </a:solidFill>
              <a:prstDash val="solid"/>
              <a:headEnd type="none" w="med" len="med"/>
              <a:tailEnd type="none" w="med" len="med"/>
            </a:ln>
            <a:effectLst>
              <a:outerShdw blurRad="51500" dist="25400" dir="5400000" rotWithShape="0">
                <a:srgbClr val="000000">
                  <a:alpha val="40000"/>
                </a:srgbClr>
              </a:outerShdw>
            </a:effectLst>
          </p:spPr>
        </p:cxnSp>
        <p:sp>
          <p:nvSpPr>
            <p:cNvPr id="132" name="Cube 131"/>
            <p:cNvSpPr/>
            <p:nvPr/>
          </p:nvSpPr>
          <p:spPr>
            <a:xfrm>
              <a:off x="6116818" y="5096450"/>
              <a:ext cx="371147" cy="381001"/>
            </a:xfrm>
            <a:prstGeom prst="cube">
              <a:avLst/>
            </a:prstGeom>
            <a:gradFill rotWithShape="1">
              <a:gsLst>
                <a:gs pos="0">
                  <a:srgbClr val="53548A">
                    <a:tint val="1000"/>
                    <a:satMod val="255000"/>
                  </a:srgbClr>
                </a:gs>
                <a:gs pos="55000">
                  <a:srgbClr val="53548A">
                    <a:tint val="12000"/>
                    <a:satMod val="255000"/>
                  </a:srgbClr>
                </a:gs>
                <a:gs pos="100000">
                  <a:srgbClr val="53548A">
                    <a:tint val="45000"/>
                    <a:satMod val="250000"/>
                  </a:srgbClr>
                </a:gs>
              </a:gsLst>
              <a:path path="circle">
                <a:fillToRect l="-40000" t="-90000" r="140000" b="190000"/>
              </a:path>
            </a:gradFill>
            <a:ln w="9525" cap="flat" cmpd="sng" algn="ctr">
              <a:solidFill>
                <a:srgbClr val="53548A"/>
              </a:solidFill>
              <a:prstDash val="solid"/>
              <a:tailEnd type="none"/>
            </a:ln>
            <a:effectLst>
              <a:outerShdw blurRad="51500" dist="25400" dir="5400000" rotWithShape="0">
                <a:srgbClr val="000000">
                  <a:alpha val="40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Text" lastClr="000000"/>
                </a:solidFill>
                <a:effectLst/>
                <a:uLnTx/>
                <a:uFillTx/>
                <a:latin typeface="Georgia"/>
                <a:ea typeface="+mn-ea"/>
                <a:cs typeface="+mn-cs"/>
              </a:endParaRPr>
            </a:p>
          </p:txBody>
        </p:sp>
        <p:sp>
          <p:nvSpPr>
            <p:cNvPr id="133" name="Cube 132"/>
            <p:cNvSpPr/>
            <p:nvPr/>
          </p:nvSpPr>
          <p:spPr>
            <a:xfrm>
              <a:off x="8890327" y="5105400"/>
              <a:ext cx="371148" cy="381000"/>
            </a:xfrm>
            <a:prstGeom prst="cube">
              <a:avLst/>
            </a:prstGeom>
            <a:gradFill rotWithShape="1">
              <a:gsLst>
                <a:gs pos="0">
                  <a:srgbClr val="53548A">
                    <a:tint val="1000"/>
                    <a:satMod val="255000"/>
                  </a:srgbClr>
                </a:gs>
                <a:gs pos="55000">
                  <a:srgbClr val="53548A">
                    <a:tint val="12000"/>
                    <a:satMod val="255000"/>
                  </a:srgbClr>
                </a:gs>
                <a:gs pos="100000">
                  <a:srgbClr val="53548A">
                    <a:tint val="45000"/>
                    <a:satMod val="250000"/>
                  </a:srgbClr>
                </a:gs>
              </a:gsLst>
              <a:path path="circle">
                <a:fillToRect l="-40000" t="-90000" r="140000" b="190000"/>
              </a:path>
            </a:gradFill>
            <a:ln w="9525" cap="flat" cmpd="sng" algn="ctr">
              <a:solidFill>
                <a:srgbClr val="53548A"/>
              </a:solidFill>
              <a:prstDash val="solid"/>
              <a:tailEnd type="none"/>
            </a:ln>
            <a:effectLst>
              <a:outerShdw blurRad="51500" dist="25400" dir="5400000" rotWithShape="0">
                <a:srgbClr val="000000">
                  <a:alpha val="40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Text" lastClr="000000"/>
                </a:solidFill>
                <a:effectLst/>
                <a:uLnTx/>
                <a:uFillTx/>
                <a:latin typeface="Georgia"/>
                <a:ea typeface="+mn-ea"/>
                <a:cs typeface="+mn-cs"/>
              </a:endParaRPr>
            </a:p>
          </p:txBody>
        </p:sp>
        <p:sp>
          <p:nvSpPr>
            <p:cNvPr id="134" name="Cube 133"/>
            <p:cNvSpPr/>
            <p:nvPr/>
          </p:nvSpPr>
          <p:spPr>
            <a:xfrm>
              <a:off x="7036127" y="5105400"/>
              <a:ext cx="371148" cy="381000"/>
            </a:xfrm>
            <a:prstGeom prst="cube">
              <a:avLst/>
            </a:prstGeom>
            <a:gradFill rotWithShape="1">
              <a:gsLst>
                <a:gs pos="0">
                  <a:srgbClr val="53548A">
                    <a:tint val="1000"/>
                    <a:satMod val="255000"/>
                  </a:srgbClr>
                </a:gs>
                <a:gs pos="55000">
                  <a:srgbClr val="53548A">
                    <a:tint val="12000"/>
                    <a:satMod val="255000"/>
                  </a:srgbClr>
                </a:gs>
                <a:gs pos="100000">
                  <a:srgbClr val="53548A">
                    <a:tint val="45000"/>
                    <a:satMod val="250000"/>
                  </a:srgbClr>
                </a:gs>
              </a:gsLst>
              <a:path path="circle">
                <a:fillToRect l="-40000" t="-90000" r="140000" b="190000"/>
              </a:path>
            </a:gradFill>
            <a:ln w="9525" cap="flat" cmpd="sng" algn="ctr">
              <a:solidFill>
                <a:srgbClr val="53548A"/>
              </a:solidFill>
              <a:prstDash val="solid"/>
              <a:tailEnd type="none"/>
            </a:ln>
            <a:effectLst>
              <a:outerShdw blurRad="51500" dist="25400" dir="5400000" rotWithShape="0">
                <a:srgbClr val="000000">
                  <a:alpha val="40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Text" lastClr="000000"/>
                </a:solidFill>
                <a:effectLst/>
                <a:uLnTx/>
                <a:uFillTx/>
                <a:latin typeface="Georgia"/>
                <a:ea typeface="+mn-ea"/>
                <a:cs typeface="+mn-cs"/>
              </a:endParaRPr>
            </a:p>
          </p:txBody>
        </p:sp>
        <p:sp>
          <p:nvSpPr>
            <p:cNvPr id="135" name="Cube 134"/>
            <p:cNvSpPr/>
            <p:nvPr/>
          </p:nvSpPr>
          <p:spPr>
            <a:xfrm>
              <a:off x="5080327" y="5105400"/>
              <a:ext cx="371148" cy="381000"/>
            </a:xfrm>
            <a:prstGeom prst="cube">
              <a:avLst/>
            </a:prstGeom>
            <a:gradFill rotWithShape="1">
              <a:gsLst>
                <a:gs pos="0">
                  <a:srgbClr val="53548A">
                    <a:tint val="1000"/>
                    <a:satMod val="255000"/>
                  </a:srgbClr>
                </a:gs>
                <a:gs pos="55000">
                  <a:srgbClr val="53548A">
                    <a:tint val="12000"/>
                    <a:satMod val="255000"/>
                  </a:srgbClr>
                </a:gs>
                <a:gs pos="100000">
                  <a:srgbClr val="53548A">
                    <a:tint val="45000"/>
                    <a:satMod val="250000"/>
                  </a:srgbClr>
                </a:gs>
              </a:gsLst>
              <a:path path="circle">
                <a:fillToRect l="-40000" t="-90000" r="140000" b="190000"/>
              </a:path>
            </a:gradFill>
            <a:ln w="9525" cap="flat" cmpd="sng" algn="ctr">
              <a:solidFill>
                <a:srgbClr val="53548A"/>
              </a:solidFill>
              <a:prstDash val="solid"/>
              <a:tailEnd type="none"/>
            </a:ln>
            <a:effectLst>
              <a:outerShdw blurRad="51500" dist="25400" dir="5400000" rotWithShape="0">
                <a:srgbClr val="000000">
                  <a:alpha val="40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Text" lastClr="000000"/>
                </a:solidFill>
                <a:effectLst/>
                <a:uLnTx/>
                <a:uFillTx/>
                <a:latin typeface="Georgia"/>
                <a:ea typeface="+mn-ea"/>
                <a:cs typeface="+mn-cs"/>
              </a:endParaRPr>
            </a:p>
          </p:txBody>
        </p:sp>
        <p:cxnSp>
          <p:nvCxnSpPr>
            <p:cNvPr id="136" name="Curved Connector 135"/>
            <p:cNvCxnSpPr>
              <a:stCxn id="129" idx="2"/>
              <a:endCxn id="128" idx="6"/>
            </p:cNvCxnSpPr>
            <p:nvPr/>
          </p:nvCxnSpPr>
          <p:spPr>
            <a:xfrm rot="10800000" flipV="1">
              <a:off x="7585074" y="5295899"/>
              <a:ext cx="1102054" cy="9525"/>
            </a:xfrm>
            <a:prstGeom prst="curvedConnector3">
              <a:avLst>
                <a:gd name="adj1" fmla="val 50000"/>
              </a:avLst>
            </a:prstGeom>
            <a:noFill/>
            <a:ln w="19050" cap="flat" cmpd="sng" algn="ctr">
              <a:solidFill>
                <a:srgbClr val="438086"/>
              </a:solidFill>
              <a:prstDash val="solid"/>
              <a:headEnd type="none" w="med" len="med"/>
              <a:tailEnd type="none" w="med" len="med"/>
            </a:ln>
            <a:effectLst>
              <a:outerShdw blurRad="51500" dist="25400" dir="5400000" rotWithShape="0">
                <a:srgbClr val="000000">
                  <a:alpha val="40000"/>
                </a:srgbClr>
              </a:outerShdw>
            </a:effectLst>
          </p:spPr>
        </p:cxnSp>
        <p:sp>
          <p:nvSpPr>
            <p:cNvPr id="137" name="Cube 136"/>
            <p:cNvSpPr/>
            <p:nvPr/>
          </p:nvSpPr>
          <p:spPr>
            <a:xfrm>
              <a:off x="7937827" y="5114925"/>
              <a:ext cx="371147" cy="381001"/>
            </a:xfrm>
            <a:prstGeom prst="cube">
              <a:avLst/>
            </a:prstGeom>
            <a:gradFill rotWithShape="1">
              <a:gsLst>
                <a:gs pos="0">
                  <a:srgbClr val="53548A">
                    <a:tint val="1000"/>
                    <a:satMod val="255000"/>
                  </a:srgbClr>
                </a:gs>
                <a:gs pos="55000">
                  <a:srgbClr val="53548A">
                    <a:tint val="12000"/>
                    <a:satMod val="255000"/>
                  </a:srgbClr>
                </a:gs>
                <a:gs pos="100000">
                  <a:srgbClr val="53548A">
                    <a:tint val="45000"/>
                    <a:satMod val="250000"/>
                  </a:srgbClr>
                </a:gs>
              </a:gsLst>
              <a:path path="circle">
                <a:fillToRect l="-40000" t="-90000" r="140000" b="190000"/>
              </a:path>
            </a:gradFill>
            <a:ln w="9525" cap="flat" cmpd="sng" algn="ctr">
              <a:solidFill>
                <a:srgbClr val="53548A"/>
              </a:solidFill>
              <a:prstDash val="solid"/>
              <a:tailEnd type="none"/>
            </a:ln>
            <a:effectLst>
              <a:outerShdw blurRad="51500" dist="25400" dir="5400000" rotWithShape="0">
                <a:srgbClr val="000000">
                  <a:alpha val="40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Text" lastClr="000000"/>
                </a:solidFill>
                <a:effectLst/>
                <a:uLnTx/>
                <a:uFillTx/>
                <a:latin typeface="Georgia"/>
                <a:ea typeface="+mn-ea"/>
                <a:cs typeface="+mn-cs"/>
              </a:endParaRPr>
            </a:p>
          </p:txBody>
        </p:sp>
        <p:sp>
          <p:nvSpPr>
            <p:cNvPr id="138" name="Oval 137"/>
            <p:cNvSpPr/>
            <p:nvPr/>
          </p:nvSpPr>
          <p:spPr>
            <a:xfrm>
              <a:off x="10528300" y="4914900"/>
              <a:ext cx="762000" cy="762000"/>
            </a:xfrm>
            <a:prstGeom prst="ellipse">
              <a:avLst/>
            </a:prstGeom>
            <a:gradFill rotWithShape="1">
              <a:gsLst>
                <a:gs pos="0">
                  <a:srgbClr val="438086">
                    <a:tint val="1000"/>
                    <a:satMod val="255000"/>
                  </a:srgbClr>
                </a:gs>
                <a:gs pos="55000">
                  <a:srgbClr val="438086">
                    <a:tint val="12000"/>
                    <a:satMod val="255000"/>
                  </a:srgbClr>
                </a:gs>
                <a:gs pos="100000">
                  <a:srgbClr val="438086">
                    <a:tint val="45000"/>
                    <a:satMod val="250000"/>
                  </a:srgbClr>
                </a:gs>
              </a:gsLst>
              <a:path path="circle">
                <a:fillToRect l="-40000" t="-90000" r="140000" b="190000"/>
              </a:path>
            </a:gradFill>
            <a:ln w="9525" cap="flat" cmpd="sng" algn="ctr">
              <a:solidFill>
                <a:srgbClr val="438086"/>
              </a:solidFill>
              <a:prstDash val="solid"/>
              <a:tailEnd type="none"/>
            </a:ln>
            <a:effectLst>
              <a:outerShdw blurRad="51500" dist="25400" dir="5400000" rotWithShape="0">
                <a:srgbClr val="000000">
                  <a:alpha val="40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Georgia"/>
                <a:ea typeface="+mn-ea"/>
                <a:cs typeface="+mn-cs"/>
              </a:endParaRPr>
            </a:p>
          </p:txBody>
        </p:sp>
        <p:sp>
          <p:nvSpPr>
            <p:cNvPr id="139" name="Cube 138"/>
            <p:cNvSpPr/>
            <p:nvPr/>
          </p:nvSpPr>
          <p:spPr>
            <a:xfrm>
              <a:off x="10731500" y="5105400"/>
              <a:ext cx="371148" cy="381000"/>
            </a:xfrm>
            <a:prstGeom prst="cube">
              <a:avLst/>
            </a:prstGeom>
            <a:gradFill rotWithShape="1">
              <a:gsLst>
                <a:gs pos="0">
                  <a:srgbClr val="53548A">
                    <a:tint val="1000"/>
                    <a:satMod val="255000"/>
                  </a:srgbClr>
                </a:gs>
                <a:gs pos="55000">
                  <a:srgbClr val="53548A">
                    <a:tint val="12000"/>
                    <a:satMod val="255000"/>
                  </a:srgbClr>
                </a:gs>
                <a:gs pos="100000">
                  <a:srgbClr val="53548A">
                    <a:tint val="45000"/>
                    <a:satMod val="250000"/>
                  </a:srgbClr>
                </a:gs>
              </a:gsLst>
              <a:path path="circle">
                <a:fillToRect l="-40000" t="-90000" r="140000" b="190000"/>
              </a:path>
            </a:gradFill>
            <a:ln w="9525" cap="flat" cmpd="sng" algn="ctr">
              <a:solidFill>
                <a:srgbClr val="53548A"/>
              </a:solidFill>
              <a:prstDash val="solid"/>
              <a:tailEnd type="none"/>
            </a:ln>
            <a:effectLst>
              <a:outerShdw blurRad="51500" dist="25400" dir="5400000" rotWithShape="0">
                <a:srgbClr val="000000">
                  <a:alpha val="40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Text" lastClr="000000"/>
                </a:solidFill>
                <a:effectLst/>
                <a:uLnTx/>
                <a:uFillTx/>
                <a:latin typeface="Georgia"/>
                <a:ea typeface="+mn-ea"/>
                <a:cs typeface="+mn-cs"/>
              </a:endParaRPr>
            </a:p>
          </p:txBody>
        </p:sp>
        <p:cxnSp>
          <p:nvCxnSpPr>
            <p:cNvPr id="140" name="Curved Connector 139"/>
            <p:cNvCxnSpPr>
              <a:stCxn id="138" idx="2"/>
              <a:endCxn id="129" idx="6"/>
            </p:cNvCxnSpPr>
            <p:nvPr/>
          </p:nvCxnSpPr>
          <p:spPr>
            <a:xfrm rot="10800000">
              <a:off x="9449127" y="5295902"/>
              <a:ext cx="1079174" cy="3457"/>
            </a:xfrm>
            <a:prstGeom prst="curvedConnector3">
              <a:avLst>
                <a:gd name="adj1" fmla="val 50000"/>
              </a:avLst>
            </a:prstGeom>
            <a:noFill/>
            <a:ln w="19050" cap="flat" cmpd="sng" algn="ctr">
              <a:solidFill>
                <a:srgbClr val="438086"/>
              </a:solidFill>
              <a:prstDash val="solid"/>
              <a:headEnd type="none" w="med" len="med"/>
              <a:tailEnd type="none" w="med" len="med"/>
            </a:ln>
            <a:effectLst>
              <a:outerShdw blurRad="51500" dist="25400" dir="5400000" rotWithShape="0">
                <a:srgbClr val="000000">
                  <a:alpha val="40000"/>
                </a:srgbClr>
              </a:outerShdw>
            </a:effectLst>
          </p:spPr>
        </p:cxnSp>
        <p:sp>
          <p:nvSpPr>
            <p:cNvPr id="141" name="Cube 140"/>
            <p:cNvSpPr/>
            <p:nvPr/>
          </p:nvSpPr>
          <p:spPr>
            <a:xfrm>
              <a:off x="9779000" y="5114925"/>
              <a:ext cx="371147" cy="381001"/>
            </a:xfrm>
            <a:prstGeom prst="cube">
              <a:avLst/>
            </a:prstGeom>
            <a:gradFill rotWithShape="1">
              <a:gsLst>
                <a:gs pos="0">
                  <a:srgbClr val="53548A">
                    <a:tint val="1000"/>
                    <a:satMod val="255000"/>
                  </a:srgbClr>
                </a:gs>
                <a:gs pos="55000">
                  <a:srgbClr val="53548A">
                    <a:tint val="12000"/>
                    <a:satMod val="255000"/>
                  </a:srgbClr>
                </a:gs>
                <a:gs pos="100000">
                  <a:srgbClr val="53548A">
                    <a:tint val="45000"/>
                    <a:satMod val="250000"/>
                  </a:srgbClr>
                </a:gs>
              </a:gsLst>
              <a:path path="circle">
                <a:fillToRect l="-40000" t="-90000" r="140000" b="190000"/>
              </a:path>
            </a:gradFill>
            <a:ln w="9525" cap="flat" cmpd="sng" algn="ctr">
              <a:solidFill>
                <a:srgbClr val="53548A"/>
              </a:solidFill>
              <a:prstDash val="solid"/>
              <a:tailEnd type="none"/>
            </a:ln>
            <a:effectLst>
              <a:outerShdw blurRad="51500" dist="25400" dir="5400000" rotWithShape="0">
                <a:srgbClr val="000000">
                  <a:alpha val="40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Text" lastClr="000000"/>
                </a:solidFill>
                <a:effectLst/>
                <a:uLnTx/>
                <a:uFillTx/>
                <a:latin typeface="Georgia"/>
                <a:ea typeface="+mn-ea"/>
                <a:cs typeface="+mn-cs"/>
              </a:endParaRPr>
            </a:p>
          </p:txBody>
        </p:sp>
        <p:sp>
          <p:nvSpPr>
            <p:cNvPr id="142" name="Oval 141"/>
            <p:cNvSpPr/>
            <p:nvPr/>
          </p:nvSpPr>
          <p:spPr>
            <a:xfrm>
              <a:off x="2905452" y="4924425"/>
              <a:ext cx="762000" cy="762000"/>
            </a:xfrm>
            <a:prstGeom prst="ellipse">
              <a:avLst/>
            </a:prstGeom>
            <a:gradFill rotWithShape="1">
              <a:gsLst>
                <a:gs pos="0">
                  <a:srgbClr val="438086">
                    <a:tint val="1000"/>
                    <a:satMod val="255000"/>
                  </a:srgbClr>
                </a:gs>
                <a:gs pos="55000">
                  <a:srgbClr val="438086">
                    <a:tint val="12000"/>
                    <a:satMod val="255000"/>
                  </a:srgbClr>
                </a:gs>
                <a:gs pos="100000">
                  <a:srgbClr val="438086">
                    <a:tint val="45000"/>
                    <a:satMod val="250000"/>
                  </a:srgbClr>
                </a:gs>
              </a:gsLst>
              <a:path path="circle">
                <a:fillToRect l="-40000" t="-90000" r="140000" b="190000"/>
              </a:path>
            </a:gradFill>
            <a:ln w="9525" cap="flat" cmpd="sng" algn="ctr">
              <a:solidFill>
                <a:srgbClr val="438086"/>
              </a:solidFill>
              <a:prstDash val="solid"/>
              <a:tailEnd type="none"/>
            </a:ln>
            <a:effectLst>
              <a:outerShdw blurRad="51500" dist="25400" dir="5400000" rotWithShape="0">
                <a:srgbClr val="000000">
                  <a:alpha val="40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Georgia"/>
                <a:ea typeface="+mn-ea"/>
                <a:cs typeface="+mn-cs"/>
              </a:endParaRPr>
            </a:p>
          </p:txBody>
        </p:sp>
        <p:cxnSp>
          <p:nvCxnSpPr>
            <p:cNvPr id="143" name="Curved Connector 142"/>
            <p:cNvCxnSpPr>
              <a:stCxn id="130" idx="2"/>
              <a:endCxn id="142" idx="6"/>
            </p:cNvCxnSpPr>
            <p:nvPr/>
          </p:nvCxnSpPr>
          <p:spPr>
            <a:xfrm rot="10800000" flipV="1">
              <a:off x="3667453" y="5295899"/>
              <a:ext cx="1209676" cy="9525"/>
            </a:xfrm>
            <a:prstGeom prst="curvedConnector3">
              <a:avLst>
                <a:gd name="adj1" fmla="val 50000"/>
              </a:avLst>
            </a:prstGeom>
            <a:noFill/>
            <a:ln w="19050" cap="flat" cmpd="sng" algn="ctr">
              <a:solidFill>
                <a:srgbClr val="438086"/>
              </a:solidFill>
              <a:prstDash val="solid"/>
              <a:headEnd type="none" w="med" len="med"/>
              <a:tailEnd type="none" w="med" len="med"/>
            </a:ln>
            <a:effectLst>
              <a:outerShdw blurRad="51500" dist="25400" dir="5400000" rotWithShape="0">
                <a:srgbClr val="000000">
                  <a:alpha val="40000"/>
                </a:srgbClr>
              </a:outerShdw>
            </a:effectLst>
          </p:spPr>
        </p:cxnSp>
        <p:sp>
          <p:nvSpPr>
            <p:cNvPr id="144" name="Cube 143"/>
            <p:cNvSpPr/>
            <p:nvPr/>
          </p:nvSpPr>
          <p:spPr>
            <a:xfrm>
              <a:off x="4061153" y="5105398"/>
              <a:ext cx="371147" cy="381001"/>
            </a:xfrm>
            <a:prstGeom prst="cube">
              <a:avLst/>
            </a:prstGeom>
            <a:gradFill rotWithShape="1">
              <a:gsLst>
                <a:gs pos="0">
                  <a:srgbClr val="53548A">
                    <a:tint val="1000"/>
                    <a:satMod val="255000"/>
                  </a:srgbClr>
                </a:gs>
                <a:gs pos="55000">
                  <a:srgbClr val="53548A">
                    <a:tint val="12000"/>
                    <a:satMod val="255000"/>
                  </a:srgbClr>
                </a:gs>
                <a:gs pos="100000">
                  <a:srgbClr val="53548A">
                    <a:tint val="45000"/>
                    <a:satMod val="250000"/>
                  </a:srgbClr>
                </a:gs>
              </a:gsLst>
              <a:path path="circle">
                <a:fillToRect l="-40000" t="-90000" r="140000" b="190000"/>
              </a:path>
            </a:gradFill>
            <a:ln w="9525" cap="flat" cmpd="sng" algn="ctr">
              <a:solidFill>
                <a:srgbClr val="53548A"/>
              </a:solidFill>
              <a:prstDash val="solid"/>
              <a:tailEnd type="none"/>
            </a:ln>
            <a:effectLst>
              <a:outerShdw blurRad="51500" dist="25400" dir="5400000" rotWithShape="0">
                <a:srgbClr val="000000">
                  <a:alpha val="40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Text" lastClr="000000"/>
                </a:solidFill>
                <a:effectLst/>
                <a:uLnTx/>
                <a:uFillTx/>
                <a:latin typeface="Georgia"/>
                <a:ea typeface="+mn-ea"/>
                <a:cs typeface="+mn-cs"/>
              </a:endParaRPr>
            </a:p>
          </p:txBody>
        </p:sp>
        <p:sp>
          <p:nvSpPr>
            <p:cNvPr id="145" name="Cube 144"/>
            <p:cNvSpPr/>
            <p:nvPr/>
          </p:nvSpPr>
          <p:spPr>
            <a:xfrm>
              <a:off x="3108652" y="5114925"/>
              <a:ext cx="371148" cy="381000"/>
            </a:xfrm>
            <a:prstGeom prst="cube">
              <a:avLst/>
            </a:prstGeom>
            <a:gradFill rotWithShape="1">
              <a:gsLst>
                <a:gs pos="0">
                  <a:srgbClr val="53548A">
                    <a:tint val="1000"/>
                    <a:satMod val="255000"/>
                  </a:srgbClr>
                </a:gs>
                <a:gs pos="55000">
                  <a:srgbClr val="53548A">
                    <a:tint val="12000"/>
                    <a:satMod val="255000"/>
                  </a:srgbClr>
                </a:gs>
                <a:gs pos="100000">
                  <a:srgbClr val="53548A">
                    <a:tint val="45000"/>
                    <a:satMod val="250000"/>
                  </a:srgbClr>
                </a:gs>
              </a:gsLst>
              <a:path path="circle">
                <a:fillToRect l="-40000" t="-90000" r="140000" b="190000"/>
              </a:path>
            </a:gradFill>
            <a:ln w="9525" cap="flat" cmpd="sng" algn="ctr">
              <a:solidFill>
                <a:srgbClr val="53548A"/>
              </a:solidFill>
              <a:prstDash val="solid"/>
              <a:tailEnd type="none"/>
            </a:ln>
            <a:effectLst>
              <a:outerShdw blurRad="51500" dist="25400" dir="5400000" rotWithShape="0">
                <a:srgbClr val="000000">
                  <a:alpha val="40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Text" lastClr="000000"/>
                </a:solidFill>
                <a:effectLst/>
                <a:uLnTx/>
                <a:uFillTx/>
                <a:latin typeface="Georgia"/>
                <a:ea typeface="+mn-ea"/>
                <a:cs typeface="+mn-cs"/>
              </a:endParaRPr>
            </a:p>
          </p:txBody>
        </p:sp>
      </p:grpSp>
      <p:sp>
        <p:nvSpPr>
          <p:cNvPr id="146" name="TextBox 145"/>
          <p:cNvSpPr txBox="1"/>
          <p:nvPr/>
        </p:nvSpPr>
        <p:spPr>
          <a:xfrm>
            <a:off x="609601" y="1500886"/>
            <a:ext cx="3581400" cy="707882"/>
          </a:xfrm>
          <a:prstGeom prst="rect">
            <a:avLst/>
          </a:prstGeom>
          <a:noFill/>
        </p:spPr>
        <p:txBody>
          <a:bodyPr wrap="square" lIns="91435" tIns="45718" rIns="91435" bIns="45718"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Graph Based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a:ln>
                  <a:noFill/>
                </a:ln>
                <a:solidFill>
                  <a:sysClr val="windowText" lastClr="000000"/>
                </a:solidFill>
                <a:effectLst/>
                <a:uLnTx/>
                <a:uFillTx/>
              </a:rPr>
              <a:t>Data Representation</a:t>
            </a:r>
          </a:p>
        </p:txBody>
      </p:sp>
      <p:grpSp>
        <p:nvGrpSpPr>
          <p:cNvPr id="147" name="Group 206"/>
          <p:cNvGrpSpPr/>
          <p:nvPr/>
        </p:nvGrpSpPr>
        <p:grpSpPr>
          <a:xfrm>
            <a:off x="1310641" y="2445765"/>
            <a:ext cx="2172054" cy="1692405"/>
            <a:chOff x="457200" y="2895600"/>
            <a:chExt cx="4122177" cy="3211886"/>
          </a:xfrm>
        </p:grpSpPr>
        <p:cxnSp>
          <p:nvCxnSpPr>
            <p:cNvPr id="148" name="Straight Arrow Connector 147"/>
            <p:cNvCxnSpPr>
              <a:stCxn id="154" idx="6"/>
              <a:endCxn id="155" idx="2"/>
            </p:cNvCxnSpPr>
            <p:nvPr/>
          </p:nvCxnSpPr>
          <p:spPr bwMode="auto">
            <a:xfrm>
              <a:off x="857063" y="3091843"/>
              <a:ext cx="1093615" cy="1588"/>
            </a:xfrm>
            <a:prstGeom prst="straightConnector1">
              <a:avLst/>
            </a:prstGeom>
            <a:noFill/>
            <a:ln w="19050" cap="flat" cmpd="sng" algn="ctr">
              <a:solidFill>
                <a:srgbClr val="438086"/>
              </a:solidFill>
              <a:prstDash val="solid"/>
              <a:headEnd type="none"/>
              <a:tailEnd type="none"/>
            </a:ln>
            <a:effectLst>
              <a:outerShdw blurRad="51500" dist="25400" dir="5400000" rotWithShape="0">
                <a:srgbClr val="000000">
                  <a:alpha val="40000"/>
                </a:srgbClr>
              </a:outerShdw>
            </a:effectLst>
          </p:spPr>
        </p:cxnSp>
        <p:cxnSp>
          <p:nvCxnSpPr>
            <p:cNvPr id="149" name="Straight Arrow Connector 148"/>
            <p:cNvCxnSpPr>
              <a:stCxn id="155" idx="6"/>
              <a:endCxn id="156" idx="2"/>
            </p:cNvCxnSpPr>
            <p:nvPr/>
          </p:nvCxnSpPr>
          <p:spPr bwMode="auto">
            <a:xfrm>
              <a:off x="2343164" y="3091843"/>
              <a:ext cx="1093614" cy="1588"/>
            </a:xfrm>
            <a:prstGeom prst="straightConnector1">
              <a:avLst/>
            </a:prstGeom>
            <a:noFill/>
            <a:ln w="19050" cap="flat" cmpd="sng" algn="ctr">
              <a:solidFill>
                <a:srgbClr val="438086"/>
              </a:solidFill>
              <a:prstDash val="solid"/>
              <a:headEnd type="none"/>
              <a:tailEnd type="none"/>
            </a:ln>
            <a:effectLst>
              <a:outerShdw blurRad="51500" dist="25400" dir="5400000" rotWithShape="0">
                <a:srgbClr val="000000">
                  <a:alpha val="40000"/>
                </a:srgbClr>
              </a:outerShdw>
            </a:effectLst>
          </p:spPr>
        </p:cxnSp>
        <p:cxnSp>
          <p:nvCxnSpPr>
            <p:cNvPr id="150" name="Straight Arrow Connector 149"/>
            <p:cNvCxnSpPr>
              <a:stCxn id="160" idx="7"/>
              <a:endCxn id="155" idx="3"/>
            </p:cNvCxnSpPr>
            <p:nvPr/>
          </p:nvCxnSpPr>
          <p:spPr bwMode="auto">
            <a:xfrm rot="5400000" flipH="1" flipV="1">
              <a:off x="1216463" y="3563843"/>
              <a:ext cx="1124928" cy="458458"/>
            </a:xfrm>
            <a:prstGeom prst="straightConnector1">
              <a:avLst/>
            </a:prstGeom>
            <a:noFill/>
            <a:ln w="19050" cap="flat" cmpd="sng" algn="ctr">
              <a:solidFill>
                <a:srgbClr val="438086"/>
              </a:solidFill>
              <a:prstDash val="solid"/>
              <a:headEnd type="none"/>
              <a:tailEnd type="none"/>
            </a:ln>
            <a:effectLst>
              <a:outerShdw blurRad="51500" dist="25400" dir="5400000" rotWithShape="0">
                <a:srgbClr val="000000">
                  <a:alpha val="40000"/>
                </a:srgbClr>
              </a:outerShdw>
            </a:effectLst>
          </p:spPr>
        </p:cxnSp>
        <p:cxnSp>
          <p:nvCxnSpPr>
            <p:cNvPr id="151" name="Straight Arrow Connector 150"/>
            <p:cNvCxnSpPr>
              <a:stCxn id="162" idx="1"/>
              <a:endCxn id="156" idx="5"/>
            </p:cNvCxnSpPr>
            <p:nvPr/>
          </p:nvCxnSpPr>
          <p:spPr bwMode="auto">
            <a:xfrm rot="16200000" flipV="1">
              <a:off x="3445614" y="3556780"/>
              <a:ext cx="1124928" cy="472583"/>
            </a:xfrm>
            <a:prstGeom prst="straightConnector1">
              <a:avLst/>
            </a:prstGeom>
            <a:noFill/>
            <a:ln w="19050" cap="flat" cmpd="sng" algn="ctr">
              <a:solidFill>
                <a:srgbClr val="438086"/>
              </a:solidFill>
              <a:prstDash val="solid"/>
              <a:headEnd type="none"/>
              <a:tailEnd type="none"/>
            </a:ln>
            <a:effectLst>
              <a:outerShdw blurRad="51500" dist="25400" dir="5400000" rotWithShape="0">
                <a:srgbClr val="000000">
                  <a:alpha val="40000"/>
                </a:srgbClr>
              </a:outerShdw>
            </a:effectLst>
          </p:spPr>
        </p:cxnSp>
        <p:cxnSp>
          <p:nvCxnSpPr>
            <p:cNvPr id="152" name="Straight Arrow Connector 151"/>
            <p:cNvCxnSpPr>
              <a:stCxn id="161" idx="7"/>
              <a:endCxn id="156" idx="3"/>
            </p:cNvCxnSpPr>
            <p:nvPr/>
          </p:nvCxnSpPr>
          <p:spPr bwMode="auto">
            <a:xfrm rot="5400000" flipH="1" flipV="1">
              <a:off x="2702563" y="3563844"/>
              <a:ext cx="1124928" cy="458457"/>
            </a:xfrm>
            <a:prstGeom prst="straightConnector1">
              <a:avLst/>
            </a:prstGeom>
            <a:noFill/>
            <a:ln w="19050" cap="flat" cmpd="sng" algn="ctr">
              <a:solidFill>
                <a:srgbClr val="438086"/>
              </a:solidFill>
              <a:prstDash val="solid"/>
              <a:headEnd type="none"/>
              <a:tailEnd type="none"/>
            </a:ln>
            <a:effectLst>
              <a:outerShdw blurRad="51500" dist="25400" dir="5400000" rotWithShape="0">
                <a:srgbClr val="000000">
                  <a:alpha val="40000"/>
                </a:srgbClr>
              </a:outerShdw>
            </a:effectLst>
          </p:spPr>
        </p:cxnSp>
        <p:cxnSp>
          <p:nvCxnSpPr>
            <p:cNvPr id="153" name="Straight Arrow Connector 152"/>
            <p:cNvCxnSpPr>
              <a:stCxn id="161" idx="1"/>
              <a:endCxn id="155" idx="5"/>
            </p:cNvCxnSpPr>
            <p:nvPr/>
          </p:nvCxnSpPr>
          <p:spPr bwMode="auto">
            <a:xfrm rot="16200000" flipV="1">
              <a:off x="1959514" y="3556780"/>
              <a:ext cx="1124928" cy="472583"/>
            </a:xfrm>
            <a:prstGeom prst="straightConnector1">
              <a:avLst/>
            </a:prstGeom>
            <a:noFill/>
            <a:ln w="19050" cap="flat" cmpd="sng" algn="ctr">
              <a:solidFill>
                <a:srgbClr val="438086"/>
              </a:solidFill>
              <a:prstDash val="solid"/>
              <a:headEnd type="none"/>
              <a:tailEnd type="none"/>
            </a:ln>
            <a:effectLst>
              <a:outerShdw blurRad="51500" dist="25400" dir="5400000" rotWithShape="0">
                <a:srgbClr val="000000">
                  <a:alpha val="40000"/>
                </a:srgbClr>
              </a:outerShdw>
            </a:effectLst>
          </p:spPr>
        </p:cxnSp>
        <p:sp>
          <p:nvSpPr>
            <p:cNvPr id="154" name="Oval 4"/>
            <p:cNvSpPr/>
            <p:nvPr/>
          </p:nvSpPr>
          <p:spPr bwMode="auto">
            <a:xfrm>
              <a:off x="464577" y="2895600"/>
              <a:ext cx="392486" cy="392486"/>
            </a:xfrm>
            <a:prstGeom prst="ellipse">
              <a:avLst/>
            </a:prstGeom>
            <a:gradFill rotWithShape="1">
              <a:gsLst>
                <a:gs pos="0">
                  <a:srgbClr val="438086">
                    <a:tint val="1000"/>
                    <a:satMod val="255000"/>
                  </a:srgbClr>
                </a:gs>
                <a:gs pos="55000">
                  <a:srgbClr val="438086">
                    <a:tint val="12000"/>
                    <a:satMod val="255000"/>
                  </a:srgbClr>
                </a:gs>
                <a:gs pos="100000">
                  <a:srgbClr val="438086">
                    <a:tint val="45000"/>
                    <a:satMod val="250000"/>
                  </a:srgbClr>
                </a:gs>
              </a:gsLst>
              <a:path path="circle">
                <a:fillToRect l="-40000" t="-90000" r="140000" b="190000"/>
              </a:path>
            </a:gradFill>
            <a:ln w="9525" cap="flat" cmpd="sng" algn="ctr">
              <a:solidFill>
                <a:srgbClr val="438086"/>
              </a:solidFill>
              <a:prstDash val="solid"/>
              <a:headEnd type="none" w="med" len="med"/>
              <a:tailEnd type="none" w="med" len="med"/>
            </a:ln>
            <a:effectLst>
              <a:outerShdw blurRad="51500" dist="25400" dir="5400000" rotWithShape="0">
                <a:srgbClr val="000000">
                  <a:alpha val="40000"/>
                </a:srgbClr>
              </a:outerShdw>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155" name="Oval 154"/>
            <p:cNvSpPr/>
            <p:nvPr/>
          </p:nvSpPr>
          <p:spPr bwMode="auto">
            <a:xfrm>
              <a:off x="1950678" y="2895600"/>
              <a:ext cx="392486" cy="392486"/>
            </a:xfrm>
            <a:prstGeom prst="ellipse">
              <a:avLst/>
            </a:prstGeom>
            <a:gradFill rotWithShape="1">
              <a:gsLst>
                <a:gs pos="0">
                  <a:srgbClr val="438086">
                    <a:tint val="1000"/>
                    <a:satMod val="255000"/>
                  </a:srgbClr>
                </a:gs>
                <a:gs pos="55000">
                  <a:srgbClr val="438086">
                    <a:tint val="12000"/>
                    <a:satMod val="255000"/>
                  </a:srgbClr>
                </a:gs>
                <a:gs pos="100000">
                  <a:srgbClr val="438086">
                    <a:tint val="45000"/>
                    <a:satMod val="250000"/>
                  </a:srgbClr>
                </a:gs>
              </a:gsLst>
              <a:path path="circle">
                <a:fillToRect l="-40000" t="-90000" r="140000" b="190000"/>
              </a:path>
            </a:gradFill>
            <a:ln w="9525" cap="flat" cmpd="sng" algn="ctr">
              <a:solidFill>
                <a:srgbClr val="438086"/>
              </a:solidFill>
              <a:prstDash val="solid"/>
              <a:headEnd type="none" w="med" len="med"/>
              <a:tailEnd type="none" w="med" len="med"/>
            </a:ln>
            <a:effectLst>
              <a:outerShdw blurRad="51500" dist="25400" dir="5400000" rotWithShape="0">
                <a:srgbClr val="000000">
                  <a:alpha val="40000"/>
                </a:srgbClr>
              </a:outerShdw>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156" name="Oval 155"/>
            <p:cNvSpPr/>
            <p:nvPr/>
          </p:nvSpPr>
          <p:spPr bwMode="auto">
            <a:xfrm>
              <a:off x="3436778" y="2895600"/>
              <a:ext cx="392486" cy="392486"/>
            </a:xfrm>
            <a:prstGeom prst="ellipse">
              <a:avLst/>
            </a:prstGeom>
            <a:gradFill rotWithShape="1">
              <a:gsLst>
                <a:gs pos="0">
                  <a:srgbClr val="438086">
                    <a:tint val="1000"/>
                    <a:satMod val="255000"/>
                  </a:srgbClr>
                </a:gs>
                <a:gs pos="55000">
                  <a:srgbClr val="438086">
                    <a:tint val="12000"/>
                    <a:satMod val="255000"/>
                  </a:srgbClr>
                </a:gs>
                <a:gs pos="100000">
                  <a:srgbClr val="438086">
                    <a:tint val="45000"/>
                    <a:satMod val="250000"/>
                  </a:srgbClr>
                </a:gs>
              </a:gsLst>
              <a:path path="circle">
                <a:fillToRect l="-40000" t="-90000" r="140000" b="190000"/>
              </a:path>
            </a:gradFill>
            <a:ln w="9525" cap="flat" cmpd="sng" algn="ctr">
              <a:solidFill>
                <a:srgbClr val="438086"/>
              </a:solidFill>
              <a:prstDash val="solid"/>
              <a:headEnd type="none" w="med" len="med"/>
              <a:tailEnd type="none" w="med" len="med"/>
            </a:ln>
            <a:effectLst>
              <a:outerShdw blurRad="51500" dist="25400" dir="5400000" rotWithShape="0">
                <a:srgbClr val="000000">
                  <a:alpha val="40000"/>
                </a:srgbClr>
              </a:outerShdw>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157" name="Oval 4"/>
            <p:cNvSpPr/>
            <p:nvPr/>
          </p:nvSpPr>
          <p:spPr bwMode="auto">
            <a:xfrm>
              <a:off x="464577" y="5715000"/>
              <a:ext cx="392486" cy="392486"/>
            </a:xfrm>
            <a:prstGeom prst="ellipse">
              <a:avLst/>
            </a:prstGeom>
            <a:gradFill rotWithShape="1">
              <a:gsLst>
                <a:gs pos="0">
                  <a:srgbClr val="438086">
                    <a:tint val="1000"/>
                    <a:satMod val="255000"/>
                  </a:srgbClr>
                </a:gs>
                <a:gs pos="55000">
                  <a:srgbClr val="438086">
                    <a:tint val="12000"/>
                    <a:satMod val="255000"/>
                  </a:srgbClr>
                </a:gs>
                <a:gs pos="100000">
                  <a:srgbClr val="438086">
                    <a:tint val="45000"/>
                    <a:satMod val="250000"/>
                  </a:srgbClr>
                </a:gs>
              </a:gsLst>
              <a:path path="circle">
                <a:fillToRect l="-40000" t="-90000" r="140000" b="190000"/>
              </a:path>
            </a:gradFill>
            <a:ln w="9525" cap="flat" cmpd="sng" algn="ctr">
              <a:solidFill>
                <a:srgbClr val="438086"/>
              </a:solidFill>
              <a:prstDash val="solid"/>
              <a:headEnd type="none" w="med" len="med"/>
              <a:tailEnd type="none" w="med" len="med"/>
            </a:ln>
            <a:effectLst>
              <a:outerShdw blurRad="51500" dist="25400" dir="5400000" rotWithShape="0">
                <a:srgbClr val="000000">
                  <a:alpha val="40000"/>
                </a:srgbClr>
              </a:outerShdw>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158" name="Oval 157"/>
            <p:cNvSpPr/>
            <p:nvPr/>
          </p:nvSpPr>
          <p:spPr bwMode="auto">
            <a:xfrm>
              <a:off x="1950678" y="5715000"/>
              <a:ext cx="392486" cy="392486"/>
            </a:xfrm>
            <a:prstGeom prst="ellipse">
              <a:avLst/>
            </a:prstGeom>
            <a:gradFill rotWithShape="1">
              <a:gsLst>
                <a:gs pos="0">
                  <a:srgbClr val="438086">
                    <a:tint val="1000"/>
                    <a:satMod val="255000"/>
                  </a:srgbClr>
                </a:gs>
                <a:gs pos="55000">
                  <a:srgbClr val="438086">
                    <a:tint val="12000"/>
                    <a:satMod val="255000"/>
                  </a:srgbClr>
                </a:gs>
                <a:gs pos="100000">
                  <a:srgbClr val="438086">
                    <a:tint val="45000"/>
                    <a:satMod val="250000"/>
                  </a:srgbClr>
                </a:gs>
              </a:gsLst>
              <a:path path="circle">
                <a:fillToRect l="-40000" t="-90000" r="140000" b="190000"/>
              </a:path>
            </a:gradFill>
            <a:ln w="9525" cap="flat" cmpd="sng" algn="ctr">
              <a:solidFill>
                <a:srgbClr val="438086"/>
              </a:solidFill>
              <a:prstDash val="solid"/>
              <a:headEnd type="none" w="med" len="med"/>
              <a:tailEnd type="none" w="med" len="med"/>
            </a:ln>
            <a:effectLst>
              <a:outerShdw blurRad="51500" dist="25400" dir="5400000" rotWithShape="0">
                <a:srgbClr val="000000">
                  <a:alpha val="40000"/>
                </a:srgbClr>
              </a:outerShdw>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159" name="Oval 158"/>
            <p:cNvSpPr/>
            <p:nvPr/>
          </p:nvSpPr>
          <p:spPr bwMode="auto">
            <a:xfrm>
              <a:off x="3436778" y="5715000"/>
              <a:ext cx="392486" cy="392486"/>
            </a:xfrm>
            <a:prstGeom prst="ellipse">
              <a:avLst/>
            </a:prstGeom>
            <a:gradFill rotWithShape="1">
              <a:gsLst>
                <a:gs pos="0">
                  <a:srgbClr val="438086">
                    <a:tint val="1000"/>
                    <a:satMod val="255000"/>
                  </a:srgbClr>
                </a:gs>
                <a:gs pos="55000">
                  <a:srgbClr val="438086">
                    <a:tint val="12000"/>
                    <a:satMod val="255000"/>
                  </a:srgbClr>
                </a:gs>
                <a:gs pos="100000">
                  <a:srgbClr val="438086">
                    <a:tint val="45000"/>
                    <a:satMod val="250000"/>
                  </a:srgbClr>
                </a:gs>
              </a:gsLst>
              <a:path path="circle">
                <a:fillToRect l="-40000" t="-90000" r="140000" b="190000"/>
              </a:path>
            </a:gradFill>
            <a:ln w="9525" cap="flat" cmpd="sng" algn="ctr">
              <a:solidFill>
                <a:srgbClr val="438086"/>
              </a:solidFill>
              <a:prstDash val="solid"/>
              <a:headEnd type="none" w="med" len="med"/>
              <a:tailEnd type="none" w="med" len="med"/>
            </a:ln>
            <a:effectLst>
              <a:outerShdw blurRad="51500" dist="25400" dir="5400000" rotWithShape="0">
                <a:srgbClr val="000000">
                  <a:alpha val="40000"/>
                </a:srgbClr>
              </a:outerShdw>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160" name="Oval 4"/>
            <p:cNvSpPr/>
            <p:nvPr/>
          </p:nvSpPr>
          <p:spPr bwMode="auto">
            <a:xfrm>
              <a:off x="1214690" y="4298058"/>
              <a:ext cx="392486" cy="392486"/>
            </a:xfrm>
            <a:prstGeom prst="ellipse">
              <a:avLst/>
            </a:prstGeom>
            <a:gradFill rotWithShape="1">
              <a:gsLst>
                <a:gs pos="0">
                  <a:srgbClr val="438086">
                    <a:tint val="1000"/>
                    <a:satMod val="255000"/>
                  </a:srgbClr>
                </a:gs>
                <a:gs pos="55000">
                  <a:srgbClr val="438086">
                    <a:tint val="12000"/>
                    <a:satMod val="255000"/>
                  </a:srgbClr>
                </a:gs>
                <a:gs pos="100000">
                  <a:srgbClr val="438086">
                    <a:tint val="45000"/>
                    <a:satMod val="250000"/>
                  </a:srgbClr>
                </a:gs>
              </a:gsLst>
              <a:path path="circle">
                <a:fillToRect l="-40000" t="-90000" r="140000" b="190000"/>
              </a:path>
            </a:gradFill>
            <a:ln w="9525" cap="flat" cmpd="sng" algn="ctr">
              <a:solidFill>
                <a:srgbClr val="438086"/>
              </a:solidFill>
              <a:prstDash val="solid"/>
              <a:headEnd type="none" w="med" len="med"/>
              <a:tailEnd type="none" w="med" len="med"/>
            </a:ln>
            <a:effectLst>
              <a:outerShdw blurRad="51500" dist="25400" dir="5400000" rotWithShape="0">
                <a:srgbClr val="000000">
                  <a:alpha val="40000"/>
                </a:srgbClr>
              </a:outerShdw>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161" name="Oval 160"/>
            <p:cNvSpPr/>
            <p:nvPr/>
          </p:nvSpPr>
          <p:spPr bwMode="auto">
            <a:xfrm>
              <a:off x="2700791" y="4298058"/>
              <a:ext cx="392486" cy="392486"/>
            </a:xfrm>
            <a:prstGeom prst="ellipse">
              <a:avLst/>
            </a:prstGeom>
            <a:gradFill rotWithShape="1">
              <a:gsLst>
                <a:gs pos="0">
                  <a:srgbClr val="438086">
                    <a:tint val="1000"/>
                    <a:satMod val="255000"/>
                  </a:srgbClr>
                </a:gs>
                <a:gs pos="55000">
                  <a:srgbClr val="438086">
                    <a:tint val="12000"/>
                    <a:satMod val="255000"/>
                  </a:srgbClr>
                </a:gs>
                <a:gs pos="100000">
                  <a:srgbClr val="438086">
                    <a:tint val="45000"/>
                    <a:satMod val="250000"/>
                  </a:srgbClr>
                </a:gs>
              </a:gsLst>
              <a:path path="circle">
                <a:fillToRect l="-40000" t="-90000" r="140000" b="190000"/>
              </a:path>
            </a:gradFill>
            <a:ln w="9525" cap="flat" cmpd="sng" algn="ctr">
              <a:solidFill>
                <a:srgbClr val="438086"/>
              </a:solidFill>
              <a:prstDash val="solid"/>
              <a:headEnd type="none" w="med" len="med"/>
              <a:tailEnd type="none" w="med" len="med"/>
            </a:ln>
            <a:effectLst>
              <a:outerShdw blurRad="51500" dist="25400" dir="5400000" rotWithShape="0">
                <a:srgbClr val="000000">
                  <a:alpha val="40000"/>
                </a:srgbClr>
              </a:outerShdw>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162" name="Oval 161"/>
            <p:cNvSpPr/>
            <p:nvPr/>
          </p:nvSpPr>
          <p:spPr bwMode="auto">
            <a:xfrm>
              <a:off x="4186891" y="4298058"/>
              <a:ext cx="392486" cy="392486"/>
            </a:xfrm>
            <a:prstGeom prst="ellipse">
              <a:avLst/>
            </a:prstGeom>
            <a:gradFill rotWithShape="1">
              <a:gsLst>
                <a:gs pos="0">
                  <a:srgbClr val="438086">
                    <a:tint val="1000"/>
                    <a:satMod val="255000"/>
                  </a:srgbClr>
                </a:gs>
                <a:gs pos="55000">
                  <a:srgbClr val="438086">
                    <a:tint val="12000"/>
                    <a:satMod val="255000"/>
                  </a:srgbClr>
                </a:gs>
                <a:gs pos="100000">
                  <a:srgbClr val="438086">
                    <a:tint val="45000"/>
                    <a:satMod val="250000"/>
                  </a:srgbClr>
                </a:gs>
              </a:gsLst>
              <a:path path="circle">
                <a:fillToRect l="-40000" t="-90000" r="140000" b="190000"/>
              </a:path>
            </a:gradFill>
            <a:ln w="9525" cap="flat" cmpd="sng" algn="ctr">
              <a:solidFill>
                <a:srgbClr val="438086"/>
              </a:solidFill>
              <a:prstDash val="solid"/>
              <a:headEnd type="none" w="med" len="med"/>
              <a:tailEnd type="none" w="med" len="med"/>
            </a:ln>
            <a:effectLst>
              <a:outerShdw blurRad="51500" dist="25400" dir="5400000" rotWithShape="0">
                <a:srgbClr val="000000">
                  <a:alpha val="40000"/>
                </a:srgbClr>
              </a:outerShdw>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cxnSp>
          <p:nvCxnSpPr>
            <p:cNvPr id="163" name="Straight Arrow Connector 162"/>
            <p:cNvCxnSpPr>
              <a:stCxn id="157" idx="6"/>
              <a:endCxn id="158" idx="2"/>
            </p:cNvCxnSpPr>
            <p:nvPr/>
          </p:nvCxnSpPr>
          <p:spPr bwMode="auto">
            <a:xfrm>
              <a:off x="857063" y="5911243"/>
              <a:ext cx="1093615" cy="1588"/>
            </a:xfrm>
            <a:prstGeom prst="straightConnector1">
              <a:avLst/>
            </a:prstGeom>
            <a:noFill/>
            <a:ln w="19050" cap="flat" cmpd="sng" algn="ctr">
              <a:solidFill>
                <a:srgbClr val="438086"/>
              </a:solidFill>
              <a:prstDash val="solid"/>
              <a:headEnd type="none"/>
              <a:tailEnd type="none"/>
            </a:ln>
            <a:effectLst>
              <a:outerShdw blurRad="51500" dist="25400" dir="5400000" rotWithShape="0">
                <a:srgbClr val="000000">
                  <a:alpha val="40000"/>
                </a:srgbClr>
              </a:outerShdw>
            </a:effectLst>
          </p:spPr>
        </p:cxnSp>
        <p:cxnSp>
          <p:nvCxnSpPr>
            <p:cNvPr id="164" name="Straight Arrow Connector 163"/>
            <p:cNvCxnSpPr>
              <a:stCxn id="158" idx="6"/>
              <a:endCxn id="159" idx="2"/>
            </p:cNvCxnSpPr>
            <p:nvPr/>
          </p:nvCxnSpPr>
          <p:spPr bwMode="auto">
            <a:xfrm>
              <a:off x="2343164" y="5911243"/>
              <a:ext cx="1093614" cy="1588"/>
            </a:xfrm>
            <a:prstGeom prst="straightConnector1">
              <a:avLst/>
            </a:prstGeom>
            <a:noFill/>
            <a:ln w="19050" cap="flat" cmpd="sng" algn="ctr">
              <a:solidFill>
                <a:srgbClr val="438086"/>
              </a:solidFill>
              <a:prstDash val="solid"/>
              <a:headEnd type="none"/>
              <a:tailEnd type="none"/>
            </a:ln>
            <a:effectLst>
              <a:outerShdw blurRad="51500" dist="25400" dir="5400000" rotWithShape="0">
                <a:srgbClr val="000000">
                  <a:alpha val="40000"/>
                </a:srgbClr>
              </a:outerShdw>
            </a:effectLst>
          </p:spPr>
        </p:cxnSp>
        <p:cxnSp>
          <p:nvCxnSpPr>
            <p:cNvPr id="165" name="Straight Arrow Connector 164"/>
            <p:cNvCxnSpPr>
              <a:stCxn id="158" idx="1"/>
              <a:endCxn id="160" idx="5"/>
            </p:cNvCxnSpPr>
            <p:nvPr/>
          </p:nvCxnSpPr>
          <p:spPr bwMode="auto">
            <a:xfrm rot="16200000" flipV="1">
              <a:off x="1209221" y="4973543"/>
              <a:ext cx="1139412" cy="458458"/>
            </a:xfrm>
            <a:prstGeom prst="straightConnector1">
              <a:avLst/>
            </a:prstGeom>
            <a:noFill/>
            <a:ln w="19050" cap="flat" cmpd="sng" algn="ctr">
              <a:solidFill>
                <a:srgbClr val="438086"/>
              </a:solidFill>
              <a:prstDash val="solid"/>
              <a:headEnd type="none"/>
              <a:tailEnd type="none"/>
            </a:ln>
            <a:effectLst>
              <a:outerShdw blurRad="51500" dist="25400" dir="5400000" rotWithShape="0">
                <a:srgbClr val="000000">
                  <a:alpha val="40000"/>
                </a:srgbClr>
              </a:outerShdw>
            </a:effectLst>
          </p:spPr>
        </p:cxnSp>
        <p:cxnSp>
          <p:nvCxnSpPr>
            <p:cNvPr id="166" name="Straight Arrow Connector 165"/>
            <p:cNvCxnSpPr>
              <a:stCxn id="159" idx="7"/>
              <a:endCxn id="162" idx="3"/>
            </p:cNvCxnSpPr>
            <p:nvPr/>
          </p:nvCxnSpPr>
          <p:spPr bwMode="auto">
            <a:xfrm rot="5400000" flipH="1" flipV="1">
              <a:off x="3438371" y="4966481"/>
              <a:ext cx="1139412" cy="472583"/>
            </a:xfrm>
            <a:prstGeom prst="straightConnector1">
              <a:avLst/>
            </a:prstGeom>
            <a:noFill/>
            <a:ln w="19050" cap="flat" cmpd="sng" algn="ctr">
              <a:solidFill>
                <a:srgbClr val="438086"/>
              </a:solidFill>
              <a:prstDash val="solid"/>
              <a:headEnd type="none"/>
              <a:tailEnd type="none"/>
            </a:ln>
            <a:effectLst>
              <a:outerShdw blurRad="51500" dist="25400" dir="5400000" rotWithShape="0">
                <a:srgbClr val="000000">
                  <a:alpha val="40000"/>
                </a:srgbClr>
              </a:outerShdw>
            </a:effectLst>
          </p:spPr>
        </p:cxnSp>
        <p:cxnSp>
          <p:nvCxnSpPr>
            <p:cNvPr id="167" name="Straight Arrow Connector 166"/>
            <p:cNvCxnSpPr>
              <a:stCxn id="159" idx="1"/>
              <a:endCxn id="161" idx="5"/>
            </p:cNvCxnSpPr>
            <p:nvPr/>
          </p:nvCxnSpPr>
          <p:spPr bwMode="auto">
            <a:xfrm rot="16200000" flipV="1">
              <a:off x="2695322" y="4973543"/>
              <a:ext cx="1139412" cy="458457"/>
            </a:xfrm>
            <a:prstGeom prst="straightConnector1">
              <a:avLst/>
            </a:prstGeom>
            <a:noFill/>
            <a:ln w="19050" cap="flat" cmpd="sng" algn="ctr">
              <a:solidFill>
                <a:srgbClr val="438086"/>
              </a:solidFill>
              <a:prstDash val="solid"/>
              <a:headEnd type="none"/>
              <a:tailEnd type="none"/>
            </a:ln>
            <a:effectLst>
              <a:outerShdw blurRad="51500" dist="25400" dir="5400000" rotWithShape="0">
                <a:srgbClr val="000000">
                  <a:alpha val="40000"/>
                </a:srgbClr>
              </a:outerShdw>
            </a:effectLst>
          </p:spPr>
        </p:cxnSp>
        <p:cxnSp>
          <p:nvCxnSpPr>
            <p:cNvPr id="168" name="Straight Arrow Connector 167"/>
            <p:cNvCxnSpPr>
              <a:stCxn id="158" idx="7"/>
              <a:endCxn id="161" idx="3"/>
            </p:cNvCxnSpPr>
            <p:nvPr/>
          </p:nvCxnSpPr>
          <p:spPr bwMode="auto">
            <a:xfrm rot="5400000" flipH="1" flipV="1">
              <a:off x="1952271" y="4966481"/>
              <a:ext cx="1139412" cy="472583"/>
            </a:xfrm>
            <a:prstGeom prst="straightConnector1">
              <a:avLst/>
            </a:prstGeom>
            <a:noFill/>
            <a:ln w="19050" cap="flat" cmpd="sng" algn="ctr">
              <a:solidFill>
                <a:srgbClr val="438086"/>
              </a:solidFill>
              <a:prstDash val="solid"/>
              <a:headEnd type="none"/>
              <a:tailEnd type="none"/>
            </a:ln>
            <a:effectLst>
              <a:outerShdw blurRad="51500" dist="25400" dir="5400000" rotWithShape="0">
                <a:srgbClr val="000000">
                  <a:alpha val="40000"/>
                </a:srgbClr>
              </a:outerShdw>
            </a:effectLst>
          </p:spPr>
        </p:cxnSp>
        <p:grpSp>
          <p:nvGrpSpPr>
            <p:cNvPr id="169" name="Group 182"/>
            <p:cNvGrpSpPr/>
            <p:nvPr/>
          </p:nvGrpSpPr>
          <p:grpSpPr>
            <a:xfrm>
              <a:off x="457200" y="2971800"/>
              <a:ext cx="4073636" cy="3124200"/>
              <a:chOff x="602223" y="2884114"/>
              <a:chExt cx="4073636" cy="3124200"/>
            </a:xfrm>
          </p:grpSpPr>
          <p:sp>
            <p:nvSpPr>
              <p:cNvPr id="183" name="Cube 182"/>
              <p:cNvSpPr/>
              <p:nvPr/>
            </p:nvSpPr>
            <p:spPr bwMode="auto">
              <a:xfrm>
                <a:off x="658141" y="2884114"/>
                <a:ext cx="332459" cy="304800"/>
              </a:xfrm>
              <a:prstGeom prst="cube">
                <a:avLst/>
              </a:prstGeom>
              <a:solidFill>
                <a:srgbClr val="53548A"/>
              </a:solidFill>
              <a:ln w="19050" cap="flat" cmpd="sng" algn="ctr">
                <a:solidFill>
                  <a:srgbClr val="53548A">
                    <a:shade val="50000"/>
                  </a:srgbClr>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184" name="Cube 183"/>
              <p:cNvSpPr/>
              <p:nvPr/>
            </p:nvSpPr>
            <p:spPr bwMode="auto">
              <a:xfrm>
                <a:off x="3657600" y="2884114"/>
                <a:ext cx="332459" cy="304800"/>
              </a:xfrm>
              <a:prstGeom prst="cube">
                <a:avLst/>
              </a:prstGeom>
              <a:solidFill>
                <a:srgbClr val="53548A"/>
              </a:solidFill>
              <a:ln w="19050" cap="flat" cmpd="sng" algn="ctr">
                <a:solidFill>
                  <a:srgbClr val="53548A">
                    <a:shade val="50000"/>
                  </a:srgbClr>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185" name="Cube 184"/>
              <p:cNvSpPr/>
              <p:nvPr/>
            </p:nvSpPr>
            <p:spPr bwMode="auto">
              <a:xfrm>
                <a:off x="2845001" y="4255714"/>
                <a:ext cx="332459" cy="304800"/>
              </a:xfrm>
              <a:prstGeom prst="cube">
                <a:avLst/>
              </a:prstGeom>
              <a:solidFill>
                <a:srgbClr val="53548A"/>
              </a:solidFill>
              <a:ln w="19050" cap="flat" cmpd="sng" algn="ctr">
                <a:solidFill>
                  <a:srgbClr val="53548A">
                    <a:shade val="50000"/>
                  </a:srgbClr>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186" name="Cube 185"/>
              <p:cNvSpPr/>
              <p:nvPr/>
            </p:nvSpPr>
            <p:spPr bwMode="auto">
              <a:xfrm>
                <a:off x="1371600" y="4255714"/>
                <a:ext cx="332459" cy="304800"/>
              </a:xfrm>
              <a:prstGeom prst="cube">
                <a:avLst/>
              </a:prstGeom>
              <a:solidFill>
                <a:srgbClr val="53548A"/>
              </a:solidFill>
              <a:ln w="19050" cap="flat" cmpd="sng" algn="ctr">
                <a:solidFill>
                  <a:srgbClr val="53548A">
                    <a:shade val="50000"/>
                  </a:srgbClr>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187" name="Cube 186"/>
              <p:cNvSpPr/>
              <p:nvPr/>
            </p:nvSpPr>
            <p:spPr bwMode="auto">
              <a:xfrm>
                <a:off x="2133600" y="2884114"/>
                <a:ext cx="332459" cy="304800"/>
              </a:xfrm>
              <a:prstGeom prst="cube">
                <a:avLst/>
              </a:prstGeom>
              <a:solidFill>
                <a:srgbClr val="53548A"/>
              </a:solidFill>
              <a:ln w="19050" cap="flat" cmpd="sng" algn="ctr">
                <a:solidFill>
                  <a:srgbClr val="53548A">
                    <a:shade val="50000"/>
                  </a:srgbClr>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188" name="Cube 187"/>
              <p:cNvSpPr/>
              <p:nvPr/>
            </p:nvSpPr>
            <p:spPr bwMode="auto">
              <a:xfrm>
                <a:off x="3629941" y="5694206"/>
                <a:ext cx="332459" cy="304800"/>
              </a:xfrm>
              <a:prstGeom prst="cube">
                <a:avLst/>
              </a:prstGeom>
              <a:solidFill>
                <a:srgbClr val="53548A"/>
              </a:solidFill>
              <a:ln w="19050" cap="flat" cmpd="sng" algn="ctr">
                <a:solidFill>
                  <a:srgbClr val="53548A">
                    <a:shade val="50000"/>
                  </a:srgbClr>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189" name="Cube 188"/>
              <p:cNvSpPr/>
              <p:nvPr/>
            </p:nvSpPr>
            <p:spPr bwMode="auto">
              <a:xfrm>
                <a:off x="2140917" y="5656106"/>
                <a:ext cx="332459" cy="304800"/>
              </a:xfrm>
              <a:prstGeom prst="cube">
                <a:avLst/>
              </a:prstGeom>
              <a:solidFill>
                <a:srgbClr val="53548A"/>
              </a:solidFill>
              <a:ln w="19050" cap="flat" cmpd="sng" algn="ctr">
                <a:solidFill>
                  <a:srgbClr val="53548A">
                    <a:shade val="50000"/>
                  </a:srgbClr>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190" name="Cube 189"/>
              <p:cNvSpPr/>
              <p:nvPr/>
            </p:nvSpPr>
            <p:spPr bwMode="auto">
              <a:xfrm>
                <a:off x="602223" y="5703514"/>
                <a:ext cx="332459" cy="304800"/>
              </a:xfrm>
              <a:prstGeom prst="cube">
                <a:avLst/>
              </a:prstGeom>
              <a:solidFill>
                <a:srgbClr val="53548A"/>
              </a:solidFill>
              <a:ln w="19050" cap="flat" cmpd="sng" algn="ctr">
                <a:solidFill>
                  <a:srgbClr val="53548A">
                    <a:shade val="50000"/>
                  </a:srgbClr>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191" name="Cube 190"/>
              <p:cNvSpPr/>
              <p:nvPr/>
            </p:nvSpPr>
            <p:spPr bwMode="auto">
              <a:xfrm>
                <a:off x="4343400" y="4255714"/>
                <a:ext cx="332459" cy="304800"/>
              </a:xfrm>
              <a:prstGeom prst="cube">
                <a:avLst/>
              </a:prstGeom>
              <a:solidFill>
                <a:srgbClr val="53548A"/>
              </a:solidFill>
              <a:ln w="19050" cap="flat" cmpd="sng" algn="ctr">
                <a:solidFill>
                  <a:srgbClr val="53548A">
                    <a:shade val="50000"/>
                  </a:srgbClr>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grpSp>
        <p:grpSp>
          <p:nvGrpSpPr>
            <p:cNvPr id="170" name="Group 192"/>
            <p:cNvGrpSpPr/>
            <p:nvPr/>
          </p:nvGrpSpPr>
          <p:grpSpPr>
            <a:xfrm>
              <a:off x="1214690" y="2935878"/>
              <a:ext cx="3029680" cy="3147054"/>
              <a:chOff x="1359713" y="2848192"/>
              <a:chExt cx="3029680" cy="3147054"/>
            </a:xfrm>
          </p:grpSpPr>
          <p:sp>
            <p:nvSpPr>
              <p:cNvPr id="171" name="Cube 170"/>
              <p:cNvSpPr/>
              <p:nvPr/>
            </p:nvSpPr>
            <p:spPr bwMode="auto">
              <a:xfrm>
                <a:off x="1359713" y="2864458"/>
                <a:ext cx="332459" cy="304800"/>
              </a:xfrm>
              <a:prstGeom prst="cube">
                <a:avLst/>
              </a:prstGeom>
              <a:solidFill>
                <a:srgbClr val="A04DA3"/>
              </a:solidFill>
              <a:ln w="19050" cap="flat" cmpd="sng" algn="ctr">
                <a:solidFill>
                  <a:srgbClr val="A04DA3">
                    <a:shade val="50000"/>
                  </a:srgbClr>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172" name="Cube 171"/>
              <p:cNvSpPr/>
              <p:nvPr/>
            </p:nvSpPr>
            <p:spPr bwMode="auto">
              <a:xfrm>
                <a:off x="2875826" y="2848192"/>
                <a:ext cx="332459" cy="304800"/>
              </a:xfrm>
              <a:prstGeom prst="cube">
                <a:avLst/>
              </a:prstGeom>
              <a:solidFill>
                <a:srgbClr val="A04DA3"/>
              </a:solidFill>
              <a:ln w="19050" cap="flat" cmpd="sng" algn="ctr">
                <a:solidFill>
                  <a:srgbClr val="A04DA3">
                    <a:shade val="50000"/>
                  </a:srgbClr>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173" name="Cube 172"/>
              <p:cNvSpPr/>
              <p:nvPr/>
            </p:nvSpPr>
            <p:spPr bwMode="auto">
              <a:xfrm>
                <a:off x="1750686" y="3614844"/>
                <a:ext cx="332459" cy="304800"/>
              </a:xfrm>
              <a:prstGeom prst="cube">
                <a:avLst/>
              </a:prstGeom>
              <a:solidFill>
                <a:srgbClr val="A04DA3"/>
              </a:solidFill>
              <a:ln w="19050" cap="flat" cmpd="sng" algn="ctr">
                <a:solidFill>
                  <a:srgbClr val="A04DA3">
                    <a:shade val="50000"/>
                  </a:srgbClr>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174" name="Cube 173"/>
              <p:cNvSpPr/>
              <p:nvPr/>
            </p:nvSpPr>
            <p:spPr bwMode="auto">
              <a:xfrm>
                <a:off x="2547982" y="3614844"/>
                <a:ext cx="332459" cy="304800"/>
              </a:xfrm>
              <a:prstGeom prst="cube">
                <a:avLst/>
              </a:prstGeom>
              <a:solidFill>
                <a:srgbClr val="A04DA3"/>
              </a:solidFill>
              <a:ln w="19050" cap="flat" cmpd="sng" algn="ctr">
                <a:solidFill>
                  <a:srgbClr val="A04DA3">
                    <a:shade val="50000"/>
                  </a:srgbClr>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175" name="Cube 174"/>
              <p:cNvSpPr/>
              <p:nvPr/>
            </p:nvSpPr>
            <p:spPr bwMode="auto">
              <a:xfrm>
                <a:off x="3282701" y="3614844"/>
                <a:ext cx="332459" cy="304800"/>
              </a:xfrm>
              <a:prstGeom prst="cube">
                <a:avLst/>
              </a:prstGeom>
              <a:solidFill>
                <a:srgbClr val="A04DA3"/>
              </a:solidFill>
              <a:ln w="19050" cap="flat" cmpd="sng" algn="ctr">
                <a:solidFill>
                  <a:srgbClr val="A04DA3">
                    <a:shade val="50000"/>
                  </a:srgbClr>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176" name="Cube 175"/>
              <p:cNvSpPr/>
              <p:nvPr/>
            </p:nvSpPr>
            <p:spPr bwMode="auto">
              <a:xfrm>
                <a:off x="4056934" y="3614844"/>
                <a:ext cx="332459" cy="304800"/>
              </a:xfrm>
              <a:prstGeom prst="cube">
                <a:avLst/>
              </a:prstGeom>
              <a:solidFill>
                <a:srgbClr val="A04DA3"/>
              </a:solidFill>
              <a:ln w="19050" cap="flat" cmpd="sng" algn="ctr">
                <a:solidFill>
                  <a:srgbClr val="A04DA3">
                    <a:shade val="50000"/>
                  </a:srgbClr>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177" name="Cube 176"/>
              <p:cNvSpPr/>
              <p:nvPr/>
            </p:nvSpPr>
            <p:spPr bwMode="auto">
              <a:xfrm>
                <a:off x="1737986" y="4943581"/>
                <a:ext cx="332459" cy="304800"/>
              </a:xfrm>
              <a:prstGeom prst="cube">
                <a:avLst/>
              </a:prstGeom>
              <a:solidFill>
                <a:srgbClr val="A04DA3"/>
              </a:solidFill>
              <a:ln w="19050" cap="flat" cmpd="sng" algn="ctr">
                <a:solidFill>
                  <a:srgbClr val="A04DA3">
                    <a:shade val="50000"/>
                  </a:srgbClr>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178" name="Cube 177"/>
              <p:cNvSpPr/>
              <p:nvPr/>
            </p:nvSpPr>
            <p:spPr bwMode="auto">
              <a:xfrm>
                <a:off x="2535282" y="4943581"/>
                <a:ext cx="332459" cy="304800"/>
              </a:xfrm>
              <a:prstGeom prst="cube">
                <a:avLst/>
              </a:prstGeom>
              <a:solidFill>
                <a:srgbClr val="A04DA3"/>
              </a:solidFill>
              <a:ln w="19050" cap="flat" cmpd="sng" algn="ctr">
                <a:solidFill>
                  <a:srgbClr val="A04DA3">
                    <a:shade val="50000"/>
                  </a:srgbClr>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179" name="Cube 178"/>
              <p:cNvSpPr/>
              <p:nvPr/>
            </p:nvSpPr>
            <p:spPr bwMode="auto">
              <a:xfrm>
                <a:off x="3270001" y="4943581"/>
                <a:ext cx="332459" cy="304800"/>
              </a:xfrm>
              <a:prstGeom prst="cube">
                <a:avLst/>
              </a:prstGeom>
              <a:solidFill>
                <a:srgbClr val="A04DA3"/>
              </a:solidFill>
              <a:ln w="19050" cap="flat" cmpd="sng" algn="ctr">
                <a:solidFill>
                  <a:srgbClr val="A04DA3">
                    <a:shade val="50000"/>
                  </a:srgbClr>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180" name="Cube 179"/>
              <p:cNvSpPr/>
              <p:nvPr/>
            </p:nvSpPr>
            <p:spPr bwMode="auto">
              <a:xfrm>
                <a:off x="4044234" y="4943581"/>
                <a:ext cx="332459" cy="304800"/>
              </a:xfrm>
              <a:prstGeom prst="cube">
                <a:avLst/>
              </a:prstGeom>
              <a:solidFill>
                <a:srgbClr val="A04DA3"/>
              </a:solidFill>
              <a:ln w="19050" cap="flat" cmpd="sng" algn="ctr">
                <a:solidFill>
                  <a:srgbClr val="A04DA3">
                    <a:shade val="50000"/>
                  </a:srgbClr>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181" name="Cube 180"/>
              <p:cNvSpPr/>
              <p:nvPr/>
            </p:nvSpPr>
            <p:spPr bwMode="auto">
              <a:xfrm>
                <a:off x="1359713" y="5690446"/>
                <a:ext cx="332459" cy="304800"/>
              </a:xfrm>
              <a:prstGeom prst="cube">
                <a:avLst/>
              </a:prstGeom>
              <a:solidFill>
                <a:srgbClr val="A04DA3"/>
              </a:solidFill>
              <a:ln w="19050" cap="flat" cmpd="sng" algn="ctr">
                <a:solidFill>
                  <a:srgbClr val="A04DA3">
                    <a:shade val="50000"/>
                  </a:srgbClr>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182" name="Cube 181"/>
              <p:cNvSpPr/>
              <p:nvPr/>
            </p:nvSpPr>
            <p:spPr bwMode="auto">
              <a:xfrm>
                <a:off x="2875826" y="5674180"/>
                <a:ext cx="332459" cy="304800"/>
              </a:xfrm>
              <a:prstGeom prst="cube">
                <a:avLst/>
              </a:prstGeom>
              <a:solidFill>
                <a:srgbClr val="A04DA3"/>
              </a:solidFill>
              <a:ln w="19050" cap="flat" cmpd="sng" algn="ctr">
                <a:solidFill>
                  <a:srgbClr val="A04DA3">
                    <a:shade val="50000"/>
                  </a:srgbClr>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grpSp>
      </p:grpSp>
      <p:grpSp>
        <p:nvGrpSpPr>
          <p:cNvPr id="192" name="Group 2"/>
          <p:cNvGrpSpPr/>
          <p:nvPr/>
        </p:nvGrpSpPr>
        <p:grpSpPr>
          <a:xfrm>
            <a:off x="5029200" y="1500886"/>
            <a:ext cx="3048000" cy="2704797"/>
            <a:chOff x="5029200" y="1341120"/>
            <a:chExt cx="3048000" cy="2704797"/>
          </a:xfrm>
        </p:grpSpPr>
        <p:grpSp>
          <p:nvGrpSpPr>
            <p:cNvPr id="193" name="Group 205"/>
            <p:cNvGrpSpPr/>
            <p:nvPr/>
          </p:nvGrpSpPr>
          <p:grpSpPr>
            <a:xfrm>
              <a:off x="5413269" y="2209800"/>
              <a:ext cx="2435331" cy="1836117"/>
              <a:chOff x="464577" y="2641600"/>
              <a:chExt cx="4388704" cy="3308862"/>
            </a:xfrm>
          </p:grpSpPr>
          <p:sp>
            <p:nvSpPr>
              <p:cNvPr id="195" name="Freeform 194"/>
              <p:cNvSpPr/>
              <p:nvPr/>
            </p:nvSpPr>
            <p:spPr bwMode="auto">
              <a:xfrm>
                <a:off x="1706269" y="2641600"/>
                <a:ext cx="3147012" cy="2295407"/>
              </a:xfrm>
              <a:custGeom>
                <a:avLst/>
                <a:gdLst>
                  <a:gd name="connsiteX0" fmla="*/ 1930400 w 3149600"/>
                  <a:gd name="connsiteY0" fmla="*/ 159926 h 2455333"/>
                  <a:gd name="connsiteX1" fmla="*/ 237067 w 3149600"/>
                  <a:gd name="connsiteY1" fmla="*/ 193793 h 2455333"/>
                  <a:gd name="connsiteX2" fmla="*/ 508000 w 3149600"/>
                  <a:gd name="connsiteY2" fmla="*/ 1322682 h 2455333"/>
                  <a:gd name="connsiteX3" fmla="*/ 993423 w 3149600"/>
                  <a:gd name="connsiteY3" fmla="*/ 2304815 h 2455333"/>
                  <a:gd name="connsiteX4" fmla="*/ 1569156 w 3149600"/>
                  <a:gd name="connsiteY4" fmla="*/ 2225793 h 2455333"/>
                  <a:gd name="connsiteX5" fmla="*/ 1919111 w 3149600"/>
                  <a:gd name="connsiteY5" fmla="*/ 1175926 h 2455333"/>
                  <a:gd name="connsiteX6" fmla="*/ 2291645 w 3149600"/>
                  <a:gd name="connsiteY6" fmla="*/ 2135482 h 2455333"/>
                  <a:gd name="connsiteX7" fmla="*/ 2889956 w 3149600"/>
                  <a:gd name="connsiteY7" fmla="*/ 2304815 h 2455333"/>
                  <a:gd name="connsiteX8" fmla="*/ 3081867 w 3149600"/>
                  <a:gd name="connsiteY8" fmla="*/ 1841970 h 2455333"/>
                  <a:gd name="connsiteX9" fmla="*/ 2483556 w 3149600"/>
                  <a:gd name="connsiteY9" fmla="*/ 600193 h 2455333"/>
                  <a:gd name="connsiteX10" fmla="*/ 1930400 w 3149600"/>
                  <a:gd name="connsiteY10" fmla="*/ 159926 h 2455333"/>
                  <a:gd name="connsiteX0" fmla="*/ 1969911 w 3155244"/>
                  <a:gd name="connsiteY0" fmla="*/ 96426 h 2468033"/>
                  <a:gd name="connsiteX1" fmla="*/ 242711 w 3155244"/>
                  <a:gd name="connsiteY1" fmla="*/ 206493 h 2468033"/>
                  <a:gd name="connsiteX2" fmla="*/ 513644 w 3155244"/>
                  <a:gd name="connsiteY2" fmla="*/ 1335382 h 2468033"/>
                  <a:gd name="connsiteX3" fmla="*/ 999067 w 3155244"/>
                  <a:gd name="connsiteY3" fmla="*/ 2317515 h 2468033"/>
                  <a:gd name="connsiteX4" fmla="*/ 1574800 w 3155244"/>
                  <a:gd name="connsiteY4" fmla="*/ 2238493 h 2468033"/>
                  <a:gd name="connsiteX5" fmla="*/ 1924755 w 3155244"/>
                  <a:gd name="connsiteY5" fmla="*/ 1188626 h 2468033"/>
                  <a:gd name="connsiteX6" fmla="*/ 2297289 w 3155244"/>
                  <a:gd name="connsiteY6" fmla="*/ 2148182 h 2468033"/>
                  <a:gd name="connsiteX7" fmla="*/ 2895600 w 3155244"/>
                  <a:gd name="connsiteY7" fmla="*/ 2317515 h 2468033"/>
                  <a:gd name="connsiteX8" fmla="*/ 3087511 w 3155244"/>
                  <a:gd name="connsiteY8" fmla="*/ 1854670 h 2468033"/>
                  <a:gd name="connsiteX9" fmla="*/ 2489200 w 3155244"/>
                  <a:gd name="connsiteY9" fmla="*/ 612893 h 2468033"/>
                  <a:gd name="connsiteX10" fmla="*/ 1969911 w 3155244"/>
                  <a:gd name="connsiteY10" fmla="*/ 96426 h 2468033"/>
                  <a:gd name="connsiteX0" fmla="*/ 1969911 w 3165592"/>
                  <a:gd name="connsiteY0" fmla="*/ 96426 h 2468033"/>
                  <a:gd name="connsiteX1" fmla="*/ 242711 w 3165592"/>
                  <a:gd name="connsiteY1" fmla="*/ 206493 h 2468033"/>
                  <a:gd name="connsiteX2" fmla="*/ 513644 w 3165592"/>
                  <a:gd name="connsiteY2" fmla="*/ 1335382 h 2468033"/>
                  <a:gd name="connsiteX3" fmla="*/ 999067 w 3165592"/>
                  <a:gd name="connsiteY3" fmla="*/ 2317515 h 2468033"/>
                  <a:gd name="connsiteX4" fmla="*/ 1574800 w 3165592"/>
                  <a:gd name="connsiteY4" fmla="*/ 2238493 h 2468033"/>
                  <a:gd name="connsiteX5" fmla="*/ 1924755 w 3165592"/>
                  <a:gd name="connsiteY5" fmla="*/ 1188626 h 2468033"/>
                  <a:gd name="connsiteX6" fmla="*/ 2297289 w 3165592"/>
                  <a:gd name="connsiteY6" fmla="*/ 2148182 h 2468033"/>
                  <a:gd name="connsiteX7" fmla="*/ 2895600 w 3165592"/>
                  <a:gd name="connsiteY7" fmla="*/ 2317515 h 2468033"/>
                  <a:gd name="connsiteX8" fmla="*/ 3087511 w 3165592"/>
                  <a:gd name="connsiteY8" fmla="*/ 1854670 h 2468033"/>
                  <a:gd name="connsiteX9" fmla="*/ 2427111 w 3165592"/>
                  <a:gd name="connsiteY9" fmla="*/ 477426 h 2468033"/>
                  <a:gd name="connsiteX10" fmla="*/ 1969911 w 3165592"/>
                  <a:gd name="connsiteY10" fmla="*/ 96426 h 2468033"/>
                  <a:gd name="connsiteX0" fmla="*/ 1881011 w 3152892"/>
                  <a:gd name="connsiteY0" fmla="*/ 96426 h 2468033"/>
                  <a:gd name="connsiteX1" fmla="*/ 230011 w 3152892"/>
                  <a:gd name="connsiteY1" fmla="*/ 206493 h 2468033"/>
                  <a:gd name="connsiteX2" fmla="*/ 500944 w 3152892"/>
                  <a:gd name="connsiteY2" fmla="*/ 1335382 h 2468033"/>
                  <a:gd name="connsiteX3" fmla="*/ 986367 w 3152892"/>
                  <a:gd name="connsiteY3" fmla="*/ 2317515 h 2468033"/>
                  <a:gd name="connsiteX4" fmla="*/ 1562100 w 3152892"/>
                  <a:gd name="connsiteY4" fmla="*/ 2238493 h 2468033"/>
                  <a:gd name="connsiteX5" fmla="*/ 1912055 w 3152892"/>
                  <a:gd name="connsiteY5" fmla="*/ 1188626 h 2468033"/>
                  <a:gd name="connsiteX6" fmla="*/ 2284589 w 3152892"/>
                  <a:gd name="connsiteY6" fmla="*/ 2148182 h 2468033"/>
                  <a:gd name="connsiteX7" fmla="*/ 2882900 w 3152892"/>
                  <a:gd name="connsiteY7" fmla="*/ 2317515 h 2468033"/>
                  <a:gd name="connsiteX8" fmla="*/ 3074811 w 3152892"/>
                  <a:gd name="connsiteY8" fmla="*/ 1854670 h 2468033"/>
                  <a:gd name="connsiteX9" fmla="*/ 2414411 w 3152892"/>
                  <a:gd name="connsiteY9" fmla="*/ 477426 h 2468033"/>
                  <a:gd name="connsiteX10" fmla="*/ 1881011 w 3152892"/>
                  <a:gd name="connsiteY10" fmla="*/ 96426 h 2468033"/>
                  <a:gd name="connsiteX0" fmla="*/ 1690511 w 2962392"/>
                  <a:gd name="connsiteY0" fmla="*/ 83726 h 2455333"/>
                  <a:gd name="connsiteX1" fmla="*/ 547511 w 2962392"/>
                  <a:gd name="connsiteY1" fmla="*/ 159926 h 2455333"/>
                  <a:gd name="connsiteX2" fmla="*/ 39511 w 2962392"/>
                  <a:gd name="connsiteY2" fmla="*/ 193793 h 2455333"/>
                  <a:gd name="connsiteX3" fmla="*/ 310444 w 2962392"/>
                  <a:gd name="connsiteY3" fmla="*/ 1322682 h 2455333"/>
                  <a:gd name="connsiteX4" fmla="*/ 795867 w 2962392"/>
                  <a:gd name="connsiteY4" fmla="*/ 2304815 h 2455333"/>
                  <a:gd name="connsiteX5" fmla="*/ 1371600 w 2962392"/>
                  <a:gd name="connsiteY5" fmla="*/ 2225793 h 2455333"/>
                  <a:gd name="connsiteX6" fmla="*/ 1721555 w 2962392"/>
                  <a:gd name="connsiteY6" fmla="*/ 1175926 h 2455333"/>
                  <a:gd name="connsiteX7" fmla="*/ 2094089 w 2962392"/>
                  <a:gd name="connsiteY7" fmla="*/ 2135482 h 2455333"/>
                  <a:gd name="connsiteX8" fmla="*/ 2692400 w 2962392"/>
                  <a:gd name="connsiteY8" fmla="*/ 2304815 h 2455333"/>
                  <a:gd name="connsiteX9" fmla="*/ 2884311 w 2962392"/>
                  <a:gd name="connsiteY9" fmla="*/ 1841970 h 2455333"/>
                  <a:gd name="connsiteX10" fmla="*/ 2223911 w 2962392"/>
                  <a:gd name="connsiteY10" fmla="*/ 464726 h 2455333"/>
                  <a:gd name="connsiteX11" fmla="*/ 1690511 w 2962392"/>
                  <a:gd name="connsiteY11" fmla="*/ 83726 h 2455333"/>
                  <a:gd name="connsiteX0" fmla="*/ 1690511 w 2962392"/>
                  <a:gd name="connsiteY0" fmla="*/ 83726 h 2455333"/>
                  <a:gd name="connsiteX1" fmla="*/ 547511 w 2962392"/>
                  <a:gd name="connsiteY1" fmla="*/ 159926 h 2455333"/>
                  <a:gd name="connsiteX2" fmla="*/ 39511 w 2962392"/>
                  <a:gd name="connsiteY2" fmla="*/ 193793 h 2455333"/>
                  <a:gd name="connsiteX3" fmla="*/ 310444 w 2962392"/>
                  <a:gd name="connsiteY3" fmla="*/ 1322682 h 2455333"/>
                  <a:gd name="connsiteX4" fmla="*/ 795867 w 2962392"/>
                  <a:gd name="connsiteY4" fmla="*/ 2304815 h 2455333"/>
                  <a:gd name="connsiteX5" fmla="*/ 1371600 w 2962392"/>
                  <a:gd name="connsiteY5" fmla="*/ 2225793 h 2455333"/>
                  <a:gd name="connsiteX6" fmla="*/ 1721555 w 2962392"/>
                  <a:gd name="connsiteY6" fmla="*/ 1175926 h 2455333"/>
                  <a:gd name="connsiteX7" fmla="*/ 2094089 w 2962392"/>
                  <a:gd name="connsiteY7" fmla="*/ 2135482 h 2455333"/>
                  <a:gd name="connsiteX8" fmla="*/ 2692400 w 2962392"/>
                  <a:gd name="connsiteY8" fmla="*/ 2304815 h 2455333"/>
                  <a:gd name="connsiteX9" fmla="*/ 2884311 w 2962392"/>
                  <a:gd name="connsiteY9" fmla="*/ 1841970 h 2455333"/>
                  <a:gd name="connsiteX10" fmla="*/ 2223911 w 2962392"/>
                  <a:gd name="connsiteY10" fmla="*/ 464726 h 2455333"/>
                  <a:gd name="connsiteX11" fmla="*/ 1690511 w 2962392"/>
                  <a:gd name="connsiteY11" fmla="*/ 83726 h 2455333"/>
                  <a:gd name="connsiteX0" fmla="*/ 1792111 w 3063992"/>
                  <a:gd name="connsiteY0" fmla="*/ 50800 h 2422407"/>
                  <a:gd name="connsiteX1" fmla="*/ 649111 w 3063992"/>
                  <a:gd name="connsiteY1" fmla="*/ 127000 h 2422407"/>
                  <a:gd name="connsiteX2" fmla="*/ 39511 w 3063992"/>
                  <a:gd name="connsiteY2" fmla="*/ 279400 h 2422407"/>
                  <a:gd name="connsiteX3" fmla="*/ 412044 w 3063992"/>
                  <a:gd name="connsiteY3" fmla="*/ 1289756 h 2422407"/>
                  <a:gd name="connsiteX4" fmla="*/ 897467 w 3063992"/>
                  <a:gd name="connsiteY4" fmla="*/ 2271889 h 2422407"/>
                  <a:gd name="connsiteX5" fmla="*/ 1473200 w 3063992"/>
                  <a:gd name="connsiteY5" fmla="*/ 2192867 h 2422407"/>
                  <a:gd name="connsiteX6" fmla="*/ 1823155 w 3063992"/>
                  <a:gd name="connsiteY6" fmla="*/ 1143000 h 2422407"/>
                  <a:gd name="connsiteX7" fmla="*/ 2195689 w 3063992"/>
                  <a:gd name="connsiteY7" fmla="*/ 2102556 h 2422407"/>
                  <a:gd name="connsiteX8" fmla="*/ 2794000 w 3063992"/>
                  <a:gd name="connsiteY8" fmla="*/ 2271889 h 2422407"/>
                  <a:gd name="connsiteX9" fmla="*/ 2985911 w 3063992"/>
                  <a:gd name="connsiteY9" fmla="*/ 1809044 h 2422407"/>
                  <a:gd name="connsiteX10" fmla="*/ 2325511 w 3063992"/>
                  <a:gd name="connsiteY10" fmla="*/ 431800 h 2422407"/>
                  <a:gd name="connsiteX11" fmla="*/ 1792111 w 3063992"/>
                  <a:gd name="connsiteY11" fmla="*/ 50800 h 2422407"/>
                  <a:gd name="connsiteX0" fmla="*/ 1715911 w 3063992"/>
                  <a:gd name="connsiteY0" fmla="*/ 50800 h 2422407"/>
                  <a:gd name="connsiteX1" fmla="*/ 649111 w 3063992"/>
                  <a:gd name="connsiteY1" fmla="*/ 127000 h 2422407"/>
                  <a:gd name="connsiteX2" fmla="*/ 39511 w 3063992"/>
                  <a:gd name="connsiteY2" fmla="*/ 279400 h 2422407"/>
                  <a:gd name="connsiteX3" fmla="*/ 412044 w 3063992"/>
                  <a:gd name="connsiteY3" fmla="*/ 1289756 h 2422407"/>
                  <a:gd name="connsiteX4" fmla="*/ 897467 w 3063992"/>
                  <a:gd name="connsiteY4" fmla="*/ 2271889 h 2422407"/>
                  <a:gd name="connsiteX5" fmla="*/ 1473200 w 3063992"/>
                  <a:gd name="connsiteY5" fmla="*/ 2192867 h 2422407"/>
                  <a:gd name="connsiteX6" fmla="*/ 1823155 w 3063992"/>
                  <a:gd name="connsiteY6" fmla="*/ 1143000 h 2422407"/>
                  <a:gd name="connsiteX7" fmla="*/ 2195689 w 3063992"/>
                  <a:gd name="connsiteY7" fmla="*/ 2102556 h 2422407"/>
                  <a:gd name="connsiteX8" fmla="*/ 2794000 w 3063992"/>
                  <a:gd name="connsiteY8" fmla="*/ 2271889 h 2422407"/>
                  <a:gd name="connsiteX9" fmla="*/ 2985911 w 3063992"/>
                  <a:gd name="connsiteY9" fmla="*/ 1809044 h 2422407"/>
                  <a:gd name="connsiteX10" fmla="*/ 2325511 w 3063992"/>
                  <a:gd name="connsiteY10" fmla="*/ 431800 h 2422407"/>
                  <a:gd name="connsiteX11" fmla="*/ 1715911 w 3063992"/>
                  <a:gd name="connsiteY11" fmla="*/ 50800 h 2422407"/>
                  <a:gd name="connsiteX0" fmla="*/ 1779411 w 3127492"/>
                  <a:gd name="connsiteY0" fmla="*/ 38100 h 2409707"/>
                  <a:gd name="connsiteX1" fmla="*/ 1093611 w 3127492"/>
                  <a:gd name="connsiteY1" fmla="*/ 190500 h 2409707"/>
                  <a:gd name="connsiteX2" fmla="*/ 103011 w 3127492"/>
                  <a:gd name="connsiteY2" fmla="*/ 266700 h 2409707"/>
                  <a:gd name="connsiteX3" fmla="*/ 475544 w 3127492"/>
                  <a:gd name="connsiteY3" fmla="*/ 1277056 h 2409707"/>
                  <a:gd name="connsiteX4" fmla="*/ 960967 w 3127492"/>
                  <a:gd name="connsiteY4" fmla="*/ 2259189 h 2409707"/>
                  <a:gd name="connsiteX5" fmla="*/ 1536700 w 3127492"/>
                  <a:gd name="connsiteY5" fmla="*/ 2180167 h 2409707"/>
                  <a:gd name="connsiteX6" fmla="*/ 1886655 w 3127492"/>
                  <a:gd name="connsiteY6" fmla="*/ 1130300 h 2409707"/>
                  <a:gd name="connsiteX7" fmla="*/ 2259189 w 3127492"/>
                  <a:gd name="connsiteY7" fmla="*/ 2089856 h 2409707"/>
                  <a:gd name="connsiteX8" fmla="*/ 2857500 w 3127492"/>
                  <a:gd name="connsiteY8" fmla="*/ 2259189 h 2409707"/>
                  <a:gd name="connsiteX9" fmla="*/ 3049411 w 3127492"/>
                  <a:gd name="connsiteY9" fmla="*/ 1796344 h 2409707"/>
                  <a:gd name="connsiteX10" fmla="*/ 2389011 w 3127492"/>
                  <a:gd name="connsiteY10" fmla="*/ 419100 h 2409707"/>
                  <a:gd name="connsiteX11" fmla="*/ 1779411 w 3127492"/>
                  <a:gd name="connsiteY11" fmla="*/ 38100 h 2409707"/>
                  <a:gd name="connsiteX0" fmla="*/ 1855611 w 3127492"/>
                  <a:gd name="connsiteY0" fmla="*/ 38100 h 2333507"/>
                  <a:gd name="connsiteX1" fmla="*/ 1093611 w 3127492"/>
                  <a:gd name="connsiteY1" fmla="*/ 114300 h 2333507"/>
                  <a:gd name="connsiteX2" fmla="*/ 103011 w 3127492"/>
                  <a:gd name="connsiteY2" fmla="*/ 190500 h 2333507"/>
                  <a:gd name="connsiteX3" fmla="*/ 475544 w 3127492"/>
                  <a:gd name="connsiteY3" fmla="*/ 1200856 h 2333507"/>
                  <a:gd name="connsiteX4" fmla="*/ 960967 w 3127492"/>
                  <a:gd name="connsiteY4" fmla="*/ 2182989 h 2333507"/>
                  <a:gd name="connsiteX5" fmla="*/ 1536700 w 3127492"/>
                  <a:gd name="connsiteY5" fmla="*/ 2103967 h 2333507"/>
                  <a:gd name="connsiteX6" fmla="*/ 1886655 w 3127492"/>
                  <a:gd name="connsiteY6" fmla="*/ 1054100 h 2333507"/>
                  <a:gd name="connsiteX7" fmla="*/ 2259189 w 3127492"/>
                  <a:gd name="connsiteY7" fmla="*/ 2013656 h 2333507"/>
                  <a:gd name="connsiteX8" fmla="*/ 2857500 w 3127492"/>
                  <a:gd name="connsiteY8" fmla="*/ 2182989 h 2333507"/>
                  <a:gd name="connsiteX9" fmla="*/ 3049411 w 3127492"/>
                  <a:gd name="connsiteY9" fmla="*/ 1720144 h 2333507"/>
                  <a:gd name="connsiteX10" fmla="*/ 2389011 w 3127492"/>
                  <a:gd name="connsiteY10" fmla="*/ 342900 h 2333507"/>
                  <a:gd name="connsiteX11" fmla="*/ 1855611 w 3127492"/>
                  <a:gd name="connsiteY11" fmla="*/ 38100 h 2333507"/>
                  <a:gd name="connsiteX0" fmla="*/ 1765300 w 3037181"/>
                  <a:gd name="connsiteY0" fmla="*/ 38100 h 2374900"/>
                  <a:gd name="connsiteX1" fmla="*/ 1003300 w 3037181"/>
                  <a:gd name="connsiteY1" fmla="*/ 114300 h 2374900"/>
                  <a:gd name="connsiteX2" fmla="*/ 12700 w 3037181"/>
                  <a:gd name="connsiteY2" fmla="*/ 190500 h 2374900"/>
                  <a:gd name="connsiteX3" fmla="*/ 1079500 w 3037181"/>
                  <a:gd name="connsiteY3" fmla="*/ 952500 h 2374900"/>
                  <a:gd name="connsiteX4" fmla="*/ 870656 w 3037181"/>
                  <a:gd name="connsiteY4" fmla="*/ 2182989 h 2374900"/>
                  <a:gd name="connsiteX5" fmla="*/ 1446389 w 3037181"/>
                  <a:gd name="connsiteY5" fmla="*/ 2103967 h 2374900"/>
                  <a:gd name="connsiteX6" fmla="*/ 1796344 w 3037181"/>
                  <a:gd name="connsiteY6" fmla="*/ 1054100 h 2374900"/>
                  <a:gd name="connsiteX7" fmla="*/ 2168878 w 3037181"/>
                  <a:gd name="connsiteY7" fmla="*/ 2013656 h 2374900"/>
                  <a:gd name="connsiteX8" fmla="*/ 2767189 w 3037181"/>
                  <a:gd name="connsiteY8" fmla="*/ 2182989 h 2374900"/>
                  <a:gd name="connsiteX9" fmla="*/ 2959100 w 3037181"/>
                  <a:gd name="connsiteY9" fmla="*/ 1720144 h 2374900"/>
                  <a:gd name="connsiteX10" fmla="*/ 2298700 w 3037181"/>
                  <a:gd name="connsiteY10" fmla="*/ 342900 h 2374900"/>
                  <a:gd name="connsiteX11" fmla="*/ 1765300 w 3037181"/>
                  <a:gd name="connsiteY11" fmla="*/ 38100 h 2374900"/>
                  <a:gd name="connsiteX0" fmla="*/ 1765300 w 3037181"/>
                  <a:gd name="connsiteY0" fmla="*/ 38100 h 2239433"/>
                  <a:gd name="connsiteX1" fmla="*/ 1003300 w 3037181"/>
                  <a:gd name="connsiteY1" fmla="*/ 114300 h 2239433"/>
                  <a:gd name="connsiteX2" fmla="*/ 12700 w 3037181"/>
                  <a:gd name="connsiteY2" fmla="*/ 190500 h 2239433"/>
                  <a:gd name="connsiteX3" fmla="*/ 1079500 w 3037181"/>
                  <a:gd name="connsiteY3" fmla="*/ 952500 h 2239433"/>
                  <a:gd name="connsiteX4" fmla="*/ 698500 w 3037181"/>
                  <a:gd name="connsiteY4" fmla="*/ 1866899 h 2239433"/>
                  <a:gd name="connsiteX5" fmla="*/ 1446389 w 3037181"/>
                  <a:gd name="connsiteY5" fmla="*/ 2103967 h 2239433"/>
                  <a:gd name="connsiteX6" fmla="*/ 1796344 w 3037181"/>
                  <a:gd name="connsiteY6" fmla="*/ 1054100 h 2239433"/>
                  <a:gd name="connsiteX7" fmla="*/ 2168878 w 3037181"/>
                  <a:gd name="connsiteY7" fmla="*/ 2013656 h 2239433"/>
                  <a:gd name="connsiteX8" fmla="*/ 2767189 w 3037181"/>
                  <a:gd name="connsiteY8" fmla="*/ 2182989 h 2239433"/>
                  <a:gd name="connsiteX9" fmla="*/ 2959100 w 3037181"/>
                  <a:gd name="connsiteY9" fmla="*/ 1720144 h 2239433"/>
                  <a:gd name="connsiteX10" fmla="*/ 2298700 w 3037181"/>
                  <a:gd name="connsiteY10" fmla="*/ 342900 h 2239433"/>
                  <a:gd name="connsiteX11" fmla="*/ 1765300 w 3037181"/>
                  <a:gd name="connsiteY11" fmla="*/ 38100 h 2239433"/>
                  <a:gd name="connsiteX0" fmla="*/ 1765300 w 3037181"/>
                  <a:gd name="connsiteY0" fmla="*/ 38100 h 2231908"/>
                  <a:gd name="connsiteX1" fmla="*/ 1003300 w 3037181"/>
                  <a:gd name="connsiteY1" fmla="*/ 114300 h 2231908"/>
                  <a:gd name="connsiteX2" fmla="*/ 12700 w 3037181"/>
                  <a:gd name="connsiteY2" fmla="*/ 190500 h 2231908"/>
                  <a:gd name="connsiteX3" fmla="*/ 1079500 w 3037181"/>
                  <a:gd name="connsiteY3" fmla="*/ 952500 h 2231908"/>
                  <a:gd name="connsiteX4" fmla="*/ 698500 w 3037181"/>
                  <a:gd name="connsiteY4" fmla="*/ 1866899 h 2231908"/>
                  <a:gd name="connsiteX5" fmla="*/ 1384300 w 3037181"/>
                  <a:gd name="connsiteY5" fmla="*/ 2095500 h 2231908"/>
                  <a:gd name="connsiteX6" fmla="*/ 1796344 w 3037181"/>
                  <a:gd name="connsiteY6" fmla="*/ 1054100 h 2231908"/>
                  <a:gd name="connsiteX7" fmla="*/ 2168878 w 3037181"/>
                  <a:gd name="connsiteY7" fmla="*/ 2013656 h 2231908"/>
                  <a:gd name="connsiteX8" fmla="*/ 2767189 w 3037181"/>
                  <a:gd name="connsiteY8" fmla="*/ 2182989 h 2231908"/>
                  <a:gd name="connsiteX9" fmla="*/ 2959100 w 3037181"/>
                  <a:gd name="connsiteY9" fmla="*/ 1720144 h 2231908"/>
                  <a:gd name="connsiteX10" fmla="*/ 2298700 w 3037181"/>
                  <a:gd name="connsiteY10" fmla="*/ 342900 h 2231908"/>
                  <a:gd name="connsiteX11" fmla="*/ 1765300 w 3037181"/>
                  <a:gd name="connsiteY11" fmla="*/ 38100 h 2231908"/>
                  <a:gd name="connsiteX0" fmla="*/ 1854200 w 3126081"/>
                  <a:gd name="connsiteY0" fmla="*/ 38100 h 2231908"/>
                  <a:gd name="connsiteX1" fmla="*/ 1092200 w 3126081"/>
                  <a:gd name="connsiteY1" fmla="*/ 114300 h 2231908"/>
                  <a:gd name="connsiteX2" fmla="*/ 101600 w 3126081"/>
                  <a:gd name="connsiteY2" fmla="*/ 190500 h 2231908"/>
                  <a:gd name="connsiteX3" fmla="*/ 177800 w 3126081"/>
                  <a:gd name="connsiteY3" fmla="*/ 647700 h 2231908"/>
                  <a:gd name="connsiteX4" fmla="*/ 1168400 w 3126081"/>
                  <a:gd name="connsiteY4" fmla="*/ 952500 h 2231908"/>
                  <a:gd name="connsiteX5" fmla="*/ 787400 w 3126081"/>
                  <a:gd name="connsiteY5" fmla="*/ 1866899 h 2231908"/>
                  <a:gd name="connsiteX6" fmla="*/ 1473200 w 3126081"/>
                  <a:gd name="connsiteY6" fmla="*/ 2095500 h 2231908"/>
                  <a:gd name="connsiteX7" fmla="*/ 1885244 w 3126081"/>
                  <a:gd name="connsiteY7" fmla="*/ 1054100 h 2231908"/>
                  <a:gd name="connsiteX8" fmla="*/ 2257778 w 3126081"/>
                  <a:gd name="connsiteY8" fmla="*/ 2013656 h 2231908"/>
                  <a:gd name="connsiteX9" fmla="*/ 2856089 w 3126081"/>
                  <a:gd name="connsiteY9" fmla="*/ 2182989 h 2231908"/>
                  <a:gd name="connsiteX10" fmla="*/ 3048000 w 3126081"/>
                  <a:gd name="connsiteY10" fmla="*/ 1720144 h 2231908"/>
                  <a:gd name="connsiteX11" fmla="*/ 2387600 w 3126081"/>
                  <a:gd name="connsiteY11" fmla="*/ 342900 h 2231908"/>
                  <a:gd name="connsiteX12" fmla="*/ 1854200 w 3126081"/>
                  <a:gd name="connsiteY12" fmla="*/ 38100 h 2231908"/>
                  <a:gd name="connsiteX0" fmla="*/ 1854200 w 3126081"/>
                  <a:gd name="connsiteY0" fmla="*/ 38100 h 2231908"/>
                  <a:gd name="connsiteX1" fmla="*/ 1092200 w 3126081"/>
                  <a:gd name="connsiteY1" fmla="*/ 114300 h 2231908"/>
                  <a:gd name="connsiteX2" fmla="*/ 101600 w 3126081"/>
                  <a:gd name="connsiteY2" fmla="*/ 190500 h 2231908"/>
                  <a:gd name="connsiteX3" fmla="*/ 177800 w 3126081"/>
                  <a:gd name="connsiteY3" fmla="*/ 647700 h 2231908"/>
                  <a:gd name="connsiteX4" fmla="*/ 1168400 w 3126081"/>
                  <a:gd name="connsiteY4" fmla="*/ 952500 h 2231908"/>
                  <a:gd name="connsiteX5" fmla="*/ 787400 w 3126081"/>
                  <a:gd name="connsiteY5" fmla="*/ 1866899 h 2231908"/>
                  <a:gd name="connsiteX6" fmla="*/ 1473200 w 3126081"/>
                  <a:gd name="connsiteY6" fmla="*/ 2095500 h 2231908"/>
                  <a:gd name="connsiteX7" fmla="*/ 1885244 w 3126081"/>
                  <a:gd name="connsiteY7" fmla="*/ 1054100 h 2231908"/>
                  <a:gd name="connsiteX8" fmla="*/ 2257778 w 3126081"/>
                  <a:gd name="connsiteY8" fmla="*/ 2013656 h 2231908"/>
                  <a:gd name="connsiteX9" fmla="*/ 2856089 w 3126081"/>
                  <a:gd name="connsiteY9" fmla="*/ 2182989 h 2231908"/>
                  <a:gd name="connsiteX10" fmla="*/ 3048000 w 3126081"/>
                  <a:gd name="connsiteY10" fmla="*/ 1720144 h 2231908"/>
                  <a:gd name="connsiteX11" fmla="*/ 2387600 w 3126081"/>
                  <a:gd name="connsiteY11" fmla="*/ 342900 h 2231908"/>
                  <a:gd name="connsiteX12" fmla="*/ 1854200 w 3126081"/>
                  <a:gd name="connsiteY12" fmla="*/ 38100 h 2231908"/>
                  <a:gd name="connsiteX0" fmla="*/ 1854200 w 3126081"/>
                  <a:gd name="connsiteY0" fmla="*/ 51741 h 2245549"/>
                  <a:gd name="connsiteX1" fmla="*/ 1092200 w 3126081"/>
                  <a:gd name="connsiteY1" fmla="*/ 127941 h 2245549"/>
                  <a:gd name="connsiteX2" fmla="*/ 101600 w 3126081"/>
                  <a:gd name="connsiteY2" fmla="*/ 204141 h 2245549"/>
                  <a:gd name="connsiteX3" fmla="*/ 177800 w 3126081"/>
                  <a:gd name="connsiteY3" fmla="*/ 661341 h 2245549"/>
                  <a:gd name="connsiteX4" fmla="*/ 1168400 w 3126081"/>
                  <a:gd name="connsiteY4" fmla="*/ 966141 h 2245549"/>
                  <a:gd name="connsiteX5" fmla="*/ 787400 w 3126081"/>
                  <a:gd name="connsiteY5" fmla="*/ 1880540 h 2245549"/>
                  <a:gd name="connsiteX6" fmla="*/ 1473200 w 3126081"/>
                  <a:gd name="connsiteY6" fmla="*/ 2109141 h 2245549"/>
                  <a:gd name="connsiteX7" fmla="*/ 1885244 w 3126081"/>
                  <a:gd name="connsiteY7" fmla="*/ 1067741 h 2245549"/>
                  <a:gd name="connsiteX8" fmla="*/ 2257778 w 3126081"/>
                  <a:gd name="connsiteY8" fmla="*/ 2027297 h 2245549"/>
                  <a:gd name="connsiteX9" fmla="*/ 2856089 w 3126081"/>
                  <a:gd name="connsiteY9" fmla="*/ 2196630 h 2245549"/>
                  <a:gd name="connsiteX10" fmla="*/ 3048000 w 3126081"/>
                  <a:gd name="connsiteY10" fmla="*/ 1733785 h 2245549"/>
                  <a:gd name="connsiteX11" fmla="*/ 2387600 w 3126081"/>
                  <a:gd name="connsiteY11" fmla="*/ 280341 h 2245549"/>
                  <a:gd name="connsiteX12" fmla="*/ 1854200 w 3126081"/>
                  <a:gd name="connsiteY12" fmla="*/ 51741 h 2245549"/>
                  <a:gd name="connsiteX0" fmla="*/ 1778000 w 3126081"/>
                  <a:gd name="connsiteY0" fmla="*/ 25400 h 2295407"/>
                  <a:gd name="connsiteX1" fmla="*/ 1092200 w 3126081"/>
                  <a:gd name="connsiteY1" fmla="*/ 177799 h 2295407"/>
                  <a:gd name="connsiteX2" fmla="*/ 101600 w 3126081"/>
                  <a:gd name="connsiteY2" fmla="*/ 253999 h 2295407"/>
                  <a:gd name="connsiteX3" fmla="*/ 177800 w 3126081"/>
                  <a:gd name="connsiteY3" fmla="*/ 711199 h 2295407"/>
                  <a:gd name="connsiteX4" fmla="*/ 1168400 w 3126081"/>
                  <a:gd name="connsiteY4" fmla="*/ 1015999 h 2295407"/>
                  <a:gd name="connsiteX5" fmla="*/ 787400 w 3126081"/>
                  <a:gd name="connsiteY5" fmla="*/ 1930398 h 2295407"/>
                  <a:gd name="connsiteX6" fmla="*/ 1473200 w 3126081"/>
                  <a:gd name="connsiteY6" fmla="*/ 2158999 h 2295407"/>
                  <a:gd name="connsiteX7" fmla="*/ 1885244 w 3126081"/>
                  <a:gd name="connsiteY7" fmla="*/ 1117599 h 2295407"/>
                  <a:gd name="connsiteX8" fmla="*/ 2257778 w 3126081"/>
                  <a:gd name="connsiteY8" fmla="*/ 2077155 h 2295407"/>
                  <a:gd name="connsiteX9" fmla="*/ 2856089 w 3126081"/>
                  <a:gd name="connsiteY9" fmla="*/ 2246488 h 2295407"/>
                  <a:gd name="connsiteX10" fmla="*/ 3048000 w 3126081"/>
                  <a:gd name="connsiteY10" fmla="*/ 1783643 h 2295407"/>
                  <a:gd name="connsiteX11" fmla="*/ 2387600 w 3126081"/>
                  <a:gd name="connsiteY11" fmla="*/ 330199 h 2295407"/>
                  <a:gd name="connsiteX12" fmla="*/ 1778000 w 3126081"/>
                  <a:gd name="connsiteY12" fmla="*/ 25400 h 2295407"/>
                  <a:gd name="connsiteX0" fmla="*/ 1778000 w 3126081"/>
                  <a:gd name="connsiteY0" fmla="*/ 25400 h 2295407"/>
                  <a:gd name="connsiteX1" fmla="*/ 1092200 w 3126081"/>
                  <a:gd name="connsiteY1" fmla="*/ 177799 h 2295407"/>
                  <a:gd name="connsiteX2" fmla="*/ 101600 w 3126081"/>
                  <a:gd name="connsiteY2" fmla="*/ 253999 h 2295407"/>
                  <a:gd name="connsiteX3" fmla="*/ 177800 w 3126081"/>
                  <a:gd name="connsiteY3" fmla="*/ 711199 h 2295407"/>
                  <a:gd name="connsiteX4" fmla="*/ 1168400 w 3126081"/>
                  <a:gd name="connsiteY4" fmla="*/ 1015999 h 2295407"/>
                  <a:gd name="connsiteX5" fmla="*/ 787400 w 3126081"/>
                  <a:gd name="connsiteY5" fmla="*/ 1930398 h 2295407"/>
                  <a:gd name="connsiteX6" fmla="*/ 1473200 w 3126081"/>
                  <a:gd name="connsiteY6" fmla="*/ 2158999 h 2295407"/>
                  <a:gd name="connsiteX7" fmla="*/ 1885244 w 3126081"/>
                  <a:gd name="connsiteY7" fmla="*/ 1117599 h 2295407"/>
                  <a:gd name="connsiteX8" fmla="*/ 2257778 w 3126081"/>
                  <a:gd name="connsiteY8" fmla="*/ 2077155 h 2295407"/>
                  <a:gd name="connsiteX9" fmla="*/ 2856089 w 3126081"/>
                  <a:gd name="connsiteY9" fmla="*/ 2246488 h 2295407"/>
                  <a:gd name="connsiteX10" fmla="*/ 3048000 w 3126081"/>
                  <a:gd name="connsiteY10" fmla="*/ 1783643 h 2295407"/>
                  <a:gd name="connsiteX11" fmla="*/ 2387600 w 3126081"/>
                  <a:gd name="connsiteY11" fmla="*/ 330199 h 2295407"/>
                  <a:gd name="connsiteX12" fmla="*/ 1778000 w 3126081"/>
                  <a:gd name="connsiteY12" fmla="*/ 25400 h 2295407"/>
                  <a:gd name="connsiteX0" fmla="*/ 1798931 w 3147012"/>
                  <a:gd name="connsiteY0" fmla="*/ 25400 h 2295407"/>
                  <a:gd name="connsiteX1" fmla="*/ 1113131 w 3147012"/>
                  <a:gd name="connsiteY1" fmla="*/ 177799 h 2295407"/>
                  <a:gd name="connsiteX2" fmla="*/ 122531 w 3147012"/>
                  <a:gd name="connsiteY2" fmla="*/ 253999 h 2295407"/>
                  <a:gd name="connsiteX3" fmla="*/ 198731 w 3147012"/>
                  <a:gd name="connsiteY3" fmla="*/ 711199 h 2295407"/>
                  <a:gd name="connsiteX4" fmla="*/ 1189331 w 3147012"/>
                  <a:gd name="connsiteY4" fmla="*/ 1015999 h 2295407"/>
                  <a:gd name="connsiteX5" fmla="*/ 808331 w 3147012"/>
                  <a:gd name="connsiteY5" fmla="*/ 1930398 h 2295407"/>
                  <a:gd name="connsiteX6" fmla="*/ 1494131 w 3147012"/>
                  <a:gd name="connsiteY6" fmla="*/ 2158999 h 2295407"/>
                  <a:gd name="connsiteX7" fmla="*/ 1906175 w 3147012"/>
                  <a:gd name="connsiteY7" fmla="*/ 1117599 h 2295407"/>
                  <a:gd name="connsiteX8" fmla="*/ 2278709 w 3147012"/>
                  <a:gd name="connsiteY8" fmla="*/ 2077155 h 2295407"/>
                  <a:gd name="connsiteX9" fmla="*/ 2877020 w 3147012"/>
                  <a:gd name="connsiteY9" fmla="*/ 2246488 h 2295407"/>
                  <a:gd name="connsiteX10" fmla="*/ 3068931 w 3147012"/>
                  <a:gd name="connsiteY10" fmla="*/ 1783643 h 2295407"/>
                  <a:gd name="connsiteX11" fmla="*/ 2408531 w 3147012"/>
                  <a:gd name="connsiteY11" fmla="*/ 330199 h 2295407"/>
                  <a:gd name="connsiteX12" fmla="*/ 1798931 w 3147012"/>
                  <a:gd name="connsiteY12" fmla="*/ 25400 h 2295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7012" h="2295407">
                    <a:moveTo>
                      <a:pt x="1798931" y="25400"/>
                    </a:moveTo>
                    <a:cubicBezTo>
                      <a:pt x="1583031" y="0"/>
                      <a:pt x="1467320" y="173566"/>
                      <a:pt x="1113131" y="177799"/>
                    </a:cubicBezTo>
                    <a:cubicBezTo>
                      <a:pt x="837964" y="196143"/>
                      <a:pt x="332081" y="76199"/>
                      <a:pt x="122531" y="253999"/>
                    </a:cubicBezTo>
                    <a:cubicBezTo>
                      <a:pt x="0" y="433210"/>
                      <a:pt x="20931" y="584199"/>
                      <a:pt x="198731" y="711199"/>
                    </a:cubicBezTo>
                    <a:cubicBezTo>
                      <a:pt x="376531" y="838199"/>
                      <a:pt x="1087731" y="812799"/>
                      <a:pt x="1189331" y="1015999"/>
                    </a:cubicBezTo>
                    <a:cubicBezTo>
                      <a:pt x="1290931" y="1219199"/>
                      <a:pt x="757531" y="1739898"/>
                      <a:pt x="808331" y="1930398"/>
                    </a:cubicBezTo>
                    <a:cubicBezTo>
                      <a:pt x="859131" y="2120898"/>
                      <a:pt x="1311157" y="2294465"/>
                      <a:pt x="1494131" y="2158999"/>
                    </a:cubicBezTo>
                    <a:cubicBezTo>
                      <a:pt x="1677105" y="2023533"/>
                      <a:pt x="1775412" y="1131240"/>
                      <a:pt x="1906175" y="1117599"/>
                    </a:cubicBezTo>
                    <a:cubicBezTo>
                      <a:pt x="2036938" y="1103958"/>
                      <a:pt x="2116902" y="1889007"/>
                      <a:pt x="2278709" y="2077155"/>
                    </a:cubicBezTo>
                    <a:cubicBezTo>
                      <a:pt x="2440516" y="2265303"/>
                      <a:pt x="2745316" y="2295407"/>
                      <a:pt x="2877020" y="2246488"/>
                    </a:cubicBezTo>
                    <a:cubicBezTo>
                      <a:pt x="3008724" y="2197569"/>
                      <a:pt x="3147012" y="2103024"/>
                      <a:pt x="3068931" y="1783643"/>
                    </a:cubicBezTo>
                    <a:cubicBezTo>
                      <a:pt x="2990850" y="1464262"/>
                      <a:pt x="2620198" y="623240"/>
                      <a:pt x="2408531" y="330199"/>
                    </a:cubicBezTo>
                    <a:cubicBezTo>
                      <a:pt x="2196864" y="37158"/>
                      <a:pt x="2014831" y="50800"/>
                      <a:pt x="1798931" y="25400"/>
                    </a:cubicBezTo>
                    <a:close/>
                  </a:path>
                </a:pathLst>
              </a:custGeom>
              <a:gradFill rotWithShape="1">
                <a:gsLst>
                  <a:gs pos="0">
                    <a:srgbClr val="5C92B5">
                      <a:tint val="1000"/>
                      <a:satMod val="255000"/>
                    </a:srgbClr>
                  </a:gs>
                  <a:gs pos="55000">
                    <a:srgbClr val="5C92B5">
                      <a:tint val="12000"/>
                      <a:satMod val="255000"/>
                    </a:srgbClr>
                  </a:gs>
                  <a:gs pos="100000">
                    <a:srgbClr val="5C92B5">
                      <a:tint val="45000"/>
                      <a:satMod val="250000"/>
                    </a:srgbClr>
                  </a:gs>
                </a:gsLst>
                <a:path path="circle">
                  <a:fillToRect l="-40000" t="-90000" r="140000" b="190000"/>
                </a:path>
              </a:gradFill>
              <a:ln w="9525" cap="flat" cmpd="sng" algn="ctr">
                <a:solidFill>
                  <a:srgbClr val="5C92B5"/>
                </a:solidFill>
                <a:prstDash val="solid"/>
                <a:headEnd type="none" w="med" len="med"/>
                <a:tailEnd type="none" w="med" len="med"/>
              </a:ln>
              <a:effectLst>
                <a:outerShdw blurRad="51500" dist="25400" dir="5400000" rotWithShape="0">
                  <a:srgbClr val="000000">
                    <a:alpha val="40000"/>
                  </a:srgbClr>
                </a:outerShdw>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black"/>
                  </a:solidFill>
                  <a:effectLst/>
                  <a:uLnTx/>
                  <a:uFillTx/>
                  <a:latin typeface="Tahoma" pitchFamily="-64" charset="0"/>
                  <a:ea typeface="+mn-ea"/>
                  <a:cs typeface="+mn-cs"/>
                </a:endParaRPr>
              </a:p>
            </p:txBody>
          </p:sp>
          <p:sp>
            <p:nvSpPr>
              <p:cNvPr id="196" name="Oval 195"/>
              <p:cNvSpPr/>
              <p:nvPr/>
            </p:nvSpPr>
            <p:spPr bwMode="auto">
              <a:xfrm>
                <a:off x="3276600" y="2743200"/>
                <a:ext cx="685800" cy="685800"/>
              </a:xfrm>
              <a:prstGeom prst="ellipse">
                <a:avLst/>
              </a:prstGeom>
              <a:gradFill rotWithShape="1">
                <a:gsLst>
                  <a:gs pos="0">
                    <a:srgbClr val="438086">
                      <a:tint val="1000"/>
                      <a:satMod val="255000"/>
                    </a:srgbClr>
                  </a:gs>
                  <a:gs pos="55000">
                    <a:srgbClr val="438086">
                      <a:tint val="12000"/>
                      <a:satMod val="255000"/>
                    </a:srgbClr>
                  </a:gs>
                  <a:gs pos="100000">
                    <a:srgbClr val="438086">
                      <a:tint val="45000"/>
                      <a:satMod val="250000"/>
                    </a:srgbClr>
                  </a:gs>
                </a:gsLst>
                <a:path path="circle">
                  <a:fillToRect l="-40000" t="-90000" r="140000" b="190000"/>
                </a:path>
              </a:gradFill>
              <a:ln w="9525" cap="flat" cmpd="sng" algn="ctr">
                <a:solidFill>
                  <a:srgbClr val="438086"/>
                </a:solidFill>
                <a:prstDash val="solid"/>
                <a:headEnd type="none" w="med" len="med"/>
                <a:tailEnd type="none" w="med" len="med"/>
              </a:ln>
              <a:effectLst>
                <a:outerShdw blurRad="51500" dist="25400" dir="5400000" rotWithShape="0">
                  <a:srgbClr val="000000">
                    <a:alpha val="40000"/>
                  </a:srgbClr>
                </a:outerShdw>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black"/>
                  </a:solidFill>
                  <a:effectLst/>
                  <a:uLnTx/>
                  <a:uFillTx/>
                  <a:latin typeface="Tahoma" pitchFamily="-64" charset="0"/>
                  <a:ea typeface="+mn-ea"/>
                  <a:cs typeface="+mn-cs"/>
                </a:endParaRPr>
              </a:p>
            </p:txBody>
          </p:sp>
          <p:cxnSp>
            <p:nvCxnSpPr>
              <p:cNvPr id="197" name="Straight Arrow Connector 196"/>
              <p:cNvCxnSpPr>
                <a:stCxn id="203" idx="6"/>
                <a:endCxn id="204" idx="2"/>
              </p:cNvCxnSpPr>
              <p:nvPr/>
            </p:nvCxnSpPr>
            <p:spPr bwMode="auto">
              <a:xfrm>
                <a:off x="857063" y="3091843"/>
                <a:ext cx="1093615" cy="1588"/>
              </a:xfrm>
              <a:prstGeom prst="straightConnector1">
                <a:avLst/>
              </a:prstGeom>
              <a:gradFill rotWithShape="1">
                <a:gsLst>
                  <a:gs pos="0">
                    <a:sysClr val="windowText" lastClr="000000">
                      <a:tint val="1000"/>
                      <a:satMod val="255000"/>
                    </a:sysClr>
                  </a:gs>
                  <a:gs pos="55000">
                    <a:sysClr val="windowText" lastClr="000000">
                      <a:tint val="12000"/>
                      <a:satMod val="255000"/>
                    </a:sysClr>
                  </a:gs>
                  <a:gs pos="100000">
                    <a:sysClr val="windowText" lastClr="000000">
                      <a:tint val="45000"/>
                      <a:satMod val="250000"/>
                    </a:sysClr>
                  </a:gs>
                </a:gsLst>
                <a:path path="circle">
                  <a:fillToRect l="-40000" t="-90000" r="140000" b="190000"/>
                </a:path>
              </a:gradFill>
              <a:ln w="9525" cap="flat" cmpd="sng" algn="ctr">
                <a:solidFill>
                  <a:sysClr val="windowText" lastClr="000000"/>
                </a:solidFill>
                <a:prstDash val="solid"/>
                <a:headEnd type="none"/>
                <a:tailEnd type="none"/>
              </a:ln>
              <a:effectLst>
                <a:outerShdw blurRad="51500" dist="25400" dir="5400000" rotWithShape="0">
                  <a:srgbClr val="000000">
                    <a:alpha val="40000"/>
                  </a:srgbClr>
                </a:outerShdw>
              </a:effectLst>
            </p:spPr>
          </p:cxnSp>
          <p:cxnSp>
            <p:nvCxnSpPr>
              <p:cNvPr id="198" name="Straight Arrow Connector 197"/>
              <p:cNvCxnSpPr>
                <a:stCxn id="204" idx="6"/>
                <a:endCxn id="205" idx="2"/>
              </p:cNvCxnSpPr>
              <p:nvPr/>
            </p:nvCxnSpPr>
            <p:spPr bwMode="auto">
              <a:xfrm>
                <a:off x="2343164" y="3091843"/>
                <a:ext cx="1093614" cy="1588"/>
              </a:xfrm>
              <a:prstGeom prst="straightConnector1">
                <a:avLst/>
              </a:prstGeom>
              <a:gradFill rotWithShape="1">
                <a:gsLst>
                  <a:gs pos="0">
                    <a:sysClr val="windowText" lastClr="000000">
                      <a:tint val="1000"/>
                      <a:satMod val="255000"/>
                    </a:sysClr>
                  </a:gs>
                  <a:gs pos="55000">
                    <a:sysClr val="windowText" lastClr="000000">
                      <a:tint val="12000"/>
                      <a:satMod val="255000"/>
                    </a:sysClr>
                  </a:gs>
                  <a:gs pos="100000">
                    <a:sysClr val="windowText" lastClr="000000">
                      <a:tint val="45000"/>
                      <a:satMod val="250000"/>
                    </a:sysClr>
                  </a:gs>
                </a:gsLst>
                <a:path path="circle">
                  <a:fillToRect l="-40000" t="-90000" r="140000" b="190000"/>
                </a:path>
              </a:gradFill>
              <a:ln w="9525" cap="flat" cmpd="sng" algn="ctr">
                <a:solidFill>
                  <a:sysClr val="windowText" lastClr="000000"/>
                </a:solidFill>
                <a:prstDash val="solid"/>
                <a:headEnd type="none"/>
                <a:tailEnd type="none"/>
              </a:ln>
              <a:effectLst>
                <a:outerShdw blurRad="51500" dist="25400" dir="5400000" rotWithShape="0">
                  <a:srgbClr val="000000">
                    <a:alpha val="40000"/>
                  </a:srgbClr>
                </a:outerShdw>
              </a:effectLst>
            </p:spPr>
          </p:cxnSp>
          <p:cxnSp>
            <p:nvCxnSpPr>
              <p:cNvPr id="199" name="Straight Arrow Connector 198"/>
              <p:cNvCxnSpPr>
                <a:stCxn id="209" idx="7"/>
                <a:endCxn id="204" idx="3"/>
              </p:cNvCxnSpPr>
              <p:nvPr/>
            </p:nvCxnSpPr>
            <p:spPr bwMode="auto">
              <a:xfrm rot="5400000" flipH="1" flipV="1">
                <a:off x="1216463" y="3563843"/>
                <a:ext cx="1124928" cy="458458"/>
              </a:xfrm>
              <a:prstGeom prst="straightConnector1">
                <a:avLst/>
              </a:prstGeom>
              <a:gradFill rotWithShape="1">
                <a:gsLst>
                  <a:gs pos="0">
                    <a:sysClr val="windowText" lastClr="000000">
                      <a:tint val="1000"/>
                      <a:satMod val="255000"/>
                    </a:sysClr>
                  </a:gs>
                  <a:gs pos="55000">
                    <a:sysClr val="windowText" lastClr="000000">
                      <a:tint val="12000"/>
                      <a:satMod val="255000"/>
                    </a:sysClr>
                  </a:gs>
                  <a:gs pos="100000">
                    <a:sysClr val="windowText" lastClr="000000">
                      <a:tint val="45000"/>
                      <a:satMod val="250000"/>
                    </a:sysClr>
                  </a:gs>
                </a:gsLst>
                <a:path path="circle">
                  <a:fillToRect l="-40000" t="-90000" r="140000" b="190000"/>
                </a:path>
              </a:gradFill>
              <a:ln w="9525" cap="flat" cmpd="sng" algn="ctr">
                <a:solidFill>
                  <a:sysClr val="windowText" lastClr="000000"/>
                </a:solidFill>
                <a:prstDash val="solid"/>
                <a:headEnd type="none"/>
                <a:tailEnd type="none"/>
              </a:ln>
              <a:effectLst>
                <a:outerShdw blurRad="51500" dist="25400" dir="5400000" rotWithShape="0">
                  <a:srgbClr val="000000">
                    <a:alpha val="40000"/>
                  </a:srgbClr>
                </a:outerShdw>
              </a:effectLst>
            </p:spPr>
          </p:cxnSp>
          <p:cxnSp>
            <p:nvCxnSpPr>
              <p:cNvPr id="200" name="Straight Arrow Connector 199"/>
              <p:cNvCxnSpPr>
                <a:stCxn id="211" idx="1"/>
                <a:endCxn id="205" idx="5"/>
              </p:cNvCxnSpPr>
              <p:nvPr/>
            </p:nvCxnSpPr>
            <p:spPr bwMode="auto">
              <a:xfrm rot="16200000" flipV="1">
                <a:off x="3445614" y="3556780"/>
                <a:ext cx="1124928" cy="472583"/>
              </a:xfrm>
              <a:prstGeom prst="straightConnector1">
                <a:avLst/>
              </a:prstGeom>
              <a:gradFill rotWithShape="1">
                <a:gsLst>
                  <a:gs pos="0">
                    <a:sysClr val="windowText" lastClr="000000">
                      <a:tint val="1000"/>
                      <a:satMod val="255000"/>
                    </a:sysClr>
                  </a:gs>
                  <a:gs pos="55000">
                    <a:sysClr val="windowText" lastClr="000000">
                      <a:tint val="12000"/>
                      <a:satMod val="255000"/>
                    </a:sysClr>
                  </a:gs>
                  <a:gs pos="100000">
                    <a:sysClr val="windowText" lastClr="000000">
                      <a:tint val="45000"/>
                      <a:satMod val="250000"/>
                    </a:sysClr>
                  </a:gs>
                </a:gsLst>
                <a:path path="circle">
                  <a:fillToRect l="-40000" t="-90000" r="140000" b="190000"/>
                </a:path>
              </a:gradFill>
              <a:ln w="9525" cap="flat" cmpd="sng" algn="ctr">
                <a:solidFill>
                  <a:sysClr val="windowText" lastClr="000000"/>
                </a:solidFill>
                <a:prstDash val="solid"/>
                <a:headEnd type="none"/>
                <a:tailEnd type="none"/>
              </a:ln>
              <a:effectLst>
                <a:outerShdw blurRad="51500" dist="25400" dir="5400000" rotWithShape="0">
                  <a:srgbClr val="000000">
                    <a:alpha val="40000"/>
                  </a:srgbClr>
                </a:outerShdw>
              </a:effectLst>
            </p:spPr>
          </p:cxnSp>
          <p:cxnSp>
            <p:nvCxnSpPr>
              <p:cNvPr id="201" name="Straight Arrow Connector 200"/>
              <p:cNvCxnSpPr>
                <a:stCxn id="210" idx="7"/>
                <a:endCxn id="205" idx="3"/>
              </p:cNvCxnSpPr>
              <p:nvPr/>
            </p:nvCxnSpPr>
            <p:spPr bwMode="auto">
              <a:xfrm rot="5400000" flipH="1" flipV="1">
                <a:off x="2702563" y="3563844"/>
                <a:ext cx="1124928" cy="458457"/>
              </a:xfrm>
              <a:prstGeom prst="straightConnector1">
                <a:avLst/>
              </a:prstGeom>
              <a:gradFill rotWithShape="1">
                <a:gsLst>
                  <a:gs pos="0">
                    <a:sysClr val="windowText" lastClr="000000">
                      <a:tint val="1000"/>
                      <a:satMod val="255000"/>
                    </a:sysClr>
                  </a:gs>
                  <a:gs pos="55000">
                    <a:sysClr val="windowText" lastClr="000000">
                      <a:tint val="12000"/>
                      <a:satMod val="255000"/>
                    </a:sysClr>
                  </a:gs>
                  <a:gs pos="100000">
                    <a:sysClr val="windowText" lastClr="000000">
                      <a:tint val="45000"/>
                      <a:satMod val="250000"/>
                    </a:sysClr>
                  </a:gs>
                </a:gsLst>
                <a:path path="circle">
                  <a:fillToRect l="-40000" t="-90000" r="140000" b="190000"/>
                </a:path>
              </a:gradFill>
              <a:ln w="9525" cap="flat" cmpd="sng" algn="ctr">
                <a:solidFill>
                  <a:sysClr val="windowText" lastClr="000000"/>
                </a:solidFill>
                <a:prstDash val="solid"/>
                <a:headEnd type="none"/>
                <a:tailEnd type="none"/>
              </a:ln>
              <a:effectLst>
                <a:outerShdw blurRad="51500" dist="25400" dir="5400000" rotWithShape="0">
                  <a:srgbClr val="000000">
                    <a:alpha val="40000"/>
                  </a:srgbClr>
                </a:outerShdw>
              </a:effectLst>
            </p:spPr>
          </p:cxnSp>
          <p:cxnSp>
            <p:nvCxnSpPr>
              <p:cNvPr id="202" name="Straight Arrow Connector 201"/>
              <p:cNvCxnSpPr>
                <a:stCxn id="210" idx="1"/>
                <a:endCxn id="204" idx="5"/>
              </p:cNvCxnSpPr>
              <p:nvPr/>
            </p:nvCxnSpPr>
            <p:spPr bwMode="auto">
              <a:xfrm rot="16200000" flipV="1">
                <a:off x="1959514" y="3556780"/>
                <a:ext cx="1124928" cy="472583"/>
              </a:xfrm>
              <a:prstGeom prst="straightConnector1">
                <a:avLst/>
              </a:prstGeom>
              <a:gradFill rotWithShape="1">
                <a:gsLst>
                  <a:gs pos="0">
                    <a:sysClr val="windowText" lastClr="000000">
                      <a:tint val="1000"/>
                      <a:satMod val="255000"/>
                    </a:sysClr>
                  </a:gs>
                  <a:gs pos="55000">
                    <a:sysClr val="windowText" lastClr="000000">
                      <a:tint val="12000"/>
                      <a:satMod val="255000"/>
                    </a:sysClr>
                  </a:gs>
                  <a:gs pos="100000">
                    <a:sysClr val="windowText" lastClr="000000">
                      <a:tint val="45000"/>
                      <a:satMod val="250000"/>
                    </a:sysClr>
                  </a:gs>
                </a:gsLst>
                <a:path path="circle">
                  <a:fillToRect l="-40000" t="-90000" r="140000" b="190000"/>
                </a:path>
              </a:gradFill>
              <a:ln w="9525" cap="flat" cmpd="sng" algn="ctr">
                <a:solidFill>
                  <a:sysClr val="windowText" lastClr="000000"/>
                </a:solidFill>
                <a:prstDash val="solid"/>
                <a:headEnd type="none"/>
                <a:tailEnd type="none"/>
              </a:ln>
              <a:effectLst>
                <a:outerShdw blurRad="51500" dist="25400" dir="5400000" rotWithShape="0">
                  <a:srgbClr val="000000">
                    <a:alpha val="40000"/>
                  </a:srgbClr>
                </a:outerShdw>
              </a:effectLst>
            </p:spPr>
          </p:cxnSp>
          <p:sp>
            <p:nvSpPr>
              <p:cNvPr id="203" name="Oval 4"/>
              <p:cNvSpPr/>
              <p:nvPr/>
            </p:nvSpPr>
            <p:spPr bwMode="auto">
              <a:xfrm>
                <a:off x="464577" y="2895600"/>
                <a:ext cx="392486" cy="392486"/>
              </a:xfrm>
              <a:prstGeom prst="ellipse">
                <a:avLst/>
              </a:prstGeom>
              <a:gradFill rotWithShape="1">
                <a:gsLst>
                  <a:gs pos="0">
                    <a:sysClr val="windowText" lastClr="000000">
                      <a:tint val="1000"/>
                      <a:satMod val="255000"/>
                    </a:sysClr>
                  </a:gs>
                  <a:gs pos="55000">
                    <a:sysClr val="windowText" lastClr="000000">
                      <a:tint val="12000"/>
                      <a:satMod val="255000"/>
                    </a:sysClr>
                  </a:gs>
                  <a:gs pos="100000">
                    <a:sysClr val="windowText" lastClr="000000">
                      <a:tint val="45000"/>
                      <a:satMod val="250000"/>
                    </a:sysClr>
                  </a:gs>
                </a:gsLst>
                <a:path path="circle">
                  <a:fillToRect l="-40000" t="-90000" r="140000" b="190000"/>
                </a:path>
              </a:gradFill>
              <a:ln w="9525" cap="flat" cmpd="sng" algn="ctr">
                <a:solidFill>
                  <a:sysClr val="windowText" lastClr="000000"/>
                </a:solidFill>
                <a:prstDash val="solid"/>
                <a:headEnd type="none" w="med" len="med"/>
                <a:tailEnd type="none" w="med" len="med"/>
              </a:ln>
              <a:effectLst>
                <a:outerShdw blurRad="51500" dist="25400" dir="5400000" rotWithShape="0">
                  <a:srgbClr val="000000">
                    <a:alpha val="40000"/>
                  </a:srgbClr>
                </a:outerShdw>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204" name="Oval 203"/>
              <p:cNvSpPr/>
              <p:nvPr/>
            </p:nvSpPr>
            <p:spPr bwMode="auto">
              <a:xfrm>
                <a:off x="1950678" y="2895600"/>
                <a:ext cx="392486" cy="392486"/>
              </a:xfrm>
              <a:prstGeom prst="ellipse">
                <a:avLst/>
              </a:prstGeom>
              <a:gradFill rotWithShape="1">
                <a:gsLst>
                  <a:gs pos="0">
                    <a:sysClr val="windowText" lastClr="000000">
                      <a:tint val="1000"/>
                      <a:satMod val="255000"/>
                    </a:sysClr>
                  </a:gs>
                  <a:gs pos="55000">
                    <a:sysClr val="windowText" lastClr="000000">
                      <a:tint val="12000"/>
                      <a:satMod val="255000"/>
                    </a:sysClr>
                  </a:gs>
                  <a:gs pos="100000">
                    <a:sysClr val="windowText" lastClr="000000">
                      <a:tint val="45000"/>
                      <a:satMod val="250000"/>
                    </a:sysClr>
                  </a:gs>
                </a:gsLst>
                <a:path path="circle">
                  <a:fillToRect l="-40000" t="-90000" r="140000" b="190000"/>
                </a:path>
              </a:gradFill>
              <a:ln w="9525" cap="flat" cmpd="sng" algn="ctr">
                <a:solidFill>
                  <a:sysClr val="windowText" lastClr="000000"/>
                </a:solidFill>
                <a:prstDash val="solid"/>
                <a:headEnd type="none" w="med" len="med"/>
                <a:tailEnd type="none" w="med" len="med"/>
              </a:ln>
              <a:effectLst>
                <a:outerShdw blurRad="51500" dist="25400" dir="5400000" rotWithShape="0">
                  <a:srgbClr val="000000">
                    <a:alpha val="40000"/>
                  </a:srgbClr>
                </a:outerShdw>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205" name="Oval 204"/>
              <p:cNvSpPr/>
              <p:nvPr/>
            </p:nvSpPr>
            <p:spPr bwMode="auto">
              <a:xfrm>
                <a:off x="3436778" y="2895600"/>
                <a:ext cx="392486" cy="392486"/>
              </a:xfrm>
              <a:prstGeom prst="ellipse">
                <a:avLst/>
              </a:prstGeom>
              <a:gradFill rotWithShape="1">
                <a:gsLst>
                  <a:gs pos="0">
                    <a:sysClr val="windowText" lastClr="000000">
                      <a:tint val="1000"/>
                      <a:satMod val="255000"/>
                    </a:sysClr>
                  </a:gs>
                  <a:gs pos="55000">
                    <a:sysClr val="windowText" lastClr="000000">
                      <a:tint val="12000"/>
                      <a:satMod val="255000"/>
                    </a:sysClr>
                  </a:gs>
                  <a:gs pos="100000">
                    <a:sysClr val="windowText" lastClr="000000">
                      <a:tint val="45000"/>
                      <a:satMod val="250000"/>
                    </a:sysClr>
                  </a:gs>
                </a:gsLst>
                <a:path path="circle">
                  <a:fillToRect l="-40000" t="-90000" r="140000" b="190000"/>
                </a:path>
              </a:gradFill>
              <a:ln w="9525" cap="flat" cmpd="sng" algn="ctr">
                <a:solidFill>
                  <a:sysClr val="windowText" lastClr="000000"/>
                </a:solidFill>
                <a:prstDash val="solid"/>
                <a:headEnd type="none" w="med" len="med"/>
                <a:tailEnd type="none" w="med" len="med"/>
              </a:ln>
              <a:effectLst>
                <a:outerShdw blurRad="51500" dist="25400" dir="5400000" rotWithShape="0">
                  <a:srgbClr val="000000">
                    <a:alpha val="40000"/>
                  </a:srgbClr>
                </a:outerShdw>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206" name="Oval 4"/>
              <p:cNvSpPr/>
              <p:nvPr/>
            </p:nvSpPr>
            <p:spPr bwMode="auto">
              <a:xfrm>
                <a:off x="464577" y="5557976"/>
                <a:ext cx="392486" cy="392486"/>
              </a:xfrm>
              <a:prstGeom prst="ellipse">
                <a:avLst/>
              </a:prstGeom>
              <a:gradFill rotWithShape="1">
                <a:gsLst>
                  <a:gs pos="0">
                    <a:sysClr val="windowText" lastClr="000000">
                      <a:tint val="1000"/>
                      <a:satMod val="255000"/>
                    </a:sysClr>
                  </a:gs>
                  <a:gs pos="55000">
                    <a:sysClr val="windowText" lastClr="000000">
                      <a:tint val="12000"/>
                      <a:satMod val="255000"/>
                    </a:sysClr>
                  </a:gs>
                  <a:gs pos="100000">
                    <a:sysClr val="windowText" lastClr="000000">
                      <a:tint val="45000"/>
                      <a:satMod val="250000"/>
                    </a:sysClr>
                  </a:gs>
                </a:gsLst>
                <a:path path="circle">
                  <a:fillToRect l="-40000" t="-90000" r="140000" b="190000"/>
                </a:path>
              </a:gradFill>
              <a:ln w="9525" cap="flat" cmpd="sng" algn="ctr">
                <a:solidFill>
                  <a:sysClr val="windowText" lastClr="000000"/>
                </a:solidFill>
                <a:prstDash val="solid"/>
                <a:headEnd type="none" w="med" len="med"/>
                <a:tailEnd type="none" w="med" len="med"/>
              </a:ln>
              <a:effectLst>
                <a:outerShdw blurRad="51500" dist="25400" dir="5400000" rotWithShape="0">
                  <a:srgbClr val="000000">
                    <a:alpha val="40000"/>
                  </a:srgbClr>
                </a:outerShdw>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207" name="Oval 206"/>
              <p:cNvSpPr/>
              <p:nvPr/>
            </p:nvSpPr>
            <p:spPr bwMode="auto">
              <a:xfrm>
                <a:off x="1950677" y="5557976"/>
                <a:ext cx="392486" cy="392486"/>
              </a:xfrm>
              <a:prstGeom prst="ellipse">
                <a:avLst/>
              </a:prstGeom>
              <a:gradFill rotWithShape="1">
                <a:gsLst>
                  <a:gs pos="0">
                    <a:sysClr val="windowText" lastClr="000000">
                      <a:tint val="1000"/>
                      <a:satMod val="255000"/>
                    </a:sysClr>
                  </a:gs>
                  <a:gs pos="55000">
                    <a:sysClr val="windowText" lastClr="000000">
                      <a:tint val="12000"/>
                      <a:satMod val="255000"/>
                    </a:sysClr>
                  </a:gs>
                  <a:gs pos="100000">
                    <a:sysClr val="windowText" lastClr="000000">
                      <a:tint val="45000"/>
                      <a:satMod val="250000"/>
                    </a:sysClr>
                  </a:gs>
                </a:gsLst>
                <a:path path="circle">
                  <a:fillToRect l="-40000" t="-90000" r="140000" b="190000"/>
                </a:path>
              </a:gradFill>
              <a:ln w="9525" cap="flat" cmpd="sng" algn="ctr">
                <a:solidFill>
                  <a:sysClr val="windowText" lastClr="000000"/>
                </a:solidFill>
                <a:prstDash val="solid"/>
                <a:headEnd type="none" w="med" len="med"/>
                <a:tailEnd type="none" w="med" len="med"/>
              </a:ln>
              <a:effectLst>
                <a:outerShdw blurRad="51500" dist="25400" dir="5400000" rotWithShape="0">
                  <a:srgbClr val="000000">
                    <a:alpha val="40000"/>
                  </a:srgbClr>
                </a:outerShdw>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208" name="Oval 207"/>
              <p:cNvSpPr/>
              <p:nvPr/>
            </p:nvSpPr>
            <p:spPr bwMode="auto">
              <a:xfrm>
                <a:off x="3436778" y="5557976"/>
                <a:ext cx="392486" cy="392486"/>
              </a:xfrm>
              <a:prstGeom prst="ellipse">
                <a:avLst/>
              </a:prstGeom>
              <a:gradFill rotWithShape="1">
                <a:gsLst>
                  <a:gs pos="0">
                    <a:sysClr val="windowText" lastClr="000000">
                      <a:tint val="1000"/>
                      <a:satMod val="255000"/>
                    </a:sysClr>
                  </a:gs>
                  <a:gs pos="55000">
                    <a:sysClr val="windowText" lastClr="000000">
                      <a:tint val="12000"/>
                      <a:satMod val="255000"/>
                    </a:sysClr>
                  </a:gs>
                  <a:gs pos="100000">
                    <a:sysClr val="windowText" lastClr="000000">
                      <a:tint val="45000"/>
                      <a:satMod val="250000"/>
                    </a:sysClr>
                  </a:gs>
                </a:gsLst>
                <a:path path="circle">
                  <a:fillToRect l="-40000" t="-90000" r="140000" b="190000"/>
                </a:path>
              </a:gradFill>
              <a:ln w="9525" cap="flat" cmpd="sng" algn="ctr">
                <a:solidFill>
                  <a:sysClr val="windowText" lastClr="000000"/>
                </a:solidFill>
                <a:prstDash val="solid"/>
                <a:headEnd type="none" w="med" len="med"/>
                <a:tailEnd type="none" w="med" len="med"/>
              </a:ln>
              <a:effectLst>
                <a:outerShdw blurRad="51500" dist="25400" dir="5400000" rotWithShape="0">
                  <a:srgbClr val="000000">
                    <a:alpha val="40000"/>
                  </a:srgbClr>
                </a:outerShdw>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209" name="Oval 4"/>
              <p:cNvSpPr/>
              <p:nvPr/>
            </p:nvSpPr>
            <p:spPr bwMode="auto">
              <a:xfrm>
                <a:off x="1214690" y="4298058"/>
                <a:ext cx="392486" cy="392486"/>
              </a:xfrm>
              <a:prstGeom prst="ellipse">
                <a:avLst/>
              </a:prstGeom>
              <a:gradFill rotWithShape="1">
                <a:gsLst>
                  <a:gs pos="0">
                    <a:sysClr val="windowText" lastClr="000000">
                      <a:tint val="1000"/>
                      <a:satMod val="255000"/>
                    </a:sysClr>
                  </a:gs>
                  <a:gs pos="55000">
                    <a:sysClr val="windowText" lastClr="000000">
                      <a:tint val="12000"/>
                      <a:satMod val="255000"/>
                    </a:sysClr>
                  </a:gs>
                  <a:gs pos="100000">
                    <a:sysClr val="windowText" lastClr="000000">
                      <a:tint val="45000"/>
                      <a:satMod val="250000"/>
                    </a:sysClr>
                  </a:gs>
                </a:gsLst>
                <a:path path="circle">
                  <a:fillToRect l="-40000" t="-90000" r="140000" b="190000"/>
                </a:path>
              </a:gradFill>
              <a:ln w="9525" cap="flat" cmpd="sng" algn="ctr">
                <a:solidFill>
                  <a:sysClr val="windowText" lastClr="000000"/>
                </a:solidFill>
                <a:prstDash val="solid"/>
                <a:headEnd type="none" w="med" len="med"/>
                <a:tailEnd type="none" w="med" len="med"/>
              </a:ln>
              <a:effectLst>
                <a:outerShdw blurRad="51500" dist="25400" dir="5400000" rotWithShape="0">
                  <a:srgbClr val="000000">
                    <a:alpha val="40000"/>
                  </a:srgbClr>
                </a:outerShdw>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210" name="Oval 209"/>
              <p:cNvSpPr/>
              <p:nvPr/>
            </p:nvSpPr>
            <p:spPr bwMode="auto">
              <a:xfrm>
                <a:off x="2700791" y="4298058"/>
                <a:ext cx="392486" cy="392486"/>
              </a:xfrm>
              <a:prstGeom prst="ellipse">
                <a:avLst/>
              </a:prstGeom>
              <a:gradFill rotWithShape="1">
                <a:gsLst>
                  <a:gs pos="0">
                    <a:sysClr val="windowText" lastClr="000000">
                      <a:tint val="1000"/>
                      <a:satMod val="255000"/>
                    </a:sysClr>
                  </a:gs>
                  <a:gs pos="55000">
                    <a:sysClr val="windowText" lastClr="000000">
                      <a:tint val="12000"/>
                      <a:satMod val="255000"/>
                    </a:sysClr>
                  </a:gs>
                  <a:gs pos="100000">
                    <a:sysClr val="windowText" lastClr="000000">
                      <a:tint val="45000"/>
                      <a:satMod val="250000"/>
                    </a:sysClr>
                  </a:gs>
                </a:gsLst>
                <a:path path="circle">
                  <a:fillToRect l="-40000" t="-90000" r="140000" b="190000"/>
                </a:path>
              </a:gradFill>
              <a:ln w="9525" cap="flat" cmpd="sng" algn="ctr">
                <a:solidFill>
                  <a:sysClr val="windowText" lastClr="000000"/>
                </a:solidFill>
                <a:prstDash val="solid"/>
                <a:headEnd type="none" w="med" len="med"/>
                <a:tailEnd type="none" w="med" len="med"/>
              </a:ln>
              <a:effectLst>
                <a:outerShdw blurRad="51500" dist="25400" dir="5400000" rotWithShape="0">
                  <a:srgbClr val="000000">
                    <a:alpha val="40000"/>
                  </a:srgbClr>
                </a:outerShdw>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211" name="Oval 210"/>
              <p:cNvSpPr/>
              <p:nvPr/>
            </p:nvSpPr>
            <p:spPr bwMode="auto">
              <a:xfrm>
                <a:off x="4186891" y="4298058"/>
                <a:ext cx="392486" cy="392486"/>
              </a:xfrm>
              <a:prstGeom prst="ellipse">
                <a:avLst/>
              </a:prstGeom>
              <a:gradFill rotWithShape="1">
                <a:gsLst>
                  <a:gs pos="0">
                    <a:sysClr val="windowText" lastClr="000000">
                      <a:tint val="1000"/>
                      <a:satMod val="255000"/>
                    </a:sysClr>
                  </a:gs>
                  <a:gs pos="55000">
                    <a:sysClr val="windowText" lastClr="000000">
                      <a:tint val="12000"/>
                      <a:satMod val="255000"/>
                    </a:sysClr>
                  </a:gs>
                  <a:gs pos="100000">
                    <a:sysClr val="windowText" lastClr="000000">
                      <a:tint val="45000"/>
                      <a:satMod val="250000"/>
                    </a:sysClr>
                  </a:gs>
                </a:gsLst>
                <a:path path="circle">
                  <a:fillToRect l="-40000" t="-90000" r="140000" b="190000"/>
                </a:path>
              </a:gradFill>
              <a:ln w="9525" cap="flat" cmpd="sng" algn="ctr">
                <a:solidFill>
                  <a:sysClr val="windowText" lastClr="000000"/>
                </a:solidFill>
                <a:prstDash val="solid"/>
                <a:headEnd type="none" w="med" len="med"/>
                <a:tailEnd type="none" w="med" len="med"/>
              </a:ln>
              <a:effectLst>
                <a:outerShdw blurRad="51500" dist="25400" dir="5400000" rotWithShape="0">
                  <a:srgbClr val="000000">
                    <a:alpha val="40000"/>
                  </a:srgbClr>
                </a:outerShdw>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cxnSp>
            <p:nvCxnSpPr>
              <p:cNvPr id="212" name="Straight Arrow Connector 211"/>
              <p:cNvCxnSpPr>
                <a:stCxn id="206" idx="6"/>
                <a:endCxn id="207" idx="2"/>
              </p:cNvCxnSpPr>
              <p:nvPr/>
            </p:nvCxnSpPr>
            <p:spPr bwMode="auto">
              <a:xfrm>
                <a:off x="857063" y="5754220"/>
                <a:ext cx="1093614" cy="3817"/>
              </a:xfrm>
              <a:prstGeom prst="straightConnector1">
                <a:avLst/>
              </a:prstGeom>
              <a:gradFill rotWithShape="1">
                <a:gsLst>
                  <a:gs pos="0">
                    <a:sysClr val="windowText" lastClr="000000">
                      <a:tint val="1000"/>
                      <a:satMod val="255000"/>
                    </a:sysClr>
                  </a:gs>
                  <a:gs pos="55000">
                    <a:sysClr val="windowText" lastClr="000000">
                      <a:tint val="12000"/>
                      <a:satMod val="255000"/>
                    </a:sysClr>
                  </a:gs>
                  <a:gs pos="100000">
                    <a:sysClr val="windowText" lastClr="000000">
                      <a:tint val="45000"/>
                      <a:satMod val="250000"/>
                    </a:sysClr>
                  </a:gs>
                </a:gsLst>
                <a:path path="circle">
                  <a:fillToRect l="-40000" t="-90000" r="140000" b="190000"/>
                </a:path>
              </a:gradFill>
              <a:ln w="9525" cap="flat" cmpd="sng" algn="ctr">
                <a:solidFill>
                  <a:sysClr val="windowText" lastClr="000000"/>
                </a:solidFill>
                <a:prstDash val="solid"/>
                <a:headEnd type="none"/>
                <a:tailEnd type="none"/>
              </a:ln>
              <a:effectLst>
                <a:outerShdw blurRad="51500" dist="25400" dir="5400000" rotWithShape="0">
                  <a:srgbClr val="000000">
                    <a:alpha val="40000"/>
                  </a:srgbClr>
                </a:outerShdw>
              </a:effectLst>
            </p:spPr>
          </p:cxnSp>
          <p:cxnSp>
            <p:nvCxnSpPr>
              <p:cNvPr id="213" name="Straight Arrow Connector 212"/>
              <p:cNvCxnSpPr>
                <a:stCxn id="207" idx="6"/>
                <a:endCxn id="208" idx="2"/>
              </p:cNvCxnSpPr>
              <p:nvPr/>
            </p:nvCxnSpPr>
            <p:spPr bwMode="auto">
              <a:xfrm>
                <a:off x="2343164" y="5754220"/>
                <a:ext cx="1093614" cy="3817"/>
              </a:xfrm>
              <a:prstGeom prst="straightConnector1">
                <a:avLst/>
              </a:prstGeom>
              <a:gradFill rotWithShape="1">
                <a:gsLst>
                  <a:gs pos="0">
                    <a:sysClr val="windowText" lastClr="000000">
                      <a:tint val="1000"/>
                      <a:satMod val="255000"/>
                    </a:sysClr>
                  </a:gs>
                  <a:gs pos="55000">
                    <a:sysClr val="windowText" lastClr="000000">
                      <a:tint val="12000"/>
                      <a:satMod val="255000"/>
                    </a:sysClr>
                  </a:gs>
                  <a:gs pos="100000">
                    <a:sysClr val="windowText" lastClr="000000">
                      <a:tint val="45000"/>
                      <a:satMod val="250000"/>
                    </a:sysClr>
                  </a:gs>
                </a:gsLst>
                <a:path path="circle">
                  <a:fillToRect l="-40000" t="-90000" r="140000" b="190000"/>
                </a:path>
              </a:gradFill>
              <a:ln w="9525" cap="flat" cmpd="sng" algn="ctr">
                <a:solidFill>
                  <a:sysClr val="windowText" lastClr="000000"/>
                </a:solidFill>
                <a:prstDash val="solid"/>
                <a:headEnd type="none"/>
                <a:tailEnd type="none"/>
              </a:ln>
              <a:effectLst>
                <a:outerShdw blurRad="51500" dist="25400" dir="5400000" rotWithShape="0">
                  <a:srgbClr val="000000">
                    <a:alpha val="40000"/>
                  </a:srgbClr>
                </a:outerShdw>
              </a:effectLst>
            </p:spPr>
          </p:cxnSp>
          <p:cxnSp>
            <p:nvCxnSpPr>
              <p:cNvPr id="214" name="Straight Arrow Connector 213"/>
              <p:cNvCxnSpPr>
                <a:stCxn id="207" idx="1"/>
                <a:endCxn id="209" idx="5"/>
              </p:cNvCxnSpPr>
              <p:nvPr/>
            </p:nvCxnSpPr>
            <p:spPr bwMode="auto">
              <a:xfrm rot="16200000" flipV="1">
                <a:off x="1287736" y="4895032"/>
                <a:ext cx="982385" cy="458456"/>
              </a:xfrm>
              <a:prstGeom prst="straightConnector1">
                <a:avLst/>
              </a:prstGeom>
              <a:gradFill rotWithShape="1">
                <a:gsLst>
                  <a:gs pos="0">
                    <a:sysClr val="windowText" lastClr="000000">
                      <a:tint val="1000"/>
                      <a:satMod val="255000"/>
                    </a:sysClr>
                  </a:gs>
                  <a:gs pos="55000">
                    <a:sysClr val="windowText" lastClr="000000">
                      <a:tint val="12000"/>
                      <a:satMod val="255000"/>
                    </a:sysClr>
                  </a:gs>
                  <a:gs pos="100000">
                    <a:sysClr val="windowText" lastClr="000000">
                      <a:tint val="45000"/>
                      <a:satMod val="250000"/>
                    </a:sysClr>
                  </a:gs>
                </a:gsLst>
                <a:path path="circle">
                  <a:fillToRect l="-40000" t="-90000" r="140000" b="190000"/>
                </a:path>
              </a:gradFill>
              <a:ln w="9525" cap="flat" cmpd="sng" algn="ctr">
                <a:solidFill>
                  <a:sysClr val="windowText" lastClr="000000"/>
                </a:solidFill>
                <a:prstDash val="solid"/>
                <a:headEnd type="none"/>
                <a:tailEnd type="none"/>
              </a:ln>
              <a:effectLst>
                <a:outerShdw blurRad="51500" dist="25400" dir="5400000" rotWithShape="0">
                  <a:srgbClr val="000000">
                    <a:alpha val="40000"/>
                  </a:srgbClr>
                </a:outerShdw>
              </a:effectLst>
            </p:spPr>
          </p:cxnSp>
          <p:cxnSp>
            <p:nvCxnSpPr>
              <p:cNvPr id="215" name="Straight Arrow Connector 214"/>
              <p:cNvCxnSpPr>
                <a:stCxn id="208" idx="7"/>
                <a:endCxn id="211" idx="3"/>
              </p:cNvCxnSpPr>
              <p:nvPr/>
            </p:nvCxnSpPr>
            <p:spPr bwMode="auto">
              <a:xfrm rot="5400000" flipH="1" flipV="1">
                <a:off x="3516885" y="4887972"/>
                <a:ext cx="982385" cy="472581"/>
              </a:xfrm>
              <a:prstGeom prst="straightConnector1">
                <a:avLst/>
              </a:prstGeom>
              <a:gradFill rotWithShape="1">
                <a:gsLst>
                  <a:gs pos="0">
                    <a:sysClr val="windowText" lastClr="000000">
                      <a:tint val="1000"/>
                      <a:satMod val="255000"/>
                    </a:sysClr>
                  </a:gs>
                  <a:gs pos="55000">
                    <a:sysClr val="windowText" lastClr="000000">
                      <a:tint val="12000"/>
                      <a:satMod val="255000"/>
                    </a:sysClr>
                  </a:gs>
                  <a:gs pos="100000">
                    <a:sysClr val="windowText" lastClr="000000">
                      <a:tint val="45000"/>
                      <a:satMod val="250000"/>
                    </a:sysClr>
                  </a:gs>
                </a:gsLst>
                <a:path path="circle">
                  <a:fillToRect l="-40000" t="-90000" r="140000" b="190000"/>
                </a:path>
              </a:gradFill>
              <a:ln w="9525" cap="flat" cmpd="sng" algn="ctr">
                <a:solidFill>
                  <a:sysClr val="windowText" lastClr="000000"/>
                </a:solidFill>
                <a:prstDash val="solid"/>
                <a:headEnd type="none"/>
                <a:tailEnd type="none"/>
              </a:ln>
              <a:effectLst>
                <a:outerShdw blurRad="51500" dist="25400" dir="5400000" rotWithShape="0">
                  <a:srgbClr val="000000">
                    <a:alpha val="40000"/>
                  </a:srgbClr>
                </a:outerShdw>
              </a:effectLst>
            </p:spPr>
          </p:cxnSp>
          <p:cxnSp>
            <p:nvCxnSpPr>
              <p:cNvPr id="216" name="Straight Arrow Connector 215"/>
              <p:cNvCxnSpPr>
                <a:stCxn id="208" idx="1"/>
                <a:endCxn id="210" idx="5"/>
              </p:cNvCxnSpPr>
              <p:nvPr/>
            </p:nvCxnSpPr>
            <p:spPr bwMode="auto">
              <a:xfrm rot="16200000" flipV="1">
                <a:off x="2773837" y="4895032"/>
                <a:ext cx="982385" cy="458456"/>
              </a:xfrm>
              <a:prstGeom prst="straightConnector1">
                <a:avLst/>
              </a:prstGeom>
              <a:gradFill rotWithShape="1">
                <a:gsLst>
                  <a:gs pos="0">
                    <a:sysClr val="windowText" lastClr="000000">
                      <a:tint val="1000"/>
                      <a:satMod val="255000"/>
                    </a:sysClr>
                  </a:gs>
                  <a:gs pos="55000">
                    <a:sysClr val="windowText" lastClr="000000">
                      <a:tint val="12000"/>
                      <a:satMod val="255000"/>
                    </a:sysClr>
                  </a:gs>
                  <a:gs pos="100000">
                    <a:sysClr val="windowText" lastClr="000000">
                      <a:tint val="45000"/>
                      <a:satMod val="250000"/>
                    </a:sysClr>
                  </a:gs>
                </a:gsLst>
                <a:path path="circle">
                  <a:fillToRect l="-40000" t="-90000" r="140000" b="190000"/>
                </a:path>
              </a:gradFill>
              <a:ln w="9525" cap="flat" cmpd="sng" algn="ctr">
                <a:solidFill>
                  <a:sysClr val="windowText" lastClr="000000"/>
                </a:solidFill>
                <a:prstDash val="solid"/>
                <a:headEnd type="none"/>
                <a:tailEnd type="none"/>
              </a:ln>
              <a:effectLst>
                <a:outerShdw blurRad="51500" dist="25400" dir="5400000" rotWithShape="0">
                  <a:srgbClr val="000000">
                    <a:alpha val="40000"/>
                  </a:srgbClr>
                </a:outerShdw>
              </a:effectLst>
            </p:spPr>
          </p:cxnSp>
          <p:cxnSp>
            <p:nvCxnSpPr>
              <p:cNvPr id="217" name="Straight Arrow Connector 216"/>
              <p:cNvCxnSpPr>
                <a:stCxn id="207" idx="7"/>
                <a:endCxn id="210" idx="3"/>
              </p:cNvCxnSpPr>
              <p:nvPr/>
            </p:nvCxnSpPr>
            <p:spPr bwMode="auto">
              <a:xfrm rot="5400000" flipH="1" flipV="1">
                <a:off x="2030784" y="4887972"/>
                <a:ext cx="982385" cy="472581"/>
              </a:xfrm>
              <a:prstGeom prst="straightConnector1">
                <a:avLst/>
              </a:prstGeom>
              <a:gradFill rotWithShape="1">
                <a:gsLst>
                  <a:gs pos="0">
                    <a:sysClr val="windowText" lastClr="000000">
                      <a:tint val="1000"/>
                      <a:satMod val="255000"/>
                    </a:sysClr>
                  </a:gs>
                  <a:gs pos="55000">
                    <a:sysClr val="windowText" lastClr="000000">
                      <a:tint val="12000"/>
                      <a:satMod val="255000"/>
                    </a:sysClr>
                  </a:gs>
                  <a:gs pos="100000">
                    <a:sysClr val="windowText" lastClr="000000">
                      <a:tint val="45000"/>
                      <a:satMod val="250000"/>
                    </a:sysClr>
                  </a:gs>
                </a:gsLst>
                <a:path path="circle">
                  <a:fillToRect l="-40000" t="-90000" r="140000" b="190000"/>
                </a:path>
              </a:gradFill>
              <a:ln w="9525" cap="flat" cmpd="sng" algn="ctr">
                <a:solidFill>
                  <a:sysClr val="windowText" lastClr="000000"/>
                </a:solidFill>
                <a:prstDash val="solid"/>
                <a:headEnd type="none"/>
                <a:tailEnd type="none"/>
              </a:ln>
              <a:effectLst>
                <a:outerShdw blurRad="51500" dist="25400" dir="5400000" rotWithShape="0">
                  <a:srgbClr val="000000">
                    <a:alpha val="40000"/>
                  </a:srgbClr>
                </a:outerShdw>
              </a:effectLst>
            </p:spPr>
          </p:cxnSp>
          <p:grpSp>
            <p:nvGrpSpPr>
              <p:cNvPr id="218" name="Group 182"/>
              <p:cNvGrpSpPr/>
              <p:nvPr/>
            </p:nvGrpSpPr>
            <p:grpSpPr>
              <a:xfrm>
                <a:off x="1988577" y="2971800"/>
                <a:ext cx="2542259" cy="1676400"/>
                <a:chOff x="2133600" y="2884114"/>
                <a:chExt cx="2542259" cy="1676400"/>
              </a:xfrm>
            </p:grpSpPr>
            <p:sp>
              <p:nvSpPr>
                <p:cNvPr id="223" name="Cube 222"/>
                <p:cNvSpPr/>
                <p:nvPr/>
              </p:nvSpPr>
              <p:spPr bwMode="auto">
                <a:xfrm>
                  <a:off x="3657600" y="2884114"/>
                  <a:ext cx="332459" cy="304800"/>
                </a:xfrm>
                <a:prstGeom prst="cube">
                  <a:avLst/>
                </a:prstGeom>
                <a:solidFill>
                  <a:srgbClr val="53548A"/>
                </a:solidFill>
                <a:ln w="19050" cap="flat" cmpd="sng" algn="ctr">
                  <a:solidFill>
                    <a:srgbClr val="53548A">
                      <a:shade val="50000"/>
                    </a:srgbClr>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224" name="Cube 223"/>
                <p:cNvSpPr/>
                <p:nvPr/>
              </p:nvSpPr>
              <p:spPr bwMode="auto">
                <a:xfrm>
                  <a:off x="2845001" y="4255714"/>
                  <a:ext cx="332459" cy="304800"/>
                </a:xfrm>
                <a:prstGeom prst="cube">
                  <a:avLst/>
                </a:prstGeom>
                <a:solidFill>
                  <a:srgbClr val="53548A"/>
                </a:solidFill>
                <a:ln w="19050" cap="flat" cmpd="sng" algn="ctr">
                  <a:solidFill>
                    <a:srgbClr val="53548A">
                      <a:shade val="50000"/>
                    </a:srgbClr>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225" name="Cube 224"/>
                <p:cNvSpPr/>
                <p:nvPr/>
              </p:nvSpPr>
              <p:spPr bwMode="auto">
                <a:xfrm>
                  <a:off x="2133600" y="2884114"/>
                  <a:ext cx="332459" cy="304800"/>
                </a:xfrm>
                <a:prstGeom prst="cube">
                  <a:avLst/>
                </a:prstGeom>
                <a:solidFill>
                  <a:srgbClr val="53548A"/>
                </a:solidFill>
                <a:ln w="19050" cap="flat" cmpd="sng" algn="ctr">
                  <a:solidFill>
                    <a:srgbClr val="53548A">
                      <a:shade val="50000"/>
                    </a:srgbClr>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226" name="Cube 225"/>
                <p:cNvSpPr/>
                <p:nvPr/>
              </p:nvSpPr>
              <p:spPr bwMode="auto">
                <a:xfrm>
                  <a:off x="4343400" y="4255714"/>
                  <a:ext cx="332459" cy="304800"/>
                </a:xfrm>
                <a:prstGeom prst="cube">
                  <a:avLst/>
                </a:prstGeom>
                <a:solidFill>
                  <a:srgbClr val="53548A"/>
                </a:solidFill>
                <a:ln w="19050" cap="flat" cmpd="sng" algn="ctr">
                  <a:solidFill>
                    <a:srgbClr val="53548A">
                      <a:shade val="50000"/>
                    </a:srgbClr>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grpSp>
          <p:grpSp>
            <p:nvGrpSpPr>
              <p:cNvPr id="219" name="Group 192"/>
              <p:cNvGrpSpPr/>
              <p:nvPr/>
            </p:nvGrpSpPr>
            <p:grpSpPr>
              <a:xfrm>
                <a:off x="2730803" y="2935878"/>
                <a:ext cx="1513567" cy="1071452"/>
                <a:chOff x="2875826" y="2848192"/>
                <a:chExt cx="1513567" cy="1071452"/>
              </a:xfrm>
            </p:grpSpPr>
            <p:sp>
              <p:nvSpPr>
                <p:cNvPr id="220" name="Cube 219"/>
                <p:cNvSpPr/>
                <p:nvPr/>
              </p:nvSpPr>
              <p:spPr bwMode="auto">
                <a:xfrm>
                  <a:off x="2875826" y="2848192"/>
                  <a:ext cx="332459" cy="304800"/>
                </a:xfrm>
                <a:prstGeom prst="cube">
                  <a:avLst/>
                </a:prstGeom>
                <a:solidFill>
                  <a:srgbClr val="A04DA3"/>
                </a:solidFill>
                <a:ln w="19050" cap="flat" cmpd="sng" algn="ctr">
                  <a:solidFill>
                    <a:srgbClr val="A04DA3">
                      <a:shade val="50000"/>
                    </a:srgbClr>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221" name="Cube 220"/>
                <p:cNvSpPr/>
                <p:nvPr/>
              </p:nvSpPr>
              <p:spPr bwMode="auto">
                <a:xfrm>
                  <a:off x="3282701" y="3614844"/>
                  <a:ext cx="332459" cy="304800"/>
                </a:xfrm>
                <a:prstGeom prst="cube">
                  <a:avLst/>
                </a:prstGeom>
                <a:solidFill>
                  <a:srgbClr val="A04DA3"/>
                </a:solidFill>
                <a:ln w="19050" cap="flat" cmpd="sng" algn="ctr">
                  <a:solidFill>
                    <a:srgbClr val="A04DA3">
                      <a:shade val="50000"/>
                    </a:srgbClr>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sp>
              <p:nvSpPr>
                <p:cNvPr id="222" name="Cube 221"/>
                <p:cNvSpPr/>
                <p:nvPr/>
              </p:nvSpPr>
              <p:spPr bwMode="auto">
                <a:xfrm>
                  <a:off x="4056934" y="3614844"/>
                  <a:ext cx="332459" cy="304800"/>
                </a:xfrm>
                <a:prstGeom prst="cube">
                  <a:avLst/>
                </a:prstGeom>
                <a:solidFill>
                  <a:srgbClr val="A04DA3"/>
                </a:solidFill>
                <a:ln w="19050" cap="flat" cmpd="sng" algn="ctr">
                  <a:solidFill>
                    <a:srgbClr val="A04DA3">
                      <a:shade val="50000"/>
                    </a:srgbClr>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ahoma" pitchFamily="34" charset="0"/>
                    <a:ea typeface="ＭＳ Ｐゴシック" pitchFamily="-111" charset="-128"/>
                    <a:cs typeface="+mn-cs"/>
                  </a:endParaRPr>
                </a:p>
              </p:txBody>
            </p:sp>
          </p:grpSp>
        </p:grpSp>
        <p:sp>
          <p:nvSpPr>
            <p:cNvPr id="194" name="TextBox 193"/>
            <p:cNvSpPr txBox="1"/>
            <p:nvPr/>
          </p:nvSpPr>
          <p:spPr>
            <a:xfrm>
              <a:off x="5029200" y="1341120"/>
              <a:ext cx="3048000"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Update Functions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a:ln>
                    <a:noFill/>
                  </a:ln>
                  <a:solidFill>
                    <a:sysClr val="windowText" lastClr="000000"/>
                  </a:solidFill>
                  <a:effectLst/>
                  <a:uLnTx/>
                  <a:uFillTx/>
                </a:rPr>
                <a:t>User Computation</a:t>
              </a:r>
            </a:p>
          </p:txBody>
        </p:sp>
      </p:grpSp>
      <p:sp>
        <p:nvSpPr>
          <p:cNvPr id="227" name="TextBox 226"/>
          <p:cNvSpPr txBox="1"/>
          <p:nvPr/>
        </p:nvSpPr>
        <p:spPr>
          <a:xfrm>
            <a:off x="816" y="6184518"/>
            <a:ext cx="2722220" cy="276999"/>
          </a:xfrm>
          <a:prstGeom prst="rect">
            <a:avLst/>
          </a:prstGeom>
          <a:noFill/>
        </p:spPr>
        <p:txBody>
          <a:bodyPr wrap="none" rtlCol="0">
            <a:spAutoFit/>
          </a:bodyPr>
          <a:lstStyle/>
          <a:p>
            <a:r>
              <a:rPr lang="en-US" sz="1200" b="0" dirty="0">
                <a:solidFill>
                  <a:schemeClr val="bg1">
                    <a:lumMod val="50000"/>
                  </a:schemeClr>
                </a:solidFill>
              </a:rPr>
              <a:t>Slide courtesy of Carlos </a:t>
            </a:r>
            <a:r>
              <a:rPr lang="en-US" sz="1200" b="0" dirty="0" err="1">
                <a:solidFill>
                  <a:schemeClr val="bg1">
                    <a:lumMod val="50000"/>
                  </a:schemeClr>
                </a:solidFill>
              </a:rPr>
              <a:t>Guestrin</a:t>
            </a:r>
            <a:endParaRPr lang="en-US" sz="1200" b="0" dirty="0">
              <a:solidFill>
                <a:schemeClr val="bg1">
                  <a:lumMod val="50000"/>
                </a:schemeClr>
              </a:solidFill>
            </a:endParaRPr>
          </a:p>
        </p:txBody>
      </p:sp>
      <p:sp>
        <p:nvSpPr>
          <p:cNvPr id="228" name="TextBox 227"/>
          <p:cNvSpPr txBox="1"/>
          <p:nvPr/>
        </p:nvSpPr>
        <p:spPr>
          <a:xfrm>
            <a:off x="0" y="6330903"/>
            <a:ext cx="9144000" cy="461665"/>
          </a:xfrm>
          <a:prstGeom prst="rect">
            <a:avLst/>
          </a:prstGeom>
          <a:solidFill>
            <a:srgbClr val="FFFFFF">
              <a:lumMod val="85000"/>
            </a:srgbClr>
          </a:solidFill>
          <a:ln>
            <a:solidFill>
              <a:srgbClr val="FFFFFF">
                <a:lumMod val="50000"/>
              </a:srgbClr>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solidFill>
                  <a:srgbClr val="FF0000"/>
                </a:solidFill>
                <a:effectLst/>
                <a:uLnTx/>
                <a:uFillTx/>
                <a:latin typeface="Verdana" pitchFamily="34" charset="0"/>
                <a:ea typeface="+mn-ea"/>
                <a:cs typeface="+mn-cs"/>
              </a:rPr>
              <a:t>Key Learning: Graph Parallel is quite useful</a:t>
            </a:r>
          </a:p>
        </p:txBody>
      </p:sp>
    </p:spTree>
    <p:extLst>
      <p:ext uri="{BB962C8B-B14F-4D97-AF65-F5344CB8AC3E}">
        <p14:creationId xmlns:p14="http://schemas.microsoft.com/office/powerpoint/2010/main" val="29488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8"/>
                                        </p:tgtEl>
                                        <p:attrNameLst>
                                          <p:attrName>style.visibility</p:attrName>
                                        </p:attrNameLst>
                                      </p:cBhvr>
                                      <p:to>
                                        <p:strVal val="visible"/>
                                      </p:to>
                                    </p:set>
                                    <p:anim calcmode="lin" valueType="num">
                                      <p:cBhvr additive="base">
                                        <p:cTn id="7" dur="500" fill="hold"/>
                                        <p:tgtEl>
                                          <p:spTgt spid="228"/>
                                        </p:tgtEl>
                                        <p:attrNameLst>
                                          <p:attrName>ppt_x</p:attrName>
                                        </p:attrNameLst>
                                      </p:cBhvr>
                                      <p:tavLst>
                                        <p:tav tm="0">
                                          <p:val>
                                            <p:strVal val="#ppt_x"/>
                                          </p:val>
                                        </p:tav>
                                        <p:tav tm="100000">
                                          <p:val>
                                            <p:strVal val="#ppt_x"/>
                                          </p:val>
                                        </p:tav>
                                      </p:tavLst>
                                    </p:anim>
                                    <p:anim calcmode="lin" valueType="num">
                                      <p:cBhvr additive="base">
                                        <p:cTn id="8" dur="500" fill="hold"/>
                                        <p:tgtEl>
                                          <p:spTgt spid="2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5095730" y="4217895"/>
            <a:ext cx="2084642" cy="523220"/>
          </a:xfrm>
          <a:prstGeom prst="rect">
            <a:avLst/>
          </a:prstGeom>
          <a:ln>
            <a:solidFill>
              <a:srgbClr val="FFFFFF"/>
            </a:solidFill>
          </a:ln>
        </p:spPr>
        <p:style>
          <a:lnRef idx="2">
            <a:schemeClr val="dk1"/>
          </a:lnRef>
          <a:fillRef idx="1">
            <a:schemeClr val="lt1"/>
          </a:fillRef>
          <a:effectRef idx="0">
            <a:schemeClr val="dk1"/>
          </a:effectRef>
          <a:fontRef idx="minor">
            <a:schemeClr val="dk1"/>
          </a:fontRef>
        </p:style>
        <p:txBody>
          <a:bodyPr lIns="91435" tIns="45718" rIns="91435" bIns="4571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Georgia"/>
              <a:ea typeface="+mn-ea"/>
              <a:cs typeface="+mn-cs"/>
            </a:endParaRPr>
          </a:p>
        </p:txBody>
      </p:sp>
      <p:sp>
        <p:nvSpPr>
          <p:cNvPr id="8" name="Title 1"/>
          <p:cNvSpPr>
            <a:spLocks noGrp="1"/>
          </p:cNvSpPr>
          <p:nvPr>
            <p:ph type="title"/>
          </p:nvPr>
        </p:nvSpPr>
        <p:spPr>
          <a:xfrm>
            <a:off x="1247776" y="-76200"/>
            <a:ext cx="7896224" cy="762000"/>
          </a:xfrm>
        </p:spPr>
        <p:txBody>
          <a:bodyPr>
            <a:normAutofit fontScale="90000"/>
          </a:bodyPr>
          <a:lstStyle/>
          <a:p>
            <a:r>
              <a:rPr lang="en-US" sz="4000" dirty="0"/>
              <a:t>Triangle Counting* in Twitter Graph</a:t>
            </a:r>
          </a:p>
        </p:txBody>
      </p:sp>
      <p:grpSp>
        <p:nvGrpSpPr>
          <p:cNvPr id="2" name="Group 9"/>
          <p:cNvGrpSpPr/>
          <p:nvPr/>
        </p:nvGrpSpPr>
        <p:grpSpPr>
          <a:xfrm>
            <a:off x="519539" y="1051561"/>
            <a:ext cx="2369559" cy="1814639"/>
            <a:chOff x="3396462" y="1989073"/>
            <a:chExt cx="2369559" cy="1814639"/>
          </a:xfrm>
        </p:grpSpPr>
        <p:sp>
          <p:nvSpPr>
            <p:cNvPr id="11" name="Rectangle 10"/>
            <p:cNvSpPr/>
            <p:nvPr/>
          </p:nvSpPr>
          <p:spPr>
            <a:xfrm>
              <a:off x="3396462" y="2849605"/>
              <a:ext cx="2369559" cy="95410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ysClr val="windowText" lastClr="000000"/>
                  </a:solidFill>
                  <a:effectLst/>
                  <a:uLnTx/>
                  <a:uFillTx/>
                  <a:latin typeface="Georgia"/>
                  <a:ea typeface="+mn-ea"/>
                  <a:cs typeface="+mn-cs"/>
                </a:rPr>
                <a:t>40M Users  </a:t>
              </a:r>
              <a:br>
                <a:rPr kumimoji="0" lang="en-US" sz="2800" b="1" i="0" u="none" strike="noStrike" kern="0" cap="none" spc="0" normalizeH="0" baseline="0" noProof="0" dirty="0">
                  <a:ln>
                    <a:noFill/>
                  </a:ln>
                  <a:solidFill>
                    <a:sysClr val="windowText" lastClr="000000"/>
                  </a:solidFill>
                  <a:effectLst/>
                  <a:uLnTx/>
                  <a:uFillTx/>
                  <a:latin typeface="Georgia"/>
                  <a:ea typeface="+mn-ea"/>
                  <a:cs typeface="+mn-cs"/>
                </a:rPr>
              </a:br>
              <a:r>
                <a:rPr kumimoji="0" lang="en-US" sz="2800" b="1" i="0" u="none" strike="noStrike" kern="0" cap="none" spc="0" normalizeH="0" baseline="0" noProof="0" dirty="0">
                  <a:ln>
                    <a:noFill/>
                  </a:ln>
                  <a:solidFill>
                    <a:sysClr val="windowText" lastClr="000000"/>
                  </a:solidFill>
                  <a:effectLst/>
                  <a:uLnTx/>
                  <a:uFillTx/>
                  <a:latin typeface="Georgia"/>
                  <a:ea typeface="+mn-ea"/>
                  <a:cs typeface="+mn-cs"/>
                </a:rPr>
                <a:t>1.2B Edges</a:t>
              </a:r>
            </a:p>
          </p:txBody>
        </p:sp>
        <p:grpSp>
          <p:nvGrpSpPr>
            <p:cNvPr id="4" name="Group 11"/>
            <p:cNvGrpSpPr/>
            <p:nvPr/>
          </p:nvGrpSpPr>
          <p:grpSpPr>
            <a:xfrm>
              <a:off x="3760903" y="1989073"/>
              <a:ext cx="1615843" cy="873534"/>
              <a:chOff x="634423" y="2237681"/>
              <a:chExt cx="1615843" cy="873534"/>
            </a:xfrm>
          </p:grpSpPr>
          <p:cxnSp>
            <p:nvCxnSpPr>
              <p:cNvPr id="13" name="Straight Connector 12"/>
              <p:cNvCxnSpPr>
                <a:stCxn id="15" idx="2"/>
                <a:endCxn id="14" idx="6"/>
              </p:cNvCxnSpPr>
              <p:nvPr/>
            </p:nvCxnSpPr>
            <p:spPr>
              <a:xfrm flipH="1" flipV="1">
                <a:off x="963654" y="2402297"/>
                <a:ext cx="957381" cy="23543"/>
              </a:xfrm>
              <a:prstGeom prst="line">
                <a:avLst/>
              </a:prstGeom>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634423" y="2237681"/>
                <a:ext cx="329231" cy="329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Georgia"/>
                  <a:ea typeface="+mn-ea"/>
                  <a:cs typeface="+mn-cs"/>
                </a:endParaRPr>
              </a:p>
            </p:txBody>
          </p:sp>
          <p:sp>
            <p:nvSpPr>
              <p:cNvPr id="15" name="Oval 14"/>
              <p:cNvSpPr/>
              <p:nvPr/>
            </p:nvSpPr>
            <p:spPr>
              <a:xfrm>
                <a:off x="1921035" y="2261224"/>
                <a:ext cx="329231" cy="329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Georgia"/>
                  <a:ea typeface="+mn-ea"/>
                  <a:cs typeface="+mn-cs"/>
                </a:endParaRPr>
              </a:p>
            </p:txBody>
          </p:sp>
          <p:sp>
            <p:nvSpPr>
              <p:cNvPr id="16" name="Oval 15"/>
              <p:cNvSpPr/>
              <p:nvPr/>
            </p:nvSpPr>
            <p:spPr>
              <a:xfrm>
                <a:off x="1335542" y="2781984"/>
                <a:ext cx="329231" cy="329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Georgia"/>
                  <a:ea typeface="+mn-ea"/>
                  <a:cs typeface="+mn-cs"/>
                </a:endParaRPr>
              </a:p>
            </p:txBody>
          </p:sp>
          <p:cxnSp>
            <p:nvCxnSpPr>
              <p:cNvPr id="17" name="Straight Connector 16"/>
              <p:cNvCxnSpPr>
                <a:stCxn id="15" idx="3"/>
                <a:endCxn id="16" idx="7"/>
              </p:cNvCxnSpPr>
              <p:nvPr/>
            </p:nvCxnSpPr>
            <p:spPr>
              <a:xfrm flipH="1">
                <a:off x="1616558" y="2542240"/>
                <a:ext cx="352692" cy="2879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4" idx="5"/>
                <a:endCxn id="16" idx="1"/>
              </p:cNvCxnSpPr>
              <p:nvPr/>
            </p:nvCxnSpPr>
            <p:spPr>
              <a:xfrm>
                <a:off x="915439" y="2518697"/>
                <a:ext cx="468318" cy="311502"/>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19" name="Rectangle 18"/>
          <p:cNvSpPr/>
          <p:nvPr/>
        </p:nvSpPr>
        <p:spPr>
          <a:xfrm>
            <a:off x="2982182" y="1485635"/>
            <a:ext cx="6102082" cy="813711"/>
          </a:xfrm>
          <a:prstGeom prst="rect">
            <a:avLst/>
          </a:prstGeom>
          <a:noFill/>
          <a:ln>
            <a:noFill/>
          </a:ln>
        </p:spPr>
        <p:style>
          <a:lnRef idx="2">
            <a:schemeClr val="dk1"/>
          </a:lnRef>
          <a:fillRef idx="1">
            <a:schemeClr val="lt1"/>
          </a:fillRef>
          <a:effectRef idx="0">
            <a:schemeClr val="dk1"/>
          </a:effectRef>
          <a:fontRef idx="minor">
            <a:schemeClr val="dk1"/>
          </a:fontRef>
        </p:style>
        <p:txBody>
          <a:bodyPr lIns="91435" tIns="45718" rIns="91435" bIns="4571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ysClr val="windowText" lastClr="000000"/>
                </a:solidFill>
                <a:effectLst/>
                <a:uLnTx/>
                <a:uFillTx/>
                <a:latin typeface="Georgia"/>
                <a:ea typeface="+mn-ea"/>
                <a:cs typeface="+mn-cs"/>
              </a:rPr>
              <a:t>*How often are two of</a:t>
            </a:r>
            <a:r>
              <a:rPr kumimoji="0" lang="en-US" sz="2800" b="1" i="0" u="none" strike="noStrike" kern="0" cap="none" spc="0" normalizeH="0" noProof="0" dirty="0">
                <a:ln>
                  <a:noFill/>
                </a:ln>
                <a:solidFill>
                  <a:sysClr val="windowText" lastClr="000000"/>
                </a:solidFill>
                <a:effectLst/>
                <a:uLnTx/>
                <a:uFillTx/>
                <a:latin typeface="Georgia"/>
                <a:ea typeface="+mn-ea"/>
                <a:cs typeface="+mn-cs"/>
              </a:rPr>
              <a:t> a user’s</a:t>
            </a:r>
            <a:r>
              <a:rPr kumimoji="0" lang="en-US" sz="2800" b="1" i="0" u="none" strike="noStrike" kern="0" cap="none" spc="0" normalizeH="0" baseline="0" noProof="0" dirty="0">
                <a:ln>
                  <a:noFill/>
                </a:ln>
                <a:solidFill>
                  <a:sysClr val="windowText" lastClr="000000"/>
                </a:solidFill>
                <a:effectLst/>
                <a:uLnTx/>
                <a:uFillTx/>
                <a:latin typeface="Georgia"/>
                <a:ea typeface="+mn-ea"/>
                <a:cs typeface="+mn-cs"/>
              </a:rPr>
              <a:t> friends also friends?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800" kern="0" dirty="0">
              <a:solidFill>
                <a:sysClr val="windowText" lastClr="000000"/>
              </a:solidFill>
              <a:latin typeface="Georgi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ysClr val="windowText" lastClr="000000"/>
                </a:solidFill>
                <a:effectLst/>
                <a:uLnTx/>
                <a:uFillTx/>
                <a:latin typeface="Georgia"/>
                <a:ea typeface="+mn-ea"/>
                <a:cs typeface="+mn-cs"/>
              </a:rPr>
              <a:t>Total:</a:t>
            </a:r>
            <a:r>
              <a:rPr kumimoji="0" lang="en-US" sz="2800" b="1" i="0" u="none" strike="noStrike" kern="0" cap="none" spc="0" normalizeH="0" noProof="0" dirty="0">
                <a:ln>
                  <a:noFill/>
                </a:ln>
                <a:solidFill>
                  <a:sysClr val="windowText" lastClr="000000"/>
                </a:solidFill>
                <a:effectLst/>
                <a:uLnTx/>
                <a:uFillTx/>
                <a:latin typeface="Georgia"/>
                <a:ea typeface="+mn-ea"/>
                <a:cs typeface="+mn-cs"/>
              </a:rPr>
              <a:t> </a:t>
            </a:r>
            <a:r>
              <a:rPr kumimoji="0" lang="en-US" sz="2800" b="1" i="0" u="none" strike="noStrike" kern="0" cap="none" spc="0" normalizeH="0" baseline="0" noProof="0" dirty="0">
                <a:ln>
                  <a:noFill/>
                </a:ln>
                <a:solidFill>
                  <a:sysClr val="windowText" lastClr="000000"/>
                </a:solidFill>
                <a:effectLst/>
                <a:uLnTx/>
                <a:uFillTx/>
                <a:latin typeface="Georgia"/>
                <a:ea typeface="+mn-ea"/>
                <a:cs typeface="+mn-cs"/>
              </a:rPr>
              <a:t>34.8 Billion Triangles</a:t>
            </a:r>
          </a:p>
        </p:txBody>
      </p:sp>
      <p:sp>
        <p:nvSpPr>
          <p:cNvPr id="3" name="TextBox 2"/>
          <p:cNvSpPr txBox="1"/>
          <p:nvPr/>
        </p:nvSpPr>
        <p:spPr>
          <a:xfrm>
            <a:off x="48099" y="6550224"/>
            <a:ext cx="3657338" cy="307773"/>
          </a:xfrm>
          <a:prstGeom prst="rect">
            <a:avLst/>
          </a:prstGeom>
          <a:noFill/>
        </p:spPr>
        <p:txBody>
          <a:bodyPr wrap="none" lIns="91435" tIns="45718" rIns="91435" bIns="45718"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Lucida Grande"/>
                <a:ea typeface="Lucida Grande"/>
                <a:cs typeface="Lucida Grande"/>
              </a:rPr>
              <a:t>Hadoop</a:t>
            </a:r>
            <a:r>
              <a:rPr kumimoji="0" lang="en-US" sz="1400" b="0" i="0" u="none" strike="noStrike" kern="0" cap="none" spc="0" normalizeH="0" baseline="0" noProof="0" dirty="0">
                <a:ln>
                  <a:noFill/>
                </a:ln>
                <a:solidFill>
                  <a:srgbClr val="000000"/>
                </a:solidFill>
                <a:effectLst/>
                <a:uLnTx/>
                <a:uFillTx/>
                <a:latin typeface="Lucida Grande"/>
                <a:ea typeface="Lucida Grande"/>
                <a:cs typeface="Lucida Grande"/>
              </a:rPr>
              <a:t> results from [</a:t>
            </a:r>
            <a:r>
              <a:rPr kumimoji="0" lang="en-US" sz="1400" b="0" i="0" u="none" strike="noStrike" kern="0" cap="none" spc="0" normalizeH="0" baseline="0" noProof="0" dirty="0" err="1">
                <a:ln>
                  <a:noFill/>
                </a:ln>
                <a:solidFill>
                  <a:srgbClr val="000000"/>
                </a:solidFill>
                <a:effectLst/>
                <a:uLnTx/>
                <a:uFillTx/>
                <a:latin typeface="Lucida Grande"/>
                <a:ea typeface="Lucida Grande"/>
                <a:cs typeface="Lucida Grande"/>
              </a:rPr>
              <a:t>Suri</a:t>
            </a:r>
            <a:r>
              <a:rPr kumimoji="0" lang="en-US" sz="1400" b="0" i="0" u="none" strike="noStrike" kern="0" cap="none" spc="0" normalizeH="0" baseline="0" noProof="0" dirty="0">
                <a:ln>
                  <a:noFill/>
                </a:ln>
                <a:solidFill>
                  <a:srgbClr val="000000"/>
                </a:solidFill>
                <a:effectLst/>
                <a:uLnTx/>
                <a:uFillTx/>
                <a:latin typeface="Lucida Grande"/>
                <a:ea typeface="Lucida Grande"/>
                <a:cs typeface="Lucida Grande"/>
              </a:rPr>
              <a:t> &amp; </a:t>
            </a:r>
            <a:r>
              <a:rPr kumimoji="0" lang="en-US" sz="1400" b="0" i="0" u="none" strike="noStrike" kern="0" cap="none" spc="0" normalizeH="0" baseline="0" noProof="0" dirty="0" err="1">
                <a:ln>
                  <a:noFill/>
                </a:ln>
                <a:solidFill>
                  <a:srgbClr val="000000"/>
                </a:solidFill>
                <a:effectLst/>
                <a:uLnTx/>
                <a:uFillTx/>
                <a:latin typeface="Lucida Grande"/>
                <a:ea typeface="Lucida Grande"/>
                <a:cs typeface="Lucida Grande"/>
              </a:rPr>
              <a:t>Vassilvitskii</a:t>
            </a:r>
            <a:r>
              <a:rPr kumimoji="0" lang="en-US" sz="1400" b="0" i="0" u="none" strike="noStrike" kern="0" cap="none" spc="0" normalizeH="0" baseline="0" noProof="0" dirty="0">
                <a:ln>
                  <a:noFill/>
                </a:ln>
                <a:solidFill>
                  <a:srgbClr val="000000"/>
                </a:solidFill>
                <a:effectLst/>
                <a:uLnTx/>
                <a:uFillTx/>
                <a:latin typeface="Lucida Grande"/>
                <a:ea typeface="Lucida Grande"/>
                <a:cs typeface="Lucida Grande"/>
              </a:rPr>
              <a:t> '11]</a:t>
            </a:r>
            <a:endParaRPr kumimoji="0" lang="en-US" sz="1400" b="0" i="0" u="none" strike="noStrike" kern="0" cap="none" spc="0" normalizeH="0" baseline="0" noProof="0" dirty="0">
              <a:ln>
                <a:noFill/>
              </a:ln>
              <a:solidFill>
                <a:sysClr val="windowText" lastClr="000000"/>
              </a:solidFill>
              <a:effectLst/>
              <a:uLnTx/>
              <a:uFillTx/>
              <a:latin typeface="Georgia"/>
              <a:ea typeface="+mn-ea"/>
              <a:cs typeface="+mn-cs"/>
            </a:endParaRPr>
          </a:p>
        </p:txBody>
      </p:sp>
      <p:sp>
        <p:nvSpPr>
          <p:cNvPr id="20" name="Rectangle 19"/>
          <p:cNvSpPr/>
          <p:nvPr/>
        </p:nvSpPr>
        <p:spPr>
          <a:xfrm>
            <a:off x="5095730" y="4341278"/>
            <a:ext cx="2084642" cy="320090"/>
          </a:xfrm>
          <a:prstGeom prst="rect">
            <a:avLst/>
          </a:prstGeom>
          <a:ln>
            <a:solidFill>
              <a:srgbClr val="FFFFFF"/>
            </a:solidFill>
          </a:ln>
        </p:spPr>
        <p:style>
          <a:lnRef idx="2">
            <a:schemeClr val="dk1"/>
          </a:lnRef>
          <a:fillRef idx="1">
            <a:schemeClr val="lt1"/>
          </a:fillRef>
          <a:effectRef idx="0">
            <a:schemeClr val="dk1"/>
          </a:effectRef>
          <a:fontRef idx="minor">
            <a:schemeClr val="dk1"/>
          </a:fontRef>
        </p:style>
        <p:txBody>
          <a:bodyPr lIns="91435" tIns="45718" rIns="91435" bIns="4571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Georgia"/>
              <a:ea typeface="+mn-ea"/>
              <a:cs typeface="+mn-cs"/>
            </a:endParaRPr>
          </a:p>
        </p:txBody>
      </p:sp>
      <p:graphicFrame>
        <p:nvGraphicFramePr>
          <p:cNvPr id="21" name="Chart 20"/>
          <p:cNvGraphicFramePr/>
          <p:nvPr>
            <p:extLst/>
          </p:nvPr>
        </p:nvGraphicFramePr>
        <p:xfrm>
          <a:off x="117608" y="2739652"/>
          <a:ext cx="8569193" cy="3578003"/>
        </p:xfrm>
        <a:graphic>
          <a:graphicData uri="http://schemas.openxmlformats.org/drawingml/2006/chart">
            <c:chart xmlns:c="http://schemas.openxmlformats.org/drawingml/2006/chart" xmlns:r="http://schemas.openxmlformats.org/officeDocument/2006/relationships" r:id="rId3"/>
          </a:graphicData>
        </a:graphic>
      </p:graphicFrame>
      <p:sp>
        <p:nvSpPr>
          <p:cNvPr id="22" name="TextBox 21"/>
          <p:cNvSpPr txBox="1"/>
          <p:nvPr/>
        </p:nvSpPr>
        <p:spPr>
          <a:xfrm>
            <a:off x="3129874" y="3541693"/>
            <a:ext cx="2903349" cy="954103"/>
          </a:xfrm>
          <a:prstGeom prst="rect">
            <a:avLst/>
          </a:prstGeom>
          <a:noFill/>
        </p:spPr>
        <p:txBody>
          <a:bodyPr wrap="none" lIns="91435" tIns="45718" rIns="91435" bIns="45718"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ysClr val="windowText" lastClr="000000"/>
                </a:solidFill>
                <a:effectLst/>
                <a:uLnTx/>
                <a:uFillTx/>
                <a:latin typeface="Georgia"/>
                <a:ea typeface="+mn-ea"/>
                <a:cs typeface="+mn-cs"/>
              </a:rPr>
              <a:t>1536 Machines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ysClr val="windowText" lastClr="000000"/>
                </a:solidFill>
                <a:effectLst/>
                <a:uLnTx/>
                <a:uFillTx/>
                <a:latin typeface="Georgia"/>
                <a:ea typeface="+mn-ea"/>
                <a:cs typeface="+mn-cs"/>
              </a:rPr>
              <a:t>423 Minutes</a:t>
            </a:r>
          </a:p>
        </p:txBody>
      </p:sp>
      <p:sp>
        <p:nvSpPr>
          <p:cNvPr id="24" name="TextBox 23"/>
          <p:cNvSpPr txBox="1"/>
          <p:nvPr/>
        </p:nvSpPr>
        <p:spPr>
          <a:xfrm>
            <a:off x="3048001" y="4648200"/>
            <a:ext cx="4766038" cy="954103"/>
          </a:xfrm>
          <a:prstGeom prst="rect">
            <a:avLst/>
          </a:prstGeom>
          <a:noFill/>
        </p:spPr>
        <p:txBody>
          <a:bodyPr wrap="none" lIns="91435" tIns="45718" rIns="91435" bIns="45718"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ysClr val="windowText" lastClr="000000"/>
                </a:solidFill>
                <a:effectLst/>
                <a:uLnTx/>
                <a:uFillTx/>
                <a:latin typeface="Georgia"/>
                <a:ea typeface="+mn-ea"/>
                <a:cs typeface="+mn-cs"/>
              </a:rPr>
              <a:t>64 Machines, 1024 Cores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ysClr val="windowText" lastClr="000000"/>
                </a:solidFill>
                <a:effectLst/>
                <a:uLnTx/>
                <a:uFillTx/>
                <a:latin typeface="Georgia"/>
                <a:ea typeface="+mn-ea"/>
                <a:cs typeface="+mn-cs"/>
              </a:rPr>
              <a:t>1.5 Minutes</a:t>
            </a:r>
          </a:p>
        </p:txBody>
      </p:sp>
      <p:sp>
        <p:nvSpPr>
          <p:cNvPr id="25" name="TextBox 24"/>
          <p:cNvSpPr txBox="1"/>
          <p:nvPr/>
        </p:nvSpPr>
        <p:spPr>
          <a:xfrm>
            <a:off x="0" y="6005082"/>
            <a:ext cx="9144000" cy="830997"/>
          </a:xfrm>
          <a:prstGeom prst="rect">
            <a:avLst/>
          </a:prstGeom>
          <a:solidFill>
            <a:srgbClr val="FFFFFF">
              <a:lumMod val="85000"/>
            </a:srgbClr>
          </a:solidFill>
          <a:ln>
            <a:solidFill>
              <a:srgbClr val="FFFFFF">
                <a:lumMod val="50000"/>
              </a:srgbClr>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solidFill>
                  <a:srgbClr val="FF0000"/>
                </a:solidFill>
                <a:effectLst/>
                <a:uLnTx/>
                <a:uFillTx/>
                <a:latin typeface="Verdana" pitchFamily="34" charset="0"/>
                <a:ea typeface="+mn-ea"/>
                <a:cs typeface="+mn-cs"/>
              </a:rPr>
              <a:t>Key Learning:</a:t>
            </a:r>
            <a:br>
              <a:rPr kumimoji="0" lang="en-US" sz="2400" b="1" i="0" u="none" strike="noStrike" kern="0" cap="none" spc="0" normalizeH="0" baseline="0" noProof="0" dirty="0">
                <a:ln>
                  <a:noFill/>
                </a:ln>
                <a:solidFill>
                  <a:srgbClr val="FF0000"/>
                </a:solidFill>
                <a:effectLst/>
                <a:uLnTx/>
                <a:uFillTx/>
                <a:latin typeface="Verdana" pitchFamily="34" charset="0"/>
                <a:ea typeface="+mn-ea"/>
                <a:cs typeface="+mn-cs"/>
              </a:rPr>
            </a:br>
            <a:r>
              <a:rPr kumimoji="0" lang="en-US" sz="2400" b="1" i="0" u="none" strike="noStrike" kern="0" cap="none" spc="0" normalizeH="0" baseline="0" noProof="0" dirty="0">
                <a:ln>
                  <a:noFill/>
                </a:ln>
                <a:solidFill>
                  <a:srgbClr val="FF0000"/>
                </a:solidFill>
                <a:effectLst/>
                <a:uLnTx/>
                <a:uFillTx/>
                <a:latin typeface="Verdana" pitchFamily="34" charset="0"/>
                <a:ea typeface="+mn-ea"/>
                <a:cs typeface="+mn-cs"/>
              </a:rPr>
              <a:t>Graph Parallel is MUCH faster than Hadoop!</a:t>
            </a:r>
          </a:p>
        </p:txBody>
      </p:sp>
    </p:spTree>
    <p:extLst>
      <p:ext uri="{BB962C8B-B14F-4D97-AF65-F5344CB8AC3E}">
        <p14:creationId xmlns:p14="http://schemas.microsoft.com/office/powerpoint/2010/main" val="258916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532874" y="317247"/>
            <a:ext cx="7696200" cy="5718589"/>
          </a:xfrm>
          <a:prstGeom prst="rect">
            <a:avLst/>
          </a:prstGeom>
          <a:noFill/>
          <a:ln w="9525">
            <a:noFill/>
            <a:miter lim="800000"/>
            <a:headEnd/>
            <a:tailEnd/>
          </a:ln>
        </p:spPr>
      </p:pic>
      <p:sp>
        <p:nvSpPr>
          <p:cNvPr id="4" name="Rectangle 3"/>
          <p:cNvSpPr/>
          <p:nvPr/>
        </p:nvSpPr>
        <p:spPr bwMode="auto">
          <a:xfrm>
            <a:off x="788276" y="462455"/>
            <a:ext cx="4813738" cy="613870"/>
          </a:xfrm>
          <a:prstGeom prst="rect">
            <a:avLst/>
          </a:prstGeom>
          <a:solidFill>
            <a:schemeClr val="bg1"/>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p:txBody>
          <a:bodyPr/>
          <a:lstStyle/>
          <a:p>
            <a:r>
              <a:rPr lang="en-US" dirty="0" err="1"/>
              <a:t>GraphLab</a:t>
            </a:r>
            <a:r>
              <a:rPr lang="en-US" dirty="0"/>
              <a:t> &amp; </a:t>
            </a:r>
            <a:r>
              <a:rPr lang="en-US" dirty="0" err="1"/>
              <a:t>GraphChi</a:t>
            </a:r>
            <a:endParaRPr lang="en-US" dirty="0"/>
          </a:p>
        </p:txBody>
      </p:sp>
      <p:sp>
        <p:nvSpPr>
          <p:cNvPr id="5" name="TextBox 4"/>
          <p:cNvSpPr txBox="1"/>
          <p:nvPr/>
        </p:nvSpPr>
        <p:spPr>
          <a:xfrm>
            <a:off x="816" y="6184518"/>
            <a:ext cx="2722220" cy="276999"/>
          </a:xfrm>
          <a:prstGeom prst="rect">
            <a:avLst/>
          </a:prstGeom>
          <a:noFill/>
        </p:spPr>
        <p:txBody>
          <a:bodyPr wrap="none" rtlCol="0">
            <a:spAutoFit/>
          </a:bodyPr>
          <a:lstStyle/>
          <a:p>
            <a:r>
              <a:rPr lang="en-US" sz="1200" b="0" dirty="0">
                <a:solidFill>
                  <a:schemeClr val="bg1">
                    <a:lumMod val="50000"/>
                  </a:schemeClr>
                </a:solidFill>
              </a:rPr>
              <a:t>Slide courtesy of Carlos </a:t>
            </a:r>
            <a:r>
              <a:rPr lang="en-US" sz="1200" b="0" dirty="0" err="1">
                <a:solidFill>
                  <a:schemeClr val="bg1">
                    <a:lumMod val="50000"/>
                  </a:schemeClr>
                </a:solidFill>
              </a:rPr>
              <a:t>Guestrin</a:t>
            </a:r>
            <a:endParaRPr lang="en-US" sz="1200" b="0" dirty="0">
              <a:solidFill>
                <a:schemeClr val="bg1">
                  <a:lumMod val="50000"/>
                </a:schemeClr>
              </a:solidFill>
            </a:endParaRPr>
          </a:p>
        </p:txBody>
      </p:sp>
      <p:sp>
        <p:nvSpPr>
          <p:cNvPr id="6" name="TextBox 5"/>
          <p:cNvSpPr txBox="1"/>
          <p:nvPr/>
        </p:nvSpPr>
        <p:spPr>
          <a:xfrm>
            <a:off x="0" y="5933503"/>
            <a:ext cx="9144000" cy="461665"/>
          </a:xfrm>
          <a:prstGeom prst="rect">
            <a:avLst/>
          </a:prstGeom>
          <a:solidFill>
            <a:srgbClr val="FFFFFF">
              <a:lumMod val="85000"/>
            </a:srgbClr>
          </a:solidFill>
          <a:ln>
            <a:solidFill>
              <a:srgbClr val="FFFFFF">
                <a:lumMod val="50000"/>
              </a:srgbClr>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solidFill>
                  <a:srgbClr val="FF0000"/>
                </a:solidFill>
                <a:effectLst/>
                <a:uLnTx/>
                <a:uFillTx/>
                <a:latin typeface="Verdana" pitchFamily="34" charset="0"/>
                <a:ea typeface="+mn-ea"/>
                <a:cs typeface="+mn-cs"/>
              </a:rPr>
              <a:t>How to handle high degree nodes: GAS approach</a:t>
            </a:r>
          </a:p>
        </p:txBody>
      </p:sp>
      <p:sp>
        <p:nvSpPr>
          <p:cNvPr id="8" name="TextBox 7"/>
          <p:cNvSpPr txBox="1"/>
          <p:nvPr/>
        </p:nvSpPr>
        <p:spPr>
          <a:xfrm>
            <a:off x="0" y="6395168"/>
            <a:ext cx="9144000" cy="461665"/>
          </a:xfrm>
          <a:prstGeom prst="rect">
            <a:avLst/>
          </a:prstGeom>
          <a:solidFill>
            <a:srgbClr val="FFFFFF">
              <a:lumMod val="85000"/>
            </a:srgbClr>
          </a:solidFill>
          <a:ln>
            <a:solidFill>
              <a:srgbClr val="FFFFFF">
                <a:lumMod val="50000"/>
              </a:srgbClr>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solidFill>
                  <a:srgbClr val="FF0000"/>
                </a:solidFill>
                <a:effectLst/>
                <a:uLnTx/>
                <a:uFillTx/>
                <a:latin typeface="Verdana" pitchFamily="34" charset="0"/>
                <a:ea typeface="+mn-ea"/>
                <a:cs typeface="+mn-cs"/>
              </a:rPr>
              <a:t>Can do fast BL on a machine w/SSD-resident data</a:t>
            </a:r>
          </a:p>
        </p:txBody>
      </p:sp>
    </p:spTree>
    <p:extLst>
      <p:ext uri="{BB962C8B-B14F-4D97-AF65-F5344CB8AC3E}">
        <p14:creationId xmlns:p14="http://schemas.microsoft.com/office/powerpoint/2010/main" val="135150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Key Idea</a:t>
            </a:r>
          </a:p>
        </p:txBody>
      </p:sp>
      <p:sp>
        <p:nvSpPr>
          <p:cNvPr id="3" name="Content Placeholder 2"/>
          <p:cNvSpPr>
            <a:spLocks noGrp="1"/>
          </p:cNvSpPr>
          <p:nvPr>
            <p:ph idx="1"/>
          </p:nvPr>
        </p:nvSpPr>
        <p:spPr>
          <a:xfrm>
            <a:off x="229475" y="1076325"/>
            <a:ext cx="8788400" cy="5397500"/>
          </a:xfrm>
        </p:spPr>
        <p:txBody>
          <a:bodyPr/>
          <a:lstStyle/>
          <a:p>
            <a:pPr lvl="0" fontAlgn="auto">
              <a:spcBef>
                <a:spcPts val="0"/>
              </a:spcBef>
              <a:spcAft>
                <a:spcPts val="0"/>
              </a:spcAft>
              <a:buNone/>
              <a:defRPr/>
            </a:pPr>
            <a:r>
              <a:rPr lang="en-US" b="0" dirty="0">
                <a:solidFill>
                  <a:sysClr val="windowText" lastClr="000000"/>
                </a:solidFill>
              </a:rPr>
              <a:t>Features:</a:t>
            </a:r>
          </a:p>
          <a:p>
            <a:pPr lvl="0" fontAlgn="auto">
              <a:spcBef>
                <a:spcPts val="0"/>
              </a:spcBef>
              <a:spcAft>
                <a:spcPts val="0"/>
              </a:spcAft>
              <a:buFont typeface="Arial" pitchFamily="34" charset="0"/>
              <a:buChar char="•"/>
              <a:defRPr/>
            </a:pPr>
            <a:r>
              <a:rPr lang="en-US" b="0" dirty="0">
                <a:solidFill>
                  <a:sysClr val="windowText" lastClr="000000"/>
                </a:solidFill>
              </a:rPr>
              <a:t> In-memory speed w/fault tolerance via lineage tracking</a:t>
            </a:r>
          </a:p>
          <a:p>
            <a:pPr lvl="0" fontAlgn="auto">
              <a:spcBef>
                <a:spcPts val="0"/>
              </a:spcBef>
              <a:spcAft>
                <a:spcPts val="0"/>
              </a:spcAft>
              <a:buFont typeface="Arial" pitchFamily="34" charset="0"/>
              <a:buChar char="•"/>
              <a:defRPr/>
            </a:pPr>
            <a:r>
              <a:rPr lang="en-US" b="0" dirty="0">
                <a:solidFill>
                  <a:sysClr val="windowText" lastClr="000000"/>
                </a:solidFill>
              </a:rPr>
              <a:t> Bulk Synchronous</a:t>
            </a:r>
          </a:p>
          <a:p>
            <a:endParaRPr lang="en-US" dirty="0"/>
          </a:p>
        </p:txBody>
      </p:sp>
      <p:pic>
        <p:nvPicPr>
          <p:cNvPr id="4" name="Picture 3" descr="spark.png"/>
          <p:cNvPicPr>
            <a:picLocks noChangeAspect="1"/>
          </p:cNvPicPr>
          <p:nvPr/>
        </p:nvPicPr>
        <p:blipFill>
          <a:blip r:embed="rId2" cstate="print"/>
          <a:stretch>
            <a:fillRect/>
          </a:stretch>
        </p:blipFill>
        <p:spPr>
          <a:xfrm>
            <a:off x="7436068" y="0"/>
            <a:ext cx="1707931" cy="922283"/>
          </a:xfrm>
          <a:prstGeom prst="rect">
            <a:avLst/>
          </a:prstGeom>
          <a:solidFill>
            <a:schemeClr val="bg1"/>
          </a:solidFill>
          <a:ln>
            <a:solidFill>
              <a:schemeClr val="accent1"/>
            </a:solidFill>
          </a:ln>
        </p:spPr>
      </p:pic>
      <p:sp>
        <p:nvSpPr>
          <p:cNvPr id="6" name="Content Placeholder 1"/>
          <p:cNvSpPr txBox="1">
            <a:spLocks/>
          </p:cNvSpPr>
          <p:nvPr/>
        </p:nvSpPr>
        <p:spPr>
          <a:xfrm>
            <a:off x="320040" y="2255520"/>
            <a:ext cx="8229600" cy="2211377"/>
          </a:xfrm>
          <a:prstGeom prst="rect">
            <a:avLst/>
          </a:prstGeom>
          <a:ln>
            <a:solidFill>
              <a:srgbClr val="53548A"/>
            </a:solidFill>
          </a:ln>
        </p:spPr>
        <p:txBody>
          <a:bodyPr vert="horz">
            <a:normAutofit/>
          </a:bodyPr>
          <a:lstStyle>
            <a:lvl1pPr marL="365760" indent="-256032" algn="l" rtl="0" eaLnBrk="1" latinLnBrk="0" hangingPunct="1">
              <a:spcBef>
                <a:spcPts val="300"/>
              </a:spcBef>
              <a:buClr>
                <a:schemeClr val="tx2"/>
              </a:buClr>
              <a:buFont typeface="Georgia"/>
              <a:buChar char="•"/>
              <a:defRPr kumimoji="0" sz="2800" kern="1200">
                <a:solidFill>
                  <a:schemeClr val="accent1"/>
                </a:solidFill>
                <a:latin typeface="+mn-lt"/>
                <a:ea typeface="+mn-ea"/>
                <a:cs typeface="+mn-cs"/>
              </a:defRPr>
            </a:lvl1pPr>
            <a:lvl2pPr marL="658368" indent="-246888" algn="l" rtl="0" eaLnBrk="1" latinLnBrk="0" hangingPunct="1">
              <a:spcBef>
                <a:spcPts val="300"/>
              </a:spcBef>
              <a:buClr>
                <a:schemeClr val="tx2"/>
              </a:buClr>
              <a:buFont typeface="Georgia"/>
              <a:buChar char="▫"/>
              <a:defRPr kumimoji="0" sz="2600" kern="1200">
                <a:solidFill>
                  <a:schemeClr val="accent1"/>
                </a:solidFill>
                <a:latin typeface="+mn-lt"/>
                <a:ea typeface="+mn-ea"/>
                <a:cs typeface="+mn-cs"/>
              </a:defRPr>
            </a:lvl2pPr>
            <a:lvl3pPr marL="923544" indent="-219456" algn="l" rtl="0" eaLnBrk="1" latinLnBrk="0" hangingPunct="1">
              <a:spcBef>
                <a:spcPts val="300"/>
              </a:spcBef>
              <a:buClr>
                <a:schemeClr val="tx2"/>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tx2"/>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tx2"/>
              </a:buClr>
              <a:buFont typeface="Georgia"/>
              <a:buChar char="▫"/>
              <a:defRPr kumimoji="0" sz="2000" kern="1200">
                <a:solidFill>
                  <a:schemeClr val="accent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760" marR="0" lvl="0" indent="-256032" algn="l" defTabSz="914400" rtl="0" eaLnBrk="1" fontAlgn="auto" latinLnBrk="0" hangingPunct="1">
              <a:lnSpc>
                <a:spcPct val="100000"/>
              </a:lnSpc>
              <a:spcBef>
                <a:spcPts val="300"/>
              </a:spcBef>
              <a:spcAft>
                <a:spcPts val="0"/>
              </a:spcAft>
              <a:buClr>
                <a:srgbClr val="424456"/>
              </a:buClr>
              <a:buSzTx/>
              <a:buFont typeface="Georgia"/>
              <a:buNone/>
              <a:tabLst/>
              <a:defRPr/>
            </a:pPr>
            <a:r>
              <a:rPr kumimoji="0" lang="en-US" sz="2400" b="1" i="0" u="none" strike="noStrike" kern="1200" cap="none" spc="0" normalizeH="0" baseline="0" noProof="0" dirty="0">
                <a:ln>
                  <a:noFill/>
                </a:ln>
                <a:solidFill>
                  <a:srgbClr val="53548A"/>
                </a:solidFill>
                <a:effectLst/>
                <a:uLnTx/>
                <a:uFillTx/>
                <a:latin typeface="Georgia"/>
                <a:ea typeface="+mn-ea"/>
                <a:cs typeface="+mn-cs"/>
              </a:rPr>
              <a:t>Resilient Distributed Datasets: A Fault-Tolerant Abstraction for </a:t>
            </a:r>
            <a:r>
              <a:rPr kumimoji="0" lang="en-US" sz="2400" b="1" i="0" u="none" strike="noStrike" kern="1200" cap="none" spc="0" normalizeH="0" baseline="0" noProof="0" dirty="0" err="1">
                <a:ln>
                  <a:noFill/>
                </a:ln>
                <a:solidFill>
                  <a:srgbClr val="53548A"/>
                </a:solidFill>
                <a:effectLst/>
                <a:uLnTx/>
                <a:uFillTx/>
                <a:latin typeface="Georgia"/>
                <a:ea typeface="+mn-ea"/>
                <a:cs typeface="+mn-cs"/>
              </a:rPr>
              <a:t>In­Memory</a:t>
            </a:r>
            <a:r>
              <a:rPr kumimoji="0" lang="en-US" sz="2400" b="1" i="0" u="none" strike="noStrike" kern="1200" cap="none" spc="0" normalizeH="0" baseline="0" noProof="0" dirty="0">
                <a:ln>
                  <a:noFill/>
                </a:ln>
                <a:solidFill>
                  <a:srgbClr val="53548A"/>
                </a:solidFill>
                <a:effectLst/>
                <a:uLnTx/>
                <a:uFillTx/>
                <a:latin typeface="Georgia"/>
                <a:ea typeface="+mn-ea"/>
                <a:cs typeface="+mn-cs"/>
              </a:rPr>
              <a:t> Cluster Computing</a:t>
            </a:r>
            <a:r>
              <a:rPr kumimoji="0" lang="en-US" sz="2400" b="0" i="0" u="none" strike="noStrike" kern="1200" cap="none" spc="0" normalizeH="0" baseline="0" noProof="0" dirty="0">
                <a:ln>
                  <a:noFill/>
                </a:ln>
                <a:solidFill>
                  <a:srgbClr val="53548A"/>
                </a:solidFill>
                <a:effectLst/>
                <a:uLnTx/>
                <a:uFillTx/>
                <a:latin typeface="Georgia"/>
                <a:ea typeface="+mn-ea"/>
                <a:cs typeface="+mn-cs"/>
              </a:rPr>
              <a:t>, </a:t>
            </a:r>
            <a:br>
              <a:rPr kumimoji="0" lang="en-US" sz="2400" b="0" i="0" u="none" strike="noStrike" kern="1200" cap="none" spc="0" normalizeH="0" baseline="0" noProof="0" dirty="0">
                <a:ln>
                  <a:noFill/>
                </a:ln>
                <a:solidFill>
                  <a:srgbClr val="53548A"/>
                </a:solidFill>
                <a:effectLst/>
                <a:uLnTx/>
                <a:uFillTx/>
                <a:latin typeface="Georgia"/>
                <a:ea typeface="+mn-ea"/>
                <a:cs typeface="+mn-cs"/>
              </a:rPr>
            </a:br>
            <a:r>
              <a:rPr kumimoji="0" lang="en-US" sz="2400" b="0" i="0" u="none" strike="noStrike" kern="1200" cap="none" spc="0" normalizeH="0" baseline="0" noProof="0" dirty="0">
                <a:ln>
                  <a:noFill/>
                </a:ln>
                <a:solidFill>
                  <a:srgbClr val="53548A"/>
                </a:solidFill>
                <a:effectLst/>
                <a:uLnTx/>
                <a:uFillTx/>
                <a:latin typeface="Georgia"/>
                <a:ea typeface="+mn-ea"/>
                <a:cs typeface="+mn-cs"/>
              </a:rPr>
              <a:t>[</a:t>
            </a:r>
            <a:r>
              <a:rPr kumimoji="0" lang="en-US" sz="2400" b="0" i="0" u="none" strike="noStrike" kern="1200" cap="none" spc="0" normalizeH="0" baseline="0" noProof="0" dirty="0" err="1">
                <a:ln>
                  <a:noFill/>
                </a:ln>
                <a:solidFill>
                  <a:srgbClr val="53548A"/>
                </a:solidFill>
                <a:effectLst/>
                <a:uLnTx/>
                <a:uFillTx/>
                <a:latin typeface="Georgia"/>
                <a:ea typeface="+mn-ea"/>
                <a:cs typeface="+mn-cs"/>
              </a:rPr>
              <a:t>Zaharia</a:t>
            </a:r>
            <a:r>
              <a:rPr kumimoji="0" lang="en-US" sz="2400" b="0" i="0" u="none" strike="noStrike" kern="1200" cap="none" spc="0" normalizeH="0" baseline="0" noProof="0" dirty="0">
                <a:ln>
                  <a:noFill/>
                </a:ln>
                <a:solidFill>
                  <a:srgbClr val="53548A"/>
                </a:solidFill>
                <a:effectLst/>
                <a:uLnTx/>
                <a:uFillTx/>
                <a:latin typeface="Georgia"/>
                <a:ea typeface="+mn-ea"/>
                <a:cs typeface="+mn-cs"/>
              </a:rPr>
              <a:t> et al</a:t>
            </a:r>
            <a:r>
              <a:rPr lang="en-US" sz="2400" b="0" dirty="0">
                <a:solidFill>
                  <a:srgbClr val="53548A"/>
                </a:solidFill>
                <a:latin typeface="Georgia"/>
              </a:rPr>
              <a:t>, </a:t>
            </a:r>
            <a:r>
              <a:rPr kumimoji="0" lang="en-US" sz="2400" b="0" i="0" u="none" strike="noStrike" kern="1200" cap="none" spc="0" normalizeH="0" noProof="0" dirty="0">
                <a:ln>
                  <a:noFill/>
                </a:ln>
                <a:solidFill>
                  <a:srgbClr val="53548A"/>
                </a:solidFill>
                <a:effectLst/>
                <a:uLnTx/>
                <a:uFillTx/>
                <a:latin typeface="Georgia"/>
                <a:ea typeface="+mn-ea"/>
                <a:cs typeface="+mn-cs"/>
              </a:rPr>
              <a:t>NSDI’12</a:t>
            </a:r>
            <a:r>
              <a:rPr kumimoji="0" lang="en-US" sz="2400" b="0" i="0" u="none" strike="noStrike" kern="1200" cap="none" spc="0" normalizeH="0" baseline="0" noProof="0" dirty="0">
                <a:ln>
                  <a:noFill/>
                </a:ln>
                <a:solidFill>
                  <a:srgbClr val="53548A"/>
                </a:solidFill>
                <a:effectLst/>
                <a:uLnTx/>
                <a:uFillTx/>
                <a:latin typeface="Georgia"/>
                <a:ea typeface="+mn-ea"/>
                <a:cs typeface="+mn-cs"/>
              </a:rPr>
              <a:t>, best paper]</a:t>
            </a:r>
          </a:p>
          <a:p>
            <a:pPr marL="704088" marR="0" lvl="2" indent="0" algn="l" defTabSz="914400" rtl="0" eaLnBrk="1" fontAlgn="auto" latinLnBrk="0" hangingPunct="1">
              <a:lnSpc>
                <a:spcPct val="100000"/>
              </a:lnSpc>
              <a:spcBef>
                <a:spcPts val="300"/>
              </a:spcBef>
              <a:spcAft>
                <a:spcPts val="0"/>
              </a:spcAft>
              <a:buClr>
                <a:srgbClr val="424456"/>
              </a:buClr>
              <a:buSzTx/>
              <a:buNone/>
              <a:tabLst/>
              <a:defRPr/>
            </a:pPr>
            <a:r>
              <a:rPr kumimoji="0" lang="en-US" sz="2000" b="0" i="0" u="none" strike="noStrike" kern="1200" cap="none" spc="0" normalizeH="0" baseline="0" noProof="0" dirty="0">
                <a:ln>
                  <a:noFill/>
                </a:ln>
                <a:solidFill>
                  <a:srgbClr val="53548A"/>
                </a:solidFill>
                <a:effectLst/>
                <a:uLnTx/>
                <a:uFillTx/>
                <a:latin typeface="Georgia"/>
                <a:ea typeface="+mn-ea"/>
                <a:cs typeface="+mn-cs"/>
              </a:rPr>
              <a:t>A restricted form of shared memory, based on coarse-grained deterministic transformations rather than fine-grained updates to shared state:  expressive, efficient and fault tolerant</a:t>
            </a:r>
            <a:endParaRPr kumimoji="0" lang="en-US" sz="6000" b="0" i="0" u="none" strike="noStrike" kern="1200" cap="none" spc="0" normalizeH="0" baseline="0" noProof="0" dirty="0">
              <a:ln>
                <a:noFill/>
              </a:ln>
              <a:solidFill>
                <a:srgbClr val="53548A"/>
              </a:solidFill>
              <a:effectLst/>
              <a:uLnTx/>
              <a:uFillTx/>
              <a:latin typeface="Georgia"/>
              <a:ea typeface="+mn-ea"/>
              <a:cs typeface="+mn-cs"/>
            </a:endParaRPr>
          </a:p>
          <a:p>
            <a:pPr marL="365760" marR="0" lvl="0" indent="-256032" algn="l" defTabSz="914400" rtl="0" eaLnBrk="1" fontAlgn="auto" latinLnBrk="0" hangingPunct="1">
              <a:lnSpc>
                <a:spcPct val="100000"/>
              </a:lnSpc>
              <a:spcBef>
                <a:spcPts val="300"/>
              </a:spcBef>
              <a:spcAft>
                <a:spcPts val="0"/>
              </a:spcAft>
              <a:buClr>
                <a:srgbClr val="424456"/>
              </a:buClr>
              <a:buSzTx/>
              <a:buFont typeface="Georgia"/>
              <a:buChar char="•"/>
              <a:tabLst/>
              <a:defRPr/>
            </a:pPr>
            <a:endParaRPr kumimoji="0" lang="en-US" sz="2800" b="0" i="0" u="none" strike="noStrike" kern="1200" cap="none" spc="0" normalizeH="0" baseline="0" noProof="0" dirty="0">
              <a:ln>
                <a:noFill/>
              </a:ln>
              <a:solidFill>
                <a:srgbClr val="53548A"/>
              </a:solidFill>
              <a:effectLst/>
              <a:uLnTx/>
              <a:uFillTx/>
              <a:latin typeface="Georgia"/>
              <a:ea typeface="+mn-ea"/>
              <a:cs typeface="+mn-cs"/>
            </a:endParaRPr>
          </a:p>
        </p:txBody>
      </p:sp>
      <p:pic>
        <p:nvPicPr>
          <p:cNvPr id="7" name="Picture 1"/>
          <p:cNvPicPr>
            <a:picLocks noChangeAspect="1" noChangeArrowheads="1"/>
          </p:cNvPicPr>
          <p:nvPr/>
        </p:nvPicPr>
        <p:blipFill>
          <a:blip r:embed="rId3" cstate="print"/>
          <a:srcRect/>
          <a:stretch>
            <a:fillRect/>
          </a:stretch>
        </p:blipFill>
        <p:spPr bwMode="auto">
          <a:xfrm>
            <a:off x="1981199" y="4485317"/>
            <a:ext cx="5056463" cy="1969359"/>
          </a:xfrm>
          <a:prstGeom prst="rect">
            <a:avLst/>
          </a:prstGeom>
          <a:noFill/>
          <a:ln w="9525">
            <a:noFill/>
            <a:miter lim="800000"/>
            <a:headEnd/>
            <a:tailEnd/>
          </a:ln>
        </p:spPr>
      </p:pic>
      <p:sp>
        <p:nvSpPr>
          <p:cNvPr id="8" name="TextBox 7"/>
          <p:cNvSpPr txBox="1"/>
          <p:nvPr/>
        </p:nvSpPr>
        <p:spPr>
          <a:xfrm>
            <a:off x="0" y="6366589"/>
            <a:ext cx="9144000" cy="461665"/>
          </a:xfrm>
          <a:prstGeom prst="rect">
            <a:avLst/>
          </a:prstGeom>
          <a:solidFill>
            <a:srgbClr val="FFFFFF">
              <a:lumMod val="85000"/>
            </a:srgbClr>
          </a:solidFill>
          <a:ln>
            <a:solidFill>
              <a:srgbClr val="FFFFFF">
                <a:lumMod val="50000"/>
              </a:srgbClr>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solidFill>
                  <a:srgbClr val="FF0000"/>
                </a:solidFill>
                <a:effectLst/>
                <a:uLnTx/>
                <a:uFillTx/>
                <a:latin typeface="Verdana" pitchFamily="34" charset="0"/>
                <a:ea typeface="+mn-ea"/>
                <a:cs typeface="+mn-cs"/>
              </a:rPr>
              <a:t>In-memory compute can be fast &amp; fault-tolerant</a:t>
            </a:r>
          </a:p>
        </p:txBody>
      </p:sp>
    </p:spTree>
    <p:extLst>
      <p:ext uri="{BB962C8B-B14F-4D97-AF65-F5344CB8AC3E}">
        <p14:creationId xmlns:p14="http://schemas.microsoft.com/office/powerpoint/2010/main" val="291397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white_intel_only">
  <a:themeElements>
    <a:clrScheme name="white_intel_only 2">
      <a:dk1>
        <a:srgbClr val="0860A8"/>
      </a:dk1>
      <a:lt1>
        <a:srgbClr val="FFFFFF"/>
      </a:lt1>
      <a:dk2>
        <a:srgbClr val="F5E647"/>
      </a:dk2>
      <a:lt2>
        <a:srgbClr val="FF5C47"/>
      </a:lt2>
      <a:accent1>
        <a:srgbClr val="A6CAE1"/>
      </a:accent1>
      <a:accent2>
        <a:srgbClr val="567EB9"/>
      </a:accent2>
      <a:accent3>
        <a:srgbClr val="FFFFFF"/>
      </a:accent3>
      <a:accent4>
        <a:srgbClr val="06518F"/>
      </a:accent4>
      <a:accent5>
        <a:srgbClr val="D0E1EE"/>
      </a:accent5>
      <a:accent6>
        <a:srgbClr val="4D72A7"/>
      </a:accent6>
      <a:hlink>
        <a:srgbClr val="0C2E86"/>
      </a:hlink>
      <a:folHlink>
        <a:srgbClr val="AA014C"/>
      </a:folHlink>
    </a:clrScheme>
    <a:fontScheme name="white_intel_only">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white_intel_only 1">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0860A8"/>
        </a:hlink>
        <a:folHlink>
          <a:srgbClr val="AA014C"/>
        </a:folHlink>
      </a:clrScheme>
      <a:clrMap bg1="dk2" tx1="lt1" bg2="dk1" tx2="lt2" accent1="accent1" accent2="accent2" accent3="accent3" accent4="accent4" accent5="accent5" accent6="accent6" hlink="hlink" folHlink="folHlink"/>
    </a:extraClrScheme>
    <a:extraClrScheme>
      <a:clrScheme name="white_intel_only 2">
        <a:dk1>
          <a:srgbClr val="0860A8"/>
        </a:dk1>
        <a:lt1>
          <a:srgbClr val="FFFFFF"/>
        </a:lt1>
        <a:dk2>
          <a:srgbClr val="F5E647"/>
        </a:dk2>
        <a:lt2>
          <a:srgbClr val="FF5C47"/>
        </a:lt2>
        <a:accent1>
          <a:srgbClr val="A6CAE1"/>
        </a:accent1>
        <a:accent2>
          <a:srgbClr val="567EB9"/>
        </a:accent2>
        <a:accent3>
          <a:srgbClr val="FFFFFF"/>
        </a:accent3>
        <a:accent4>
          <a:srgbClr val="06518F"/>
        </a:accent4>
        <a:accent5>
          <a:srgbClr val="D0E1EE"/>
        </a:accent5>
        <a:accent6>
          <a:srgbClr val="4D72A7"/>
        </a:accent6>
        <a:hlink>
          <a:srgbClr val="0C2E86"/>
        </a:hlink>
        <a:folHlink>
          <a:srgbClr val="AA014C"/>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el3.0-blue">
  <a:themeElements>
    <a:clrScheme name="">
      <a:dk1>
        <a:srgbClr val="000000"/>
      </a:dk1>
      <a:lt1>
        <a:srgbClr val="FFFFFF"/>
      </a:lt1>
      <a:dk2>
        <a:srgbClr val="0860A8"/>
      </a:dk2>
      <a:lt2>
        <a:srgbClr val="000000"/>
      </a:lt2>
      <a:accent1>
        <a:srgbClr val="009900"/>
      </a:accent1>
      <a:accent2>
        <a:srgbClr val="FF5C00"/>
      </a:accent2>
      <a:accent3>
        <a:srgbClr val="FFFFFF"/>
      </a:accent3>
      <a:accent4>
        <a:srgbClr val="000000"/>
      </a:accent4>
      <a:accent5>
        <a:srgbClr val="AACAAA"/>
      </a:accent5>
      <a:accent6>
        <a:srgbClr val="E75300"/>
      </a:accent6>
      <a:hlink>
        <a:srgbClr val="AA014C"/>
      </a:hlink>
      <a:folHlink>
        <a:srgbClr val="567EB9"/>
      </a:folHlink>
    </a:clrScheme>
    <a:fontScheme name="intel3.0-blue">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Verdana" pitchFamily="34" charset="0"/>
          </a:defRPr>
        </a:defPPr>
      </a:lstStyle>
    </a:lnDef>
  </a:objectDefaults>
  <a:extraClrSchemeLst>
    <a:extraClrScheme>
      <a:clrScheme name="intel3.0-blu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el3.0-blu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ntel3.0-blu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el3.0-blu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el3.0-blu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el3.0-blu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ntel3.0-blu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ntel3.0-blu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intel3.0-blu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intel3.0-blu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intel3.0-blu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intel3.0-blu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intel3.0-blu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intel3.0-blu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intel3.0-blu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intel3.0-blu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25400">
          <a:solidFill>
            <a:schemeClr val="tx1"/>
          </a:solidFill>
          <a:round/>
          <a:headEnd/>
          <a:tailEnd/>
        </a:ln>
        <a:effectLst/>
      </a:spPr>
      <a:bodyPr wrap="none" anchor="ctr">
        <a:spAutoFit/>
      </a:bodyPr>
      <a:lstStyle>
        <a:defPPr>
          <a:defRPr/>
        </a:defPPr>
      </a:lstStyle>
    </a:spDef>
    <a:lnDef>
      <a:spPr bwMode="auto">
        <a:noFill/>
        <a:ln w="12700">
          <a:solidFill>
            <a:srgbClr val="000000"/>
          </a:solidFill>
          <a:miter lim="800000"/>
          <a:headEnd type="none" w="med" len="med"/>
          <a:tailEnd type="triangl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5.xml><?xml version="1.0" encoding="utf-8"?>
<a:theme xmlns:a="http://schemas.openxmlformats.org/drawingml/2006/main" name="3_ibm-99-01">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ibm-99-01">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triangle" w="lg" len="med"/>
        </a:ln>
        <a:effectLst/>
      </a:spPr>
      <a:bodyPr vert="horz" wrap="none" lIns="45720" tIns="45720" rIns="45720" bIns="45720" numCol="1" anchor="ctr" anchorCtr="0" compatLnSpc="1">
        <a:prstTxWarp prst="textNoShape">
          <a:avLst/>
        </a:prstTxWarp>
        <a:spAutoFit/>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triangle" w="lg" len="med"/>
        </a:ln>
        <a:effectLst/>
      </a:spPr>
      <a:bodyPr vert="horz" wrap="none" lIns="45720" tIns="45720" rIns="45720" bIns="45720" numCol="1" anchor="ctr" anchorCtr="0" compatLnSpc="1">
        <a:prstTxWarp prst="textNoShape">
          <a:avLst/>
        </a:prstTxWarp>
        <a:spAutoFit/>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ibm-99-0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bm-99-0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bm-99-0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bm-99-0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bm-99-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bm-99-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bm-99-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bm-99-01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ibm-99-01">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ibm-99-01">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triangle" w="lg" len="med"/>
        </a:ln>
        <a:effectLst/>
      </a:spPr>
      <a:bodyPr vert="horz" wrap="none" lIns="45720" tIns="45720" rIns="45720" bIns="45720" numCol="1" anchor="ctr" anchorCtr="0" compatLnSpc="1">
        <a:prstTxWarp prst="textNoShape">
          <a:avLst/>
        </a:prstTxWarp>
        <a:spAutoFit/>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triangle" w="lg" len="med"/>
        </a:ln>
        <a:effectLst/>
      </a:spPr>
      <a:bodyPr vert="horz" wrap="none" lIns="45720" tIns="45720" rIns="45720" bIns="45720" numCol="1" anchor="ctr" anchorCtr="0" compatLnSpc="1">
        <a:prstTxWarp prst="textNoShape">
          <a:avLst/>
        </a:prstTxWarp>
        <a:spAutoFit/>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ibm-99-0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bm-99-0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bm-99-0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bm-99-0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bm-99-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bm-99-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bm-99-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bm-99-01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ibm-99-01">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21130</TotalTime>
  <Words>3065</Words>
  <Application>Microsoft Office PowerPoint</Application>
  <PresentationFormat>On-screen Show (4:3)</PresentationFormat>
  <Paragraphs>549</Paragraphs>
  <Slides>50</Slides>
  <Notes>5</Notes>
  <HiddenSlides>1</HiddenSlides>
  <MMClips>0</MMClips>
  <ScaleCrop>false</ScaleCrop>
  <HeadingPairs>
    <vt:vector size="6" baseType="variant">
      <vt:variant>
        <vt:lpstr>Fonts Used</vt:lpstr>
      </vt:variant>
      <vt:variant>
        <vt:i4>17</vt:i4>
      </vt:variant>
      <vt:variant>
        <vt:lpstr>Theme</vt:lpstr>
      </vt:variant>
      <vt:variant>
        <vt:i4>8</vt:i4>
      </vt:variant>
      <vt:variant>
        <vt:lpstr>Slide Titles</vt:lpstr>
      </vt:variant>
      <vt:variant>
        <vt:i4>50</vt:i4>
      </vt:variant>
    </vt:vector>
  </HeadingPairs>
  <TitlesOfParts>
    <vt:vector size="75" baseType="lpstr">
      <vt:lpstr>ＭＳ Ｐゴシック</vt:lpstr>
      <vt:lpstr>Arial</vt:lpstr>
      <vt:lpstr>Arial Narrow</vt:lpstr>
      <vt:lpstr>Calibri</vt:lpstr>
      <vt:lpstr>Consolas</vt:lpstr>
      <vt:lpstr>Georgia</vt:lpstr>
      <vt:lpstr>Helvetica</vt:lpstr>
      <vt:lpstr>Helvetica Light</vt:lpstr>
      <vt:lpstr>Lucida Grande</vt:lpstr>
      <vt:lpstr>Tahoma</vt:lpstr>
      <vt:lpstr>Times</vt:lpstr>
      <vt:lpstr>Times New Roman</vt:lpstr>
      <vt:lpstr>Times Roman</vt:lpstr>
      <vt:lpstr>Trebuchet MS</vt:lpstr>
      <vt:lpstr>Verdana</vt:lpstr>
      <vt:lpstr>Wingdings</vt:lpstr>
      <vt:lpstr>Wingdings 2</vt:lpstr>
      <vt:lpstr>white_intel_only</vt:lpstr>
      <vt:lpstr>intel3.0-blue</vt:lpstr>
      <vt:lpstr>template2007</vt:lpstr>
      <vt:lpstr>1_Urban</vt:lpstr>
      <vt:lpstr>3_ibm-99-01</vt:lpstr>
      <vt:lpstr>4_ibm-99-01</vt:lpstr>
      <vt:lpstr>Office Theme</vt:lpstr>
      <vt:lpstr>1_template2007</vt:lpstr>
      <vt:lpstr>Future of Computing II: What’s So Special About Big Learning?   15-213 / 18-213 / 15-513: Introduction to Computer Systems 28th Lecture, December 5, 2017</vt:lpstr>
      <vt:lpstr>What’s So Special about…Big Data?</vt:lpstr>
      <vt:lpstr>Focus of this Talk: Big Learning</vt:lpstr>
      <vt:lpstr>Big Learning Frameworks &amp; Systems</vt:lpstr>
      <vt:lpstr>Hadoop</vt:lpstr>
      <vt:lpstr>GraphLab</vt:lpstr>
      <vt:lpstr>Triangle Counting* in Twitter Graph</vt:lpstr>
      <vt:lpstr>GraphLab &amp; GraphChi</vt:lpstr>
      <vt:lpstr>Spark: Key Idea</vt:lpstr>
      <vt:lpstr>Spark’s Open Source Impact</vt:lpstr>
      <vt:lpstr>Big Learning Frameworks &amp; Systems</vt:lpstr>
      <vt:lpstr>What’s So Special about Big Learning? …A Mathematical Perspective</vt:lpstr>
      <vt:lpstr>Recall: Training DNNs</vt:lpstr>
      <vt:lpstr>What’s So Special about Big Learning? …A Distributed Systems Perspective</vt:lpstr>
      <vt:lpstr>Big Models, Widely Distributed</vt:lpstr>
      <vt:lpstr>Lots of Communication / Synchronization e.g. in BSP Execution (Hadoop, Spark)</vt:lpstr>
      <vt:lpstr>What’s So Special about Big Learning? …A Distributed Systems Perspective</vt:lpstr>
      <vt:lpstr>Parameter Servers for Distributed ML</vt:lpstr>
      <vt:lpstr>Problem: Cost of Bulk Synchrony</vt:lpstr>
      <vt:lpstr>Stale Synchronous Parallel (SSP)</vt:lpstr>
      <vt:lpstr>Staleness Sweet Spot</vt:lpstr>
      <vt:lpstr>What’s So Special about Big Learning? …A Distributed Systems Perspective</vt:lpstr>
      <vt:lpstr>Repeated Data Access in PageRank</vt:lpstr>
      <vt:lpstr>Repeated Data Access in PageRank</vt:lpstr>
      <vt:lpstr>Exploiting Repeated Data Access</vt:lpstr>
      <vt:lpstr>Exploiting Repeated Data Access</vt:lpstr>
      <vt:lpstr>IterStore: Exploiting Iterativeness</vt:lpstr>
      <vt:lpstr>What’s So Special about Big Learning? …A Distributed Systems Perspective</vt:lpstr>
      <vt:lpstr>Addressing the Straggler Problem</vt:lpstr>
      <vt:lpstr>Rapid-Reassignment (RR) Protocol</vt:lpstr>
      <vt:lpstr>FlexRR Performance</vt:lpstr>
      <vt:lpstr>FlexRR Performance</vt:lpstr>
      <vt:lpstr>What’s So Special about Big Learning? …A Distributed Systems Perspective</vt:lpstr>
      <vt:lpstr>Bosen: Managed Communication</vt:lpstr>
      <vt:lpstr>What’s So Special about Big Learning? …A Distributed Systems Perspective</vt:lpstr>
      <vt:lpstr>Recall: Data Analysis with Deep Neural Networks</vt:lpstr>
      <vt:lpstr>Distributed Deep Learning</vt:lpstr>
      <vt:lpstr>Layer-by-Layer Pattern of DNN</vt:lpstr>
      <vt:lpstr>GeePS: Parameter Server for GPUs</vt:lpstr>
      <vt:lpstr>What’s So Special about Big Learning? …A Distributed Systems Perspective</vt:lpstr>
      <vt:lpstr>Geo-Distributed Machine Learning</vt:lpstr>
      <vt:lpstr>Gaia System Overview</vt:lpstr>
      <vt:lpstr>Performance – 11 EC2 Data Centers</vt:lpstr>
      <vt:lpstr>What’s So Special about Big Learning? …A Distributed Systems Perspective</vt:lpstr>
      <vt:lpstr>Proteus: Playing the Spot Market</vt:lpstr>
      <vt:lpstr>What’s So Special about Big Learning? …A Distributed Systems Perspective</vt:lpstr>
      <vt:lpstr>Thanks to Collaborators &amp; Sponsors</vt:lpstr>
      <vt:lpstr>References (in order of first appearance)</vt:lpstr>
      <vt:lpstr>References (cont.)</vt:lpstr>
      <vt:lpstr>Thanks for a Great Semester!</vt:lpstr>
    </vt:vector>
  </TitlesOfParts>
  <Company>Intel Research Pittsburgh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28-future2</dc:title>
  <dc:creator>Phillip B. Gibbons</dc:creator>
  <cp:lastModifiedBy>Phil Gibbons</cp:lastModifiedBy>
  <cp:revision>445</cp:revision>
  <dcterms:created xsi:type="dcterms:W3CDTF">2006-06-23T22:46:55Z</dcterms:created>
  <dcterms:modified xsi:type="dcterms:W3CDTF">2017-12-05T17:29:46Z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Presented">
    <vt:lpwstr>2006-08-14T00:00:00Z</vt:lpwstr>
  </property>
</Properties>
</file>