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548E9E2-571C-4E40-B906-E6389E3E47E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ISOMORPHIC!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Answer: 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Answer: C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address stream, assuming array starts at 0x100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Answer: D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byte blocks, 4 bytes per int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Answer: 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Answer: D (set 3)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0xFA1C = 11111010000 11 100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Answer: 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accesses per line, so already max of 16 misses.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= 2, 5 are never evicted, so not misses on second call.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gives 14 total.</a:t>
            </a:r>
          </a:p>
        </p:txBody>
      </p:sp>
      <p:sp>
        <p:nvSpPr>
          <p:cNvPr id="3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1BC2CE5-D856-4E35-81E6-E8D6FB5EB88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526480" y="1369080"/>
            <a:ext cx="4089960" cy="32630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526480" y="1369080"/>
            <a:ext cx="4089960" cy="32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526480" y="1369080"/>
            <a:ext cx="4089960" cy="32630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526480" y="1369080"/>
            <a:ext cx="4089960" cy="32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31120"/>
            <a:ext cx="6857640" cy="9954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9C6959B-E086-4C6F-8FE1-68023BD82EFF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10/6/2017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7E1EC7-2EF3-4D2E-80D4-6C91008BD56A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AE128E9-ACAC-45F3-87F9-8E1685EA21F4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10/6/2017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208C13-E7F3-4728-8A41-101E32838253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131120"/>
            <a:ext cx="6857640" cy="995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15-213 Recitation 7
Caches and Blocking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144960"/>
            <a:ext cx="7314840" cy="797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October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57720" y="1772640"/>
            <a:ext cx="5928480" cy="912600"/>
          </a:xfrm>
          <a:prstGeom prst="rect">
            <a:avLst/>
          </a:prstGeom>
          <a:noFill/>
          <a:ln cap="rnd">
            <a:solidFill>
              <a:schemeClr val="tx1">
                <a:lumMod val="50000"/>
                <a:lumOff val="50000"/>
              </a:schemeClr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coo(</a:t>
            </a:r>
            <a:r>
              <a:rPr lang="en-US" sz="13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*arr, </a:t>
            </a:r>
            <a:r>
              <a:rPr lang="en-US" sz="13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for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US" sz="13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size-</a:t>
            </a:r>
            <a:r>
              <a:rPr lang="en-US" sz="135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 i &gt;= </a:t>
            </a:r>
            <a:r>
              <a:rPr lang="en-US" sz="135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 --i)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arr[i] = arr[i+</a:t>
            </a:r>
            <a:r>
              <a:rPr lang="en-US" sz="135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86080" y="914400"/>
            <a:ext cx="6057000" cy="856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function exhibits which type of locality? Consider </a:t>
            </a:r>
            <a:r>
              <a:rPr lang="en-US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array accesses.</a:t>
            </a:r>
          </a:p>
        </p:txBody>
      </p:sp>
      <p:sp>
        <p:nvSpPr>
          <p:cNvPr id="107" name="TextShape 3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Type of Locality?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1143360" y="4767480"/>
            <a:ext cx="1543680" cy="273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A60FB8C-F6AE-4D3C-A127-82F7F260BDD3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09" name="Table 5"/>
          <p:cNvGraphicFramePr/>
          <p:nvPr/>
        </p:nvGraphicFramePr>
        <p:xfrm>
          <a:off x="5429160" y="3029040"/>
          <a:ext cx="2457000" cy="1645920"/>
        </p:xfrm>
        <a:graphic>
          <a:graphicData uri="http://schemas.openxmlformats.org/drawingml/2006/table">
            <a:tbl>
              <a:tblPr/>
              <a:tblGrid>
                <a:gridCol w="4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Spatial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Temporal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Both A and 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Neither A nor 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CustomShape 6"/>
          <p:cNvSpPr/>
          <p:nvPr/>
        </p:nvSpPr>
        <p:spPr>
          <a:xfrm>
            <a:off x="5429160" y="3828960"/>
            <a:ext cx="342360" cy="342360"/>
          </a:xfrm>
          <a:prstGeom prst="ellipse">
            <a:avLst/>
          </a:prstGeom>
          <a:noFill/>
          <a:ln w="572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486080" y="914400"/>
            <a:ext cx="6057000" cy="119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the following address partition, how many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values will fit in a single data block?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Calculating Cache Parameters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43360" y="4767480"/>
            <a:ext cx="1543680" cy="273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32E56E-BF4E-49D8-BE45-8C1F37A1679B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301120" y="2486880"/>
            <a:ext cx="70272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133800" y="2486880"/>
            <a:ext cx="70272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3927600" y="277128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3070440" y="277128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2213280" y="277128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4077720" y="2486880"/>
            <a:ext cx="59580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4677480" y="2887560"/>
            <a:ext cx="2602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2146680" y="2887560"/>
            <a:ext cx="3394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2457000" y="3357000"/>
            <a:ext cx="44964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3069360" y="3357000"/>
            <a:ext cx="857880" cy="5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index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3913920" y="3357000"/>
            <a:ext cx="11278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Block offset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 rot="5400000">
            <a:off x="2499120" y="280692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6"/>
          <p:cNvSpPr/>
          <p:nvPr/>
        </p:nvSpPr>
        <p:spPr>
          <a:xfrm rot="5400000">
            <a:off x="3356280" y="280692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7"/>
          <p:cNvSpPr/>
          <p:nvPr/>
        </p:nvSpPr>
        <p:spPr>
          <a:xfrm rot="5400000">
            <a:off x="4270680" y="280692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8"/>
          <p:cNvSpPr/>
          <p:nvPr/>
        </p:nvSpPr>
        <p:spPr>
          <a:xfrm>
            <a:off x="1276920" y="2693880"/>
            <a:ext cx="937080" cy="3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Address: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19"/>
          <p:cNvGraphicFramePr/>
          <p:nvPr/>
        </p:nvGraphicFramePr>
        <p:xfrm>
          <a:off x="5200560" y="2297520"/>
          <a:ext cx="2457000" cy="2674440"/>
        </p:xfrm>
        <a:graphic>
          <a:graphicData uri="http://schemas.openxmlformats.org/drawingml/2006/table">
            <a:tbl>
              <a:tblPr/>
              <a:tblGrid>
                <a:gridCol w="4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# of int in block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Unknown: We need more info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" name="CustomShape 20"/>
          <p:cNvSpPr/>
          <p:nvPr/>
        </p:nvSpPr>
        <p:spPr>
          <a:xfrm>
            <a:off x="5200560" y="3886200"/>
            <a:ext cx="342360" cy="342360"/>
          </a:xfrm>
          <a:prstGeom prst="ellipse">
            <a:avLst/>
          </a:prstGeom>
          <a:noFill/>
          <a:ln w="572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Interlude: terminology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direct-mapped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cache only contains one line per set. This means E = 2</a:t>
            </a:r>
            <a:r>
              <a:rPr lang="en-US" sz="21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1.</a:t>
            </a:r>
          </a:p>
        </p:txBody>
      </p:sp>
      <p:graphicFrame>
        <p:nvGraphicFramePr>
          <p:cNvPr id="133" name="Table 3"/>
          <p:cNvGraphicFramePr/>
          <p:nvPr/>
        </p:nvGraphicFramePr>
        <p:xfrm>
          <a:off x="1147320" y="2253600"/>
          <a:ext cx="5758200" cy="370440"/>
        </p:xfrm>
        <a:graphic>
          <a:graphicData uri="http://schemas.openxmlformats.org/drawingml/2006/table">
            <a:tbl>
              <a:tblPr/>
              <a:tblGrid>
                <a:gridCol w="119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Memory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Table 4"/>
          <p:cNvGraphicFramePr/>
          <p:nvPr/>
        </p:nvGraphicFramePr>
        <p:xfrm>
          <a:off x="2102760" y="3547440"/>
          <a:ext cx="3464640" cy="1112040"/>
        </p:xfrm>
        <a:graphic>
          <a:graphicData uri="http://schemas.openxmlformats.org/drawingml/2006/table">
            <a:tbl>
              <a:tblPr/>
              <a:tblGrid>
                <a:gridCol w="15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Cache (bytes)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2E75B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2E75B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2E75B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2E75B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Cache (lines)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Cache (sets)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" name="CustomShape 5"/>
          <p:cNvSpPr/>
          <p:nvPr/>
        </p:nvSpPr>
        <p:spPr>
          <a:xfrm flipH="1" flipV="1">
            <a:off x="2770560" y="2715840"/>
            <a:ext cx="1036800" cy="70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3288960" y="2715840"/>
            <a:ext cx="1036800" cy="70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7"/>
          <p:cNvSpPr/>
          <p:nvPr/>
        </p:nvSpPr>
        <p:spPr>
          <a:xfrm flipH="1" flipV="1">
            <a:off x="3807720" y="2715840"/>
            <a:ext cx="1036800" cy="70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8"/>
          <p:cNvSpPr/>
          <p:nvPr/>
        </p:nvSpPr>
        <p:spPr>
          <a:xfrm flipH="1" flipV="1">
            <a:off x="4326480" y="2715840"/>
            <a:ext cx="1036800" cy="70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9" name="CustomShape 9"/>
          <p:cNvSpPr/>
          <p:nvPr/>
        </p:nvSpPr>
        <p:spPr>
          <a:xfrm flipV="1">
            <a:off x="3827880" y="2715840"/>
            <a:ext cx="1036800" cy="70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CustomShape 10"/>
          <p:cNvSpPr/>
          <p:nvPr/>
        </p:nvSpPr>
        <p:spPr>
          <a:xfrm flipV="1">
            <a:off x="4346280" y="2715840"/>
            <a:ext cx="1067040" cy="70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11"/>
          <p:cNvSpPr/>
          <p:nvPr/>
        </p:nvSpPr>
        <p:spPr>
          <a:xfrm flipV="1">
            <a:off x="4864320" y="2715840"/>
            <a:ext cx="1036800" cy="70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CustomShape 12"/>
          <p:cNvSpPr/>
          <p:nvPr/>
        </p:nvSpPr>
        <p:spPr>
          <a:xfrm flipV="1">
            <a:off x="5383080" y="2715840"/>
            <a:ext cx="1067040" cy="70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Interlude: terminology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associative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cache has 1 set, and many lines for that one set. This means S = 2</a:t>
            </a:r>
            <a:r>
              <a:rPr lang="en-US" sz="21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1.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5" name="Table 3"/>
          <p:cNvGraphicFramePr/>
          <p:nvPr/>
        </p:nvGraphicFramePr>
        <p:xfrm>
          <a:off x="2102760" y="3520080"/>
          <a:ext cx="3464640" cy="1112040"/>
        </p:xfrm>
        <a:graphic>
          <a:graphicData uri="http://schemas.openxmlformats.org/drawingml/2006/table">
            <a:tbl>
              <a:tblPr/>
              <a:tblGrid>
                <a:gridCol w="15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Cache (bytes)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Cache (lines)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Cache (sets)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6" name="Table 4"/>
          <p:cNvGraphicFramePr/>
          <p:nvPr/>
        </p:nvGraphicFramePr>
        <p:xfrm>
          <a:off x="1147320" y="2253600"/>
          <a:ext cx="5758200" cy="370440"/>
        </p:xfrm>
        <a:graphic>
          <a:graphicData uri="http://schemas.openxmlformats.org/drawingml/2006/table">
            <a:tbl>
              <a:tblPr/>
              <a:tblGrid>
                <a:gridCol w="119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Memory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r>
                        <a:rPr lang="en-US" sz="135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CustomShape 5"/>
          <p:cNvSpPr/>
          <p:nvPr/>
        </p:nvSpPr>
        <p:spPr>
          <a:xfrm rot="5400000">
            <a:off x="3978360" y="3009240"/>
            <a:ext cx="204480" cy="654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CustomShape 6"/>
          <p:cNvSpPr/>
          <p:nvPr/>
        </p:nvSpPr>
        <p:spPr>
          <a:xfrm rot="5400000">
            <a:off x="5015520" y="3016080"/>
            <a:ext cx="204480" cy="654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7"/>
          <p:cNvSpPr/>
          <p:nvPr/>
        </p:nvSpPr>
        <p:spPr>
          <a:xfrm rot="16200000" flipV="1">
            <a:off x="2777040" y="2449800"/>
            <a:ext cx="204480" cy="654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CustomShape 8"/>
          <p:cNvSpPr/>
          <p:nvPr/>
        </p:nvSpPr>
        <p:spPr>
          <a:xfrm rot="16200000" flipV="1">
            <a:off x="3978000" y="2449800"/>
            <a:ext cx="204480" cy="654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1" name="CustomShape 9"/>
          <p:cNvSpPr/>
          <p:nvPr/>
        </p:nvSpPr>
        <p:spPr>
          <a:xfrm rot="16200000" flipV="1">
            <a:off x="5015520" y="2449800"/>
            <a:ext cx="204480" cy="654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CustomShape 10"/>
          <p:cNvSpPr/>
          <p:nvPr/>
        </p:nvSpPr>
        <p:spPr>
          <a:xfrm rot="16200000" flipV="1">
            <a:off x="6216480" y="2449800"/>
            <a:ext cx="204480" cy="654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86080" y="914400"/>
            <a:ext cx="6057000" cy="628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Assuming a 32-bit address (i.e. m=32), how many bits are used for tag (t), set index (s), and block offset (b).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Direct-Mapped Cache Example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143360" y="4767480"/>
            <a:ext cx="1543680" cy="273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3CB6D5-F967-4956-9363-AC774B7237B7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63720" y="209304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1863720" y="250380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1978200" y="215028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978200" y="256104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2549520" y="215028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2549520" y="256104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1261800" y="211500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0: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1261800" y="253908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5121360" y="2093040"/>
            <a:ext cx="113760" cy="353160"/>
          </a:xfrm>
          <a:prstGeom prst="rightBrace">
            <a:avLst>
              <a:gd name="adj1" fmla="val 25781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3"/>
          <p:cNvSpPr/>
          <p:nvPr/>
        </p:nvSpPr>
        <p:spPr>
          <a:xfrm>
            <a:off x="5258880" y="2115000"/>
            <a:ext cx="159552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 = 1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lines per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4"/>
          <p:cNvSpPr/>
          <p:nvPr/>
        </p:nvSpPr>
        <p:spPr>
          <a:xfrm>
            <a:off x="3349800" y="215028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3349800" y="255024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 rot="16200000">
            <a:off x="4016880" y="1214640"/>
            <a:ext cx="113760" cy="1485360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3585960" y="1489320"/>
            <a:ext cx="1142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 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 data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8"/>
          <p:cNvSpPr/>
          <p:nvPr/>
        </p:nvSpPr>
        <p:spPr>
          <a:xfrm>
            <a:off x="1863720" y="290376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1863720" y="331452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0"/>
          <p:cNvSpPr/>
          <p:nvPr/>
        </p:nvSpPr>
        <p:spPr>
          <a:xfrm>
            <a:off x="1978200" y="296100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1"/>
          <p:cNvSpPr/>
          <p:nvPr/>
        </p:nvSpPr>
        <p:spPr>
          <a:xfrm>
            <a:off x="1978200" y="337176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2"/>
          <p:cNvSpPr/>
          <p:nvPr/>
        </p:nvSpPr>
        <p:spPr>
          <a:xfrm>
            <a:off x="2549520" y="296100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3"/>
          <p:cNvSpPr/>
          <p:nvPr/>
        </p:nvSpPr>
        <p:spPr>
          <a:xfrm>
            <a:off x="2549520" y="337176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4"/>
          <p:cNvSpPr/>
          <p:nvPr/>
        </p:nvSpPr>
        <p:spPr>
          <a:xfrm>
            <a:off x="1261800" y="292608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2: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5"/>
          <p:cNvSpPr/>
          <p:nvPr/>
        </p:nvSpPr>
        <p:spPr>
          <a:xfrm>
            <a:off x="1261800" y="334980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3: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6"/>
          <p:cNvSpPr/>
          <p:nvPr/>
        </p:nvSpPr>
        <p:spPr>
          <a:xfrm>
            <a:off x="3349800" y="296100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7"/>
          <p:cNvSpPr/>
          <p:nvPr/>
        </p:nvSpPr>
        <p:spPr>
          <a:xfrm>
            <a:off x="3349800" y="336096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28"/>
          <p:cNvGraphicFramePr/>
          <p:nvPr/>
        </p:nvGraphicFramePr>
        <p:xfrm>
          <a:off x="5371920" y="2971800"/>
          <a:ext cx="2457000" cy="2194560"/>
        </p:xfrm>
        <a:graphic>
          <a:graphicData uri="http://schemas.openxmlformats.org/drawingml/2006/table">
            <a:tbl>
              <a:tblPr/>
              <a:tblGrid>
                <a:gridCol w="61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1" name="CustomShape 29"/>
          <p:cNvSpPr/>
          <p:nvPr/>
        </p:nvSpPr>
        <p:spPr>
          <a:xfrm>
            <a:off x="1934640" y="3886200"/>
            <a:ext cx="54252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0"/>
          <p:cNvSpPr/>
          <p:nvPr/>
        </p:nvSpPr>
        <p:spPr>
          <a:xfrm>
            <a:off x="2751480" y="3886200"/>
            <a:ext cx="58392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1"/>
          <p:cNvSpPr/>
          <p:nvPr/>
        </p:nvSpPr>
        <p:spPr>
          <a:xfrm>
            <a:off x="355536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2"/>
          <p:cNvSpPr/>
          <p:nvPr/>
        </p:nvSpPr>
        <p:spPr>
          <a:xfrm>
            <a:off x="269820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3"/>
          <p:cNvSpPr/>
          <p:nvPr/>
        </p:nvSpPr>
        <p:spPr>
          <a:xfrm>
            <a:off x="184104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4"/>
          <p:cNvSpPr/>
          <p:nvPr/>
        </p:nvSpPr>
        <p:spPr>
          <a:xfrm>
            <a:off x="3717360" y="3886200"/>
            <a:ext cx="59616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5"/>
          <p:cNvSpPr/>
          <p:nvPr/>
        </p:nvSpPr>
        <p:spPr>
          <a:xfrm>
            <a:off x="4304880" y="4286880"/>
            <a:ext cx="2602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6"/>
          <p:cNvSpPr/>
          <p:nvPr/>
        </p:nvSpPr>
        <p:spPr>
          <a:xfrm>
            <a:off x="1774440" y="4286880"/>
            <a:ext cx="3394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7"/>
          <p:cNvSpPr/>
          <p:nvPr/>
        </p:nvSpPr>
        <p:spPr>
          <a:xfrm>
            <a:off x="2044080" y="4713840"/>
            <a:ext cx="4143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8"/>
          <p:cNvSpPr/>
          <p:nvPr/>
        </p:nvSpPr>
        <p:spPr>
          <a:xfrm>
            <a:off x="2599560" y="4713840"/>
            <a:ext cx="1012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index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9"/>
          <p:cNvSpPr/>
          <p:nvPr/>
        </p:nvSpPr>
        <p:spPr>
          <a:xfrm rot="5400000">
            <a:off x="212688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40"/>
          <p:cNvSpPr/>
          <p:nvPr/>
        </p:nvSpPr>
        <p:spPr>
          <a:xfrm rot="5400000">
            <a:off x="298404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41"/>
          <p:cNvSpPr/>
          <p:nvPr/>
        </p:nvSpPr>
        <p:spPr>
          <a:xfrm rot="5400000">
            <a:off x="389844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2"/>
          <p:cNvSpPr/>
          <p:nvPr/>
        </p:nvSpPr>
        <p:spPr>
          <a:xfrm>
            <a:off x="3574800" y="4713840"/>
            <a:ext cx="1018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Block offset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3"/>
          <p:cNvSpPr/>
          <p:nvPr/>
        </p:nvSpPr>
        <p:spPr>
          <a:xfrm>
            <a:off x="5371920" y="3657600"/>
            <a:ext cx="342360" cy="342360"/>
          </a:xfrm>
          <a:prstGeom prst="ellipse">
            <a:avLst/>
          </a:prstGeom>
          <a:noFill/>
          <a:ln w="572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486080" y="914400"/>
            <a:ext cx="6057000" cy="39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set may the address </a:t>
            </a:r>
            <a:r>
              <a:rPr lang="en-US" sz="1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0xFA1C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 located in?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Set Is it?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1143360" y="4767480"/>
            <a:ext cx="1543680" cy="273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F6DECA-A5D0-4D62-9CD8-19111DBE92A5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863720" y="185220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1863720" y="226296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6"/>
          <p:cNvSpPr/>
          <p:nvPr/>
        </p:nvSpPr>
        <p:spPr>
          <a:xfrm>
            <a:off x="1978200" y="190944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1978200" y="232020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2549520" y="190944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2549520" y="232020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1261800" y="187416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0: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1261800" y="229788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5121360" y="1852200"/>
            <a:ext cx="113760" cy="353160"/>
          </a:xfrm>
          <a:prstGeom prst="rightBrace">
            <a:avLst>
              <a:gd name="adj1" fmla="val 25781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3"/>
          <p:cNvSpPr/>
          <p:nvPr/>
        </p:nvSpPr>
        <p:spPr>
          <a:xfrm>
            <a:off x="5258880" y="1874160"/>
            <a:ext cx="159552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 = 1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lines per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3349800" y="190944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5"/>
          <p:cNvSpPr/>
          <p:nvPr/>
        </p:nvSpPr>
        <p:spPr>
          <a:xfrm>
            <a:off x="3349800" y="230940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6"/>
          <p:cNvSpPr/>
          <p:nvPr/>
        </p:nvSpPr>
        <p:spPr>
          <a:xfrm rot="16200000">
            <a:off x="4016880" y="973440"/>
            <a:ext cx="113760" cy="1485360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7"/>
          <p:cNvSpPr/>
          <p:nvPr/>
        </p:nvSpPr>
        <p:spPr>
          <a:xfrm>
            <a:off x="3585960" y="1248480"/>
            <a:ext cx="1142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 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 data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8"/>
          <p:cNvSpPr/>
          <p:nvPr/>
        </p:nvSpPr>
        <p:spPr>
          <a:xfrm>
            <a:off x="1863720" y="266292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19"/>
          <p:cNvSpPr/>
          <p:nvPr/>
        </p:nvSpPr>
        <p:spPr>
          <a:xfrm>
            <a:off x="1863720" y="307368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0"/>
          <p:cNvSpPr/>
          <p:nvPr/>
        </p:nvSpPr>
        <p:spPr>
          <a:xfrm>
            <a:off x="1978200" y="272016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1"/>
          <p:cNvSpPr/>
          <p:nvPr/>
        </p:nvSpPr>
        <p:spPr>
          <a:xfrm>
            <a:off x="1978200" y="313092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2"/>
          <p:cNvSpPr/>
          <p:nvPr/>
        </p:nvSpPr>
        <p:spPr>
          <a:xfrm>
            <a:off x="2549520" y="272016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2549520" y="313092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4"/>
          <p:cNvSpPr/>
          <p:nvPr/>
        </p:nvSpPr>
        <p:spPr>
          <a:xfrm>
            <a:off x="1261800" y="268488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2: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5"/>
          <p:cNvSpPr/>
          <p:nvPr/>
        </p:nvSpPr>
        <p:spPr>
          <a:xfrm>
            <a:off x="1261800" y="310896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3: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6"/>
          <p:cNvSpPr/>
          <p:nvPr/>
        </p:nvSpPr>
        <p:spPr>
          <a:xfrm>
            <a:off x="3349800" y="272016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7"/>
          <p:cNvSpPr/>
          <p:nvPr/>
        </p:nvSpPr>
        <p:spPr>
          <a:xfrm>
            <a:off x="3349800" y="312012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8"/>
          <p:cNvSpPr/>
          <p:nvPr/>
        </p:nvSpPr>
        <p:spPr>
          <a:xfrm>
            <a:off x="1928880" y="3886200"/>
            <a:ext cx="70272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27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9"/>
          <p:cNvSpPr/>
          <p:nvPr/>
        </p:nvSpPr>
        <p:spPr>
          <a:xfrm>
            <a:off x="2761200" y="3886200"/>
            <a:ext cx="59616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0"/>
          <p:cNvSpPr/>
          <p:nvPr/>
        </p:nvSpPr>
        <p:spPr>
          <a:xfrm>
            <a:off x="355536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1"/>
          <p:cNvSpPr/>
          <p:nvPr/>
        </p:nvSpPr>
        <p:spPr>
          <a:xfrm>
            <a:off x="269820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2"/>
          <p:cNvSpPr/>
          <p:nvPr/>
        </p:nvSpPr>
        <p:spPr>
          <a:xfrm>
            <a:off x="184104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3"/>
          <p:cNvSpPr/>
          <p:nvPr/>
        </p:nvSpPr>
        <p:spPr>
          <a:xfrm>
            <a:off x="3705120" y="3886200"/>
            <a:ext cx="59616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4"/>
          <p:cNvSpPr/>
          <p:nvPr/>
        </p:nvSpPr>
        <p:spPr>
          <a:xfrm>
            <a:off x="4304880" y="4286880"/>
            <a:ext cx="2602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5"/>
          <p:cNvSpPr/>
          <p:nvPr/>
        </p:nvSpPr>
        <p:spPr>
          <a:xfrm>
            <a:off x="1774440" y="4286880"/>
            <a:ext cx="3394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6"/>
          <p:cNvSpPr/>
          <p:nvPr/>
        </p:nvSpPr>
        <p:spPr>
          <a:xfrm>
            <a:off x="2044080" y="4713840"/>
            <a:ext cx="4143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7"/>
          <p:cNvSpPr/>
          <p:nvPr/>
        </p:nvSpPr>
        <p:spPr>
          <a:xfrm>
            <a:off x="2599560" y="4713840"/>
            <a:ext cx="1012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index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8"/>
          <p:cNvSpPr/>
          <p:nvPr/>
        </p:nvSpPr>
        <p:spPr>
          <a:xfrm rot="5400000">
            <a:off x="212688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9"/>
          <p:cNvSpPr/>
          <p:nvPr/>
        </p:nvSpPr>
        <p:spPr>
          <a:xfrm rot="5400000">
            <a:off x="298404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40"/>
          <p:cNvSpPr/>
          <p:nvPr/>
        </p:nvSpPr>
        <p:spPr>
          <a:xfrm rot="5400000">
            <a:off x="389844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1"/>
          <p:cNvSpPr/>
          <p:nvPr/>
        </p:nvSpPr>
        <p:spPr>
          <a:xfrm>
            <a:off x="3574800" y="4713840"/>
            <a:ext cx="1018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Block offset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7" name="Table 42"/>
          <p:cNvGraphicFramePr/>
          <p:nvPr/>
        </p:nvGraphicFramePr>
        <p:xfrm>
          <a:off x="5200560" y="2297520"/>
          <a:ext cx="2457000" cy="2674440"/>
        </p:xfrm>
        <a:graphic>
          <a:graphicData uri="http://schemas.openxmlformats.org/drawingml/2006/table">
            <a:tbl>
              <a:tblPr/>
              <a:tblGrid>
                <a:gridCol w="4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Set # for 0xFA1C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More than one of the above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" name="CustomShape 43"/>
          <p:cNvSpPr/>
          <p:nvPr/>
        </p:nvSpPr>
        <p:spPr>
          <a:xfrm>
            <a:off x="5200560" y="3886200"/>
            <a:ext cx="342360" cy="342360"/>
          </a:xfrm>
          <a:prstGeom prst="ellipse">
            <a:avLst/>
          </a:prstGeom>
          <a:noFill/>
          <a:ln w="572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472400" y="990000"/>
            <a:ext cx="6057000" cy="39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range of addresses will be in the same block as address </a:t>
            </a:r>
            <a:r>
              <a:rPr lang="en-US" sz="1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0xFA1C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Block Range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1143360" y="4767480"/>
            <a:ext cx="1543680" cy="273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EDB34A3-646B-439B-8166-1DE1DBED8AC4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863720" y="185220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1863720" y="226296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6"/>
          <p:cNvSpPr/>
          <p:nvPr/>
        </p:nvSpPr>
        <p:spPr>
          <a:xfrm>
            <a:off x="1978200" y="190944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1978200" y="232020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2549520" y="190944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2549520" y="232020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1261800" y="187416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0: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1261800" y="229788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2"/>
          <p:cNvSpPr/>
          <p:nvPr/>
        </p:nvSpPr>
        <p:spPr>
          <a:xfrm>
            <a:off x="3349800" y="190944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3349800" y="230940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 rot="16200000">
            <a:off x="4016880" y="973440"/>
            <a:ext cx="113760" cy="1485360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5"/>
          <p:cNvSpPr/>
          <p:nvPr/>
        </p:nvSpPr>
        <p:spPr>
          <a:xfrm>
            <a:off x="3585960" y="1248480"/>
            <a:ext cx="1142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 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 data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>
            <a:off x="1863720" y="266292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7"/>
          <p:cNvSpPr/>
          <p:nvPr/>
        </p:nvSpPr>
        <p:spPr>
          <a:xfrm>
            <a:off x="1863720" y="3073680"/>
            <a:ext cx="3199680" cy="34236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8"/>
          <p:cNvSpPr/>
          <p:nvPr/>
        </p:nvSpPr>
        <p:spPr>
          <a:xfrm>
            <a:off x="1978200" y="272016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1978200" y="3130920"/>
            <a:ext cx="4568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56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>
            <a:off x="2549520" y="272016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2549520" y="3130920"/>
            <a:ext cx="68544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1261800" y="268488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2: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3"/>
          <p:cNvSpPr/>
          <p:nvPr/>
        </p:nvSpPr>
        <p:spPr>
          <a:xfrm>
            <a:off x="1261800" y="3108960"/>
            <a:ext cx="6260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3: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3349800" y="272016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5"/>
          <p:cNvSpPr/>
          <p:nvPr/>
        </p:nvSpPr>
        <p:spPr>
          <a:xfrm>
            <a:off x="3349800" y="3120120"/>
            <a:ext cx="1542600" cy="2282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Cache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1928880" y="3886200"/>
            <a:ext cx="70272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27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2761200" y="3886200"/>
            <a:ext cx="59616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355536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9"/>
          <p:cNvSpPr/>
          <p:nvPr/>
        </p:nvSpPr>
        <p:spPr>
          <a:xfrm>
            <a:off x="269820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0"/>
          <p:cNvSpPr/>
          <p:nvPr/>
        </p:nvSpPr>
        <p:spPr>
          <a:xfrm>
            <a:off x="1841040" y="4170600"/>
            <a:ext cx="856800" cy="1735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31"/>
          <p:cNvSpPr/>
          <p:nvPr/>
        </p:nvSpPr>
        <p:spPr>
          <a:xfrm>
            <a:off x="3705120" y="3886200"/>
            <a:ext cx="59616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2"/>
          <p:cNvSpPr/>
          <p:nvPr/>
        </p:nvSpPr>
        <p:spPr>
          <a:xfrm>
            <a:off x="4304880" y="4286880"/>
            <a:ext cx="2602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3"/>
          <p:cNvSpPr/>
          <p:nvPr/>
        </p:nvSpPr>
        <p:spPr>
          <a:xfrm>
            <a:off x="1774440" y="4286880"/>
            <a:ext cx="3394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4"/>
          <p:cNvSpPr/>
          <p:nvPr/>
        </p:nvSpPr>
        <p:spPr>
          <a:xfrm>
            <a:off x="2044080" y="4713840"/>
            <a:ext cx="4143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5"/>
          <p:cNvSpPr/>
          <p:nvPr/>
        </p:nvSpPr>
        <p:spPr>
          <a:xfrm>
            <a:off x="2599560" y="4713840"/>
            <a:ext cx="1012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index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6"/>
          <p:cNvSpPr/>
          <p:nvPr/>
        </p:nvSpPr>
        <p:spPr>
          <a:xfrm rot="5400000">
            <a:off x="212688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37"/>
          <p:cNvSpPr/>
          <p:nvPr/>
        </p:nvSpPr>
        <p:spPr>
          <a:xfrm rot="5400000">
            <a:off x="298404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8"/>
          <p:cNvSpPr/>
          <p:nvPr/>
        </p:nvSpPr>
        <p:spPr>
          <a:xfrm rot="5400000">
            <a:off x="3898440" y="4206240"/>
            <a:ext cx="228240" cy="79956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39"/>
          <p:cNvSpPr/>
          <p:nvPr/>
        </p:nvSpPr>
        <p:spPr>
          <a:xfrm>
            <a:off x="3574800" y="4713840"/>
            <a:ext cx="1018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040" tIns="33480" rIns="68040" bIns="33480"/>
          <a:lstStyle/>
          <a:p>
            <a:pPr>
              <a:lnSpc>
                <a:spcPct val="100000"/>
              </a:lnSpc>
            </a:pPr>
            <a:r>
              <a:rPr lang="en-US" sz="135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Block offset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8" name="Table 40"/>
          <p:cNvGraphicFramePr/>
          <p:nvPr/>
        </p:nvGraphicFramePr>
        <p:xfrm>
          <a:off x="5315040" y="2057400"/>
          <a:ext cx="2457000" cy="2948760"/>
        </p:xfrm>
        <a:graphic>
          <a:graphicData uri="http://schemas.openxmlformats.org/drawingml/2006/table">
            <a:tbl>
              <a:tblPr/>
              <a:tblGrid>
                <a:gridCol w="4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Addr. Range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0xFA1C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0xFA1C – 0xFA23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0xFA1C – 0xFA1F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0xFA18 – 0xFA1F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It depends on the access size (byte, word, etc)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9" name="CustomShape 41"/>
          <p:cNvSpPr/>
          <p:nvPr/>
        </p:nvSpPr>
        <p:spPr>
          <a:xfrm>
            <a:off x="5315040" y="3657600"/>
            <a:ext cx="342360" cy="342360"/>
          </a:xfrm>
          <a:prstGeom prst="ellipse">
            <a:avLst/>
          </a:prstGeom>
          <a:noFill/>
          <a:ln w="572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614240" y="2361240"/>
            <a:ext cx="3501360" cy="227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foo(int* a, int N)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int i, sum = 0;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for(i = 0; i &lt; N; i++)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sum += a[i];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return sum;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Misses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2" name="Table 3"/>
          <p:cNvGraphicFramePr/>
          <p:nvPr/>
        </p:nvGraphicFramePr>
        <p:xfrm>
          <a:off x="5998680" y="2249640"/>
          <a:ext cx="1871640" cy="2120400"/>
        </p:xfrm>
        <a:graphic>
          <a:graphicData uri="http://schemas.openxmlformats.org/drawingml/2006/table">
            <a:tbl>
              <a:tblPr/>
              <a:tblGrid>
                <a:gridCol w="3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Accessed Bytes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3" name="CustomShape 4"/>
          <p:cNvSpPr/>
          <p:nvPr/>
        </p:nvSpPr>
        <p:spPr>
          <a:xfrm>
            <a:off x="1646280" y="1196640"/>
            <a:ext cx="5012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 = 16, how many bytes does the loop access of A?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5967000" y="3620520"/>
            <a:ext cx="342360" cy="342360"/>
          </a:xfrm>
          <a:prstGeom prst="ellipse">
            <a:avLst/>
          </a:prstGeom>
          <a:noFill/>
          <a:ln w="572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614240" y="2361240"/>
            <a:ext cx="3501360" cy="227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foo(int* a, int N)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int i, sum = 0;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for(i = 0; i &lt; N; i++)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sum += a[i];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return sum;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Misses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7" name="Table 3"/>
          <p:cNvGraphicFramePr/>
          <p:nvPr/>
        </p:nvGraphicFramePr>
        <p:xfrm>
          <a:off x="5998680" y="2249640"/>
          <a:ext cx="1871640" cy="2309760"/>
        </p:xfrm>
        <a:graphic>
          <a:graphicData uri="http://schemas.openxmlformats.org/drawingml/2006/table">
            <a:tbl>
              <a:tblPr/>
              <a:tblGrid>
                <a:gridCol w="3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Misses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8" name="CustomShape 4"/>
          <p:cNvSpPr/>
          <p:nvPr/>
        </p:nvSpPr>
        <p:spPr>
          <a:xfrm>
            <a:off x="1614240" y="1191240"/>
            <a:ext cx="5850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there is a 48B cache with 8 bytes per block and 3 cache lines per set, how many misses if foo is called twice?
N still equals 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5971320" y="4138200"/>
            <a:ext cx="342360" cy="342360"/>
          </a:xfrm>
          <a:prstGeom prst="ellipse">
            <a:avLst/>
          </a:prstGeom>
          <a:noFill/>
          <a:ln w="572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Cache-Friendly Code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 memory accesses bunched together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both time and space (address)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working set at any time should be smaller than the cache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access patterns that cause conflict misses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 accesses to use fewer cache sets (often means dividing data structures into pieces whose sizes are powers of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Reminders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Revisiting Cache Lab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Review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Blocking to reduce cache misses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Blocking Example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a 2D array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int[4][4] A;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is fully associative and can hold two lines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line can hold two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values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the following questions with your neighbor: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best miss rate for traversing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once?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order does of traversal did you use?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other traversal orders can achieve this miss rate?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Discussion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did the optimal transversal orders have in common?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the pattern generalize to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int[8][8] A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 cache that holds 4 lines each of 4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int’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Cache-alignment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you have arrays 
	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int[8] A, B, temp;
 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A[0], B[0] and temp[0] all correspond to byte 0 of set 0 on the cache. We say that all three arrays are cache-aligned.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example, suppose we use a direct-mapped cache. If we request first A[0] then B[0], the cache will evict the line containing A[0].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Hard Cache Problem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use a direct-mapped cache with 2 sets, which each can hold up to 4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’s.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can we copy A into B, shifted over by 1 position?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most efficient way? (Use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temp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!)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0" name="Table 3"/>
          <p:cNvGraphicFramePr/>
          <p:nvPr/>
        </p:nvGraphicFramePr>
        <p:xfrm>
          <a:off x="1188360" y="2881440"/>
          <a:ext cx="5200200" cy="370440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Table 4"/>
          <p:cNvGraphicFramePr/>
          <p:nvPr/>
        </p:nvGraphicFramePr>
        <p:xfrm>
          <a:off x="1201680" y="3932280"/>
          <a:ext cx="5200200" cy="370440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CustomShape 5"/>
          <p:cNvSpPr/>
          <p:nvPr/>
        </p:nvSpPr>
        <p:spPr>
          <a:xfrm>
            <a:off x="2176920" y="334368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3" name="CustomShape 6"/>
          <p:cNvSpPr/>
          <p:nvPr/>
        </p:nvSpPr>
        <p:spPr>
          <a:xfrm flipH="1">
            <a:off x="2088000" y="3330000"/>
            <a:ext cx="4005360" cy="4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4" name="CustomShape 7"/>
          <p:cNvSpPr/>
          <p:nvPr/>
        </p:nvSpPr>
        <p:spPr>
          <a:xfrm>
            <a:off x="2729520" y="334368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CustomShape 8"/>
          <p:cNvSpPr/>
          <p:nvPr/>
        </p:nvSpPr>
        <p:spPr>
          <a:xfrm>
            <a:off x="3299400" y="333000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9"/>
          <p:cNvSpPr/>
          <p:nvPr/>
        </p:nvSpPr>
        <p:spPr>
          <a:xfrm>
            <a:off x="3852000" y="333000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7" name="CustomShape 10"/>
          <p:cNvSpPr/>
          <p:nvPr/>
        </p:nvSpPr>
        <p:spPr>
          <a:xfrm>
            <a:off x="4431960" y="334368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8" name="CustomShape 11"/>
          <p:cNvSpPr/>
          <p:nvPr/>
        </p:nvSpPr>
        <p:spPr>
          <a:xfrm>
            <a:off x="5001840" y="333000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9" name="CustomShape 12"/>
          <p:cNvSpPr/>
          <p:nvPr/>
        </p:nvSpPr>
        <p:spPr>
          <a:xfrm>
            <a:off x="5554800" y="333000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237600" y="4039560"/>
            <a:ext cx="2197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misses: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Line 2"/>
          <p:cNvSpPr/>
          <p:nvPr/>
        </p:nvSpPr>
        <p:spPr>
          <a:xfrm>
            <a:off x="261216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12" name="Line 3"/>
          <p:cNvSpPr/>
          <p:nvPr/>
        </p:nvSpPr>
        <p:spPr>
          <a:xfrm>
            <a:off x="273312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graphicFrame>
        <p:nvGraphicFramePr>
          <p:cNvPr id="313" name="Table 4"/>
          <p:cNvGraphicFramePr/>
          <p:nvPr/>
        </p:nvGraphicFramePr>
        <p:xfrm>
          <a:off x="1965960" y="1912320"/>
          <a:ext cx="5200200" cy="370440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4" name="Table 5"/>
          <p:cNvGraphicFramePr/>
          <p:nvPr/>
        </p:nvGraphicFramePr>
        <p:xfrm>
          <a:off x="1979640" y="2963160"/>
          <a:ext cx="5200200" cy="370440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 6"/>
          <p:cNvGraphicFramePr/>
          <p:nvPr/>
        </p:nvGraphicFramePr>
        <p:xfrm>
          <a:off x="1963800" y="929520"/>
          <a:ext cx="5200200" cy="370440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6" name="CustomShape 7"/>
          <p:cNvSpPr/>
          <p:nvPr/>
        </p:nvSpPr>
        <p:spPr>
          <a:xfrm>
            <a:off x="4577400" y="239364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7" name="CustomShape 8"/>
          <p:cNvSpPr/>
          <p:nvPr/>
        </p:nvSpPr>
        <p:spPr>
          <a:xfrm>
            <a:off x="5157720" y="240732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8" name="CustomShape 9"/>
          <p:cNvSpPr/>
          <p:nvPr/>
        </p:nvSpPr>
        <p:spPr>
          <a:xfrm flipH="1" flipV="1">
            <a:off x="4036680" y="1426320"/>
            <a:ext cx="224136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9" name="CustomShape 10"/>
          <p:cNvSpPr/>
          <p:nvPr/>
        </p:nvSpPr>
        <p:spPr>
          <a:xfrm flipH="1" flipV="1">
            <a:off x="3485880" y="1426320"/>
            <a:ext cx="224136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0" name="Line 11"/>
          <p:cNvSpPr/>
          <p:nvPr/>
        </p:nvSpPr>
        <p:spPr>
          <a:xfrm>
            <a:off x="284472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1" name="CustomShape 12"/>
          <p:cNvSpPr/>
          <p:nvPr/>
        </p:nvSpPr>
        <p:spPr>
          <a:xfrm>
            <a:off x="4106880" y="1398960"/>
            <a:ext cx="2712240" cy="14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2" name="CustomShape 13"/>
          <p:cNvSpPr/>
          <p:nvPr/>
        </p:nvSpPr>
        <p:spPr>
          <a:xfrm>
            <a:off x="3555720" y="1398960"/>
            <a:ext cx="2710440" cy="14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3" name="Line 14"/>
          <p:cNvSpPr/>
          <p:nvPr/>
        </p:nvSpPr>
        <p:spPr>
          <a:xfrm>
            <a:off x="296748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4" name="Line 15"/>
          <p:cNvSpPr/>
          <p:nvPr/>
        </p:nvSpPr>
        <p:spPr>
          <a:xfrm>
            <a:off x="573336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5" name="Line 16"/>
          <p:cNvSpPr/>
          <p:nvPr/>
        </p:nvSpPr>
        <p:spPr>
          <a:xfrm>
            <a:off x="633636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6" name="Line 17"/>
          <p:cNvSpPr/>
          <p:nvPr/>
        </p:nvSpPr>
        <p:spPr>
          <a:xfrm>
            <a:off x="515736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7" name="Line 18"/>
          <p:cNvSpPr/>
          <p:nvPr/>
        </p:nvSpPr>
        <p:spPr>
          <a:xfrm>
            <a:off x="572724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8" name="Line 19"/>
          <p:cNvSpPr/>
          <p:nvPr/>
        </p:nvSpPr>
        <p:spPr>
          <a:xfrm>
            <a:off x="633636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9" name="Line 20"/>
          <p:cNvSpPr/>
          <p:nvPr/>
        </p:nvSpPr>
        <p:spPr>
          <a:xfrm>
            <a:off x="694908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30" name="Line 21"/>
          <p:cNvSpPr/>
          <p:nvPr/>
        </p:nvSpPr>
        <p:spPr>
          <a:xfrm>
            <a:off x="457632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31" name="Line 22"/>
          <p:cNvSpPr/>
          <p:nvPr/>
        </p:nvSpPr>
        <p:spPr>
          <a:xfrm>
            <a:off x="516168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32" name="Line 23"/>
          <p:cNvSpPr/>
          <p:nvPr/>
        </p:nvSpPr>
        <p:spPr>
          <a:xfrm>
            <a:off x="2733120" y="83232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Line 24"/>
          <p:cNvSpPr/>
          <p:nvPr/>
        </p:nvSpPr>
        <p:spPr>
          <a:xfrm>
            <a:off x="5012280" y="236592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Line 25"/>
          <p:cNvSpPr/>
          <p:nvPr/>
        </p:nvSpPr>
        <p:spPr>
          <a:xfrm>
            <a:off x="5029920" y="342540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Line 26"/>
          <p:cNvSpPr/>
          <p:nvPr/>
        </p:nvSpPr>
        <p:spPr>
          <a:xfrm>
            <a:off x="2733120" y="236592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37600" y="4039560"/>
            <a:ext cx="2197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misses: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Line 2"/>
          <p:cNvSpPr/>
          <p:nvPr/>
        </p:nvSpPr>
        <p:spPr>
          <a:xfrm>
            <a:off x="261216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38" name="Line 3"/>
          <p:cNvSpPr/>
          <p:nvPr/>
        </p:nvSpPr>
        <p:spPr>
          <a:xfrm>
            <a:off x="273312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graphicFrame>
        <p:nvGraphicFramePr>
          <p:cNvPr id="339" name="Table 4"/>
          <p:cNvGraphicFramePr/>
          <p:nvPr/>
        </p:nvGraphicFramePr>
        <p:xfrm>
          <a:off x="1965960" y="1912320"/>
          <a:ext cx="5200200" cy="370440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5"/>
          <p:cNvGraphicFramePr/>
          <p:nvPr/>
        </p:nvGraphicFramePr>
        <p:xfrm>
          <a:off x="1979640" y="2963160"/>
          <a:ext cx="5200200" cy="370440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6"/>
          <p:cNvGraphicFramePr/>
          <p:nvPr/>
        </p:nvGraphicFramePr>
        <p:xfrm>
          <a:off x="1963800" y="929520"/>
          <a:ext cx="5200200" cy="370440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Line 7"/>
          <p:cNvSpPr/>
          <p:nvPr/>
        </p:nvSpPr>
        <p:spPr>
          <a:xfrm>
            <a:off x="284472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43" name="Line 8"/>
          <p:cNvSpPr/>
          <p:nvPr/>
        </p:nvSpPr>
        <p:spPr>
          <a:xfrm>
            <a:off x="296748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44" name="CustomShape 9"/>
          <p:cNvSpPr/>
          <p:nvPr/>
        </p:nvSpPr>
        <p:spPr>
          <a:xfrm flipV="1">
            <a:off x="4016880" y="1426320"/>
            <a:ext cx="224136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5" name="CustomShape 10"/>
          <p:cNvSpPr/>
          <p:nvPr/>
        </p:nvSpPr>
        <p:spPr>
          <a:xfrm flipV="1">
            <a:off x="3441960" y="1426320"/>
            <a:ext cx="224136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2434680" y="4039560"/>
            <a:ext cx="71784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2902680" y="2393640"/>
            <a:ext cx="5385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8" name="Line 13"/>
          <p:cNvSpPr/>
          <p:nvPr/>
        </p:nvSpPr>
        <p:spPr>
          <a:xfrm>
            <a:off x="328356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49" name="Line 14"/>
          <p:cNvSpPr/>
          <p:nvPr/>
        </p:nvSpPr>
        <p:spPr>
          <a:xfrm>
            <a:off x="573336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0" name="Line 15"/>
          <p:cNvSpPr/>
          <p:nvPr/>
        </p:nvSpPr>
        <p:spPr>
          <a:xfrm>
            <a:off x="633636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1" name="Line 16"/>
          <p:cNvSpPr/>
          <p:nvPr/>
        </p:nvSpPr>
        <p:spPr>
          <a:xfrm>
            <a:off x="515736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2" name="Line 17"/>
          <p:cNvSpPr/>
          <p:nvPr/>
        </p:nvSpPr>
        <p:spPr>
          <a:xfrm>
            <a:off x="572724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633636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4" name="Line 19"/>
          <p:cNvSpPr/>
          <p:nvPr/>
        </p:nvSpPr>
        <p:spPr>
          <a:xfrm>
            <a:off x="694908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457632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6" name="Line 21"/>
          <p:cNvSpPr/>
          <p:nvPr/>
        </p:nvSpPr>
        <p:spPr>
          <a:xfrm>
            <a:off x="516168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7" name="Line 22"/>
          <p:cNvSpPr/>
          <p:nvPr/>
        </p:nvSpPr>
        <p:spPr>
          <a:xfrm>
            <a:off x="3441600" y="19573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8" name="Line 23"/>
          <p:cNvSpPr/>
          <p:nvPr/>
        </p:nvSpPr>
        <p:spPr>
          <a:xfrm>
            <a:off x="4044600" y="19573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9" name="Line 24"/>
          <p:cNvSpPr/>
          <p:nvPr/>
        </p:nvSpPr>
        <p:spPr>
          <a:xfrm>
            <a:off x="287712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60" name="Line 25"/>
          <p:cNvSpPr/>
          <p:nvPr/>
        </p:nvSpPr>
        <p:spPr>
          <a:xfrm>
            <a:off x="344160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61" name="CustomShape 26"/>
          <p:cNvSpPr/>
          <p:nvPr/>
        </p:nvSpPr>
        <p:spPr>
          <a:xfrm flipH="1">
            <a:off x="4498200" y="1426320"/>
            <a:ext cx="1759680" cy="14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2" name="CustomShape 27"/>
          <p:cNvSpPr/>
          <p:nvPr/>
        </p:nvSpPr>
        <p:spPr>
          <a:xfrm flipH="1">
            <a:off x="4016160" y="1426320"/>
            <a:ext cx="1666440" cy="14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3" name="Line 28"/>
          <p:cNvSpPr/>
          <p:nvPr/>
        </p:nvSpPr>
        <p:spPr>
          <a:xfrm>
            <a:off x="405252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64" name="Line 29"/>
          <p:cNvSpPr/>
          <p:nvPr/>
        </p:nvSpPr>
        <p:spPr>
          <a:xfrm>
            <a:off x="462132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65" name="CustomShape 30"/>
          <p:cNvSpPr/>
          <p:nvPr/>
        </p:nvSpPr>
        <p:spPr>
          <a:xfrm flipH="1">
            <a:off x="2844720" y="2352600"/>
            <a:ext cx="4005360" cy="4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6" name="Line 31"/>
          <p:cNvSpPr/>
          <p:nvPr/>
        </p:nvSpPr>
        <p:spPr>
          <a:xfrm>
            <a:off x="6949080" y="1965240"/>
            <a:ext cx="0" cy="1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67" name="Line 32"/>
          <p:cNvSpPr/>
          <p:nvPr/>
        </p:nvSpPr>
        <p:spPr>
          <a:xfrm>
            <a:off x="2901240" y="3031920"/>
            <a:ext cx="0" cy="19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68" name="Line 33"/>
          <p:cNvSpPr/>
          <p:nvPr/>
        </p:nvSpPr>
        <p:spPr>
          <a:xfrm>
            <a:off x="5029920" y="342540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Line 34"/>
          <p:cNvSpPr/>
          <p:nvPr/>
        </p:nvSpPr>
        <p:spPr>
          <a:xfrm>
            <a:off x="2733120" y="236592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Line 35"/>
          <p:cNvSpPr/>
          <p:nvPr/>
        </p:nvSpPr>
        <p:spPr>
          <a:xfrm>
            <a:off x="3414240" y="4039560"/>
            <a:ext cx="360" cy="3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71" name="Line 36"/>
          <p:cNvSpPr/>
          <p:nvPr/>
        </p:nvSpPr>
        <p:spPr>
          <a:xfrm>
            <a:off x="5051160" y="83232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Line 37"/>
          <p:cNvSpPr/>
          <p:nvPr/>
        </p:nvSpPr>
        <p:spPr>
          <a:xfrm>
            <a:off x="2733120" y="342540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Line 38"/>
          <p:cNvSpPr/>
          <p:nvPr/>
        </p:nvSpPr>
        <p:spPr>
          <a:xfrm>
            <a:off x="5051160" y="1794600"/>
            <a:ext cx="2043360" cy="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9"/>
          <p:cNvSpPr/>
          <p:nvPr/>
        </p:nvSpPr>
        <p:spPr>
          <a:xfrm>
            <a:off x="3931560" y="4080600"/>
            <a:ext cx="42840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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Could’ve been 16 misses otherwise!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would save even more if the block size were larger, or 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temp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were already cached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Get Stuck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Please read the writeup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Read it again after doing ~25% of the lab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B80047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CS:APP Chapter 6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B80047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View lecture notes and course FAQ at 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2"/>
              </a:rPr>
              <a:t>http://www.cs.cmu.edu/~213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B80047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Office hours Sunday through Thursday 5:00-9:00pm in WeH 5207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B80047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Post a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private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question on Piazza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B80047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man malloc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man gdb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 gdb's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help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command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B80047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http://csapp.cs.cmu.edu/public/waside/waside-blocking.pdf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Appendix: C Programming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Properly document your code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Header comments, overall operation of large blocks, any tricky bits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robust code – check error and failure conditions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modular code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interfaces for data structures, e.g. create/insert/remove/free functions for a linked list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magic numbers – use #define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Formatting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 characters per line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lvl="1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Consistent braces and whitespace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B80047"/>
              </a:buClr>
              <a:buSzPct val="6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memory or file descriptor leaks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Reminders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Lab is due Thursday!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Exam1 is just a week away!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doing practice problems.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 to the review session.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Reminders: Cache Lab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parts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a cache simulator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Hopefully you've started this part by now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some code to minimize cache misses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 style will be graded starting now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Worth about a letter grade on this assignment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the appendix. But that’s incomplete, so also see the style guide on the course website.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details are in the writeup.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Lab: Parsing Input with fscanf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fscanf() is exactly like scanf() except that you specify a stream to use (i.e. an open file) instead of always reading from standard input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parameters to fscanf are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    a stream pointer of type FILE*, e.g. from fopen()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2:    a format string specifying how to parse the input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3+:  pointers to each of the variables that will store the parsed data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fscanf() returns -1 if the data does not match the format string or there is no more input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it to parse the trace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fscanf() Example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 *pFile; /* pointer to FILE object */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pFile = fopen(“trace.txt”,”r”); /* open trace file for reading */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</a:t>
            </a:r>
            <a:r>
              <a:rPr lang="en-US" sz="1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verify that pFile is non-NULL!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*/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access_type;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unsigned long address;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size;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</a:t>
            </a:r>
            <a:r>
              <a:rPr lang="en-US" sz="1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line format is “ S 2f,1” or “ L 7d0,3”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*/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</a:t>
            </a:r>
            <a:r>
              <a:rPr lang="en-US" sz="1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 we need to read a character, a hex number, and a decimal number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*/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</a:t>
            </a:r>
            <a:r>
              <a:rPr lang="en-US" sz="1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put those in the format string along with the fixed formatting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*/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 (fscanf(pFile,” %c %lx,%d”, &amp;access_type, &amp;address, &amp;size) &gt; 0) {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/* do stuff */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fclose(pFile);  /* always close file when done */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Lab: Cache Simulator Hints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are only counting hits, misses, and evictions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LRU (Least Recently Used) replacement policy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Structs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a great way to bundle up the different parts of a cache line (valid bit, tag, LRU counter, etc.)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cache is like a 2D array of cache lines  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dimension represents set associativity E, the other the number of sets S: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struct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cache_line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cache[S][E];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simulator needs to handle different values of S, E, and b (block size) given at run </a:t>
            </a:r>
            <a:r>
              <a:rPr lang="en-US" sz="2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</a:p>
          <a:p>
            <a:pPr marL="628560" lvl="1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Allocate your </a:t>
            </a:r>
            <a:r>
              <a:rPr lang="en-US" sz="21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dynamically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Question / Discussions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We’ll work through a series of questions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down your answer for each question</a:t>
            </a: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discuss with your classmates</a:t>
            </a: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57720" y="1772640"/>
            <a:ext cx="5928480" cy="912600"/>
          </a:xfrm>
          <a:prstGeom prst="rect">
            <a:avLst/>
          </a:prstGeom>
          <a:noFill/>
          <a:ln cap="rnd">
            <a:solidFill>
              <a:schemeClr val="tx1">
                <a:lumMod val="50000"/>
                <a:lumOff val="50000"/>
              </a:schemeClr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who(</a:t>
            </a:r>
            <a:r>
              <a:rPr lang="en-US" sz="13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*arr, </a:t>
            </a:r>
            <a:r>
              <a:rPr lang="en-US" sz="13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for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US" sz="13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</a:t>
            </a:r>
            <a:r>
              <a:rPr lang="en-US" sz="135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 i &lt; size-</a:t>
            </a:r>
            <a:r>
              <a:rPr lang="en-US" sz="135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 ++i)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arr[i] = arr[i+</a:t>
            </a:r>
            <a:r>
              <a:rPr lang="en-US" sz="135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486080" y="914400"/>
            <a:ext cx="6057000" cy="856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function exhibits which type of locality? Consider </a:t>
            </a:r>
            <a:r>
              <a:rPr lang="en-US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array accesses.</a:t>
            </a:r>
          </a:p>
        </p:txBody>
      </p:sp>
      <p:sp>
        <p:nvSpPr>
          <p:cNvPr id="101" name="TextShape 3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Type of Locality?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1143360" y="4767480"/>
            <a:ext cx="1543680" cy="273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9D0ABD-413C-47B8-80D8-BAD0205A50AF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03" name="Table 5"/>
          <p:cNvGraphicFramePr/>
          <p:nvPr/>
        </p:nvGraphicFramePr>
        <p:xfrm>
          <a:off x="5429160" y="3029040"/>
          <a:ext cx="2457000" cy="1645920"/>
        </p:xfrm>
        <a:graphic>
          <a:graphicData uri="http://schemas.openxmlformats.org/drawingml/2006/table">
            <a:tbl>
              <a:tblPr/>
              <a:tblGrid>
                <a:gridCol w="4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Spatial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Temporal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Both A and 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66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Neither A nor 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" name="CustomShape 6"/>
          <p:cNvSpPr/>
          <p:nvPr/>
        </p:nvSpPr>
        <p:spPr>
          <a:xfrm>
            <a:off x="5429160" y="3828960"/>
            <a:ext cx="342360" cy="342360"/>
          </a:xfrm>
          <a:prstGeom prst="ellipse">
            <a:avLst/>
          </a:prstGeom>
          <a:noFill/>
          <a:ln w="572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recitation-template</Template>
  <TotalTime>179</TotalTime>
  <Words>1721</Words>
  <Application>Microsoft Office PowerPoint</Application>
  <PresentationFormat>On-screen Show (16:9)</PresentationFormat>
  <Paragraphs>469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Century Gothic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 7 Caches and Blocking</dc:title>
  <dc:subject/>
  <dc:creator>Jerry Ding</dc:creator>
  <dc:description/>
  <cp:lastModifiedBy>Brian Railing</cp:lastModifiedBy>
  <cp:revision>21</cp:revision>
  <dcterms:created xsi:type="dcterms:W3CDTF">2017-02-27T05:38:22Z</dcterms:created>
  <dcterms:modified xsi:type="dcterms:W3CDTF">2017-10-06T13:41:45Z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