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70" r:id="rId4"/>
    <p:sldId id="259" r:id="rId5"/>
    <p:sldId id="261" r:id="rId6"/>
    <p:sldId id="262" r:id="rId7"/>
    <p:sldId id="266" r:id="rId8"/>
    <p:sldId id="267" r:id="rId9"/>
    <p:sldId id="273" r:id="rId10"/>
    <p:sldId id="272" r:id="rId11"/>
    <p:sldId id="258" r:id="rId12"/>
    <p:sldId id="263" r:id="rId13"/>
    <p:sldId id="264" r:id="rId14"/>
    <p:sldId id="269" r:id="rId15"/>
    <p:sldId id="268" r:id="rId16"/>
    <p:sldId id="265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8061" autoAdjust="0"/>
  </p:normalViewPr>
  <p:slideViewPr>
    <p:cSldViewPr snapToGrid="0">
      <p:cViewPr varScale="1">
        <p:scale>
          <a:sx n="87" d="100"/>
          <a:sy n="87" d="100"/>
        </p:scale>
        <p:origin x="4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36C1-A8E2-4ECF-8DC0-BE94130077A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3375-A50E-4DD1-A9B9-58970240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status of regrade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282A1A-A886-4545-A923-9F499C46E8D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a joke about how despite the speech bubble TLBs can’t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can block /</a:t>
            </a:r>
            <a:r>
              <a:rPr lang="en-US" baseline="0" dirty="0" smtClean="0"/>
              <a:t> ignore this signal.  Keep this in mind for </a:t>
            </a:r>
            <a:r>
              <a:rPr lang="en-US" baseline="0" dirty="0" err="1" smtClean="0"/>
              <a:t>tshlab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SIGKILL cannot be blocked.  Child is (eventually)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nothing.  Even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unblockable</a:t>
            </a:r>
            <a:r>
              <a:rPr lang="en-US" baseline="0" dirty="0" smtClean="0"/>
              <a:t> signal, SIGKILL is not immediately delivered.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Example1, usually</a:t>
            </a:r>
            <a:r>
              <a:rPr lang="en-US" baseline="0" dirty="0" smtClean="0"/>
              <a:t> 1, could be 0-2.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handler for a particular signal is invoked, that signal is automatically blocked until the handler returns.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signals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arrive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interupt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Elaborate a little bit on what “preserve </a:t>
            </a:r>
            <a:r>
              <a:rPr lang="en-US" dirty="0" err="1" smtClean="0"/>
              <a:t>errno</a:t>
            </a:r>
            <a:r>
              <a:rPr lang="en-US" dirty="0" smtClean="0"/>
              <a:t>” means and tell the students your favorite error number</a:t>
            </a:r>
            <a:r>
              <a:rPr lang="en-US" baseline="0" dirty="0" smtClean="0"/>
              <a:t> to build rapport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87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1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54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36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0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6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99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05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96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77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2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4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3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4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</a:t>
            </a:r>
            <a:r>
              <a:rPr lang="en-US" dirty="0" smtClean="0"/>
              <a:t>9: </a:t>
            </a:r>
            <a:r>
              <a:rPr lang="en-US" dirty="0" err="1" smtClean="0"/>
              <a:t>Tshlab</a:t>
            </a:r>
            <a:r>
              <a:rPr lang="en-US" dirty="0" smtClean="0"/>
              <a:t> +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4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Needed for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tshlab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open(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char *pathname, 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flags);</a:t>
            </a:r>
          </a:p>
          <a:p>
            <a:pPr lvl="1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Some important flags:</a:t>
            </a:r>
          </a:p>
          <a:p>
            <a:pPr lvl="1"/>
            <a:r>
              <a:rPr lang="en-US" sz="1600" b="0" dirty="0" smtClean="0">
                <a:latin typeface="Calibri" charset="0"/>
                <a:ea typeface="Calibri" charset="0"/>
                <a:cs typeface="Calibri" charset="0"/>
              </a:rPr>
              <a:t>O_CREAT – creates file if needed, opens for read/write</a:t>
            </a:r>
          </a:p>
          <a:p>
            <a:pPr lvl="1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O_RDWR – opens for read/write</a:t>
            </a:r>
          </a:p>
          <a:p>
            <a:pPr lvl="1"/>
            <a:r>
              <a:rPr lang="en-US" sz="1600" b="0" dirty="0" smtClean="0">
                <a:latin typeface="Calibri" charset="0"/>
                <a:ea typeface="Calibri" charset="0"/>
                <a:cs typeface="Calibri" charset="0"/>
              </a:rPr>
              <a:t>O_RDONLY – opens for read only</a:t>
            </a:r>
          </a:p>
          <a:p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dup2(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000" b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Needed for life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read(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void *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count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write(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void *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 count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off_t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lseek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off_t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offset,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whence);</a:t>
            </a:r>
          </a:p>
        </p:txBody>
      </p:sp>
    </p:spTree>
    <p:extLst>
      <p:ext uri="{BB962C8B-B14F-4D97-AF65-F5344CB8AC3E}">
        <p14:creationId xmlns:p14="http://schemas.microsoft.com/office/powerpoint/2010/main" val="19196055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and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File descriptor management can be tricky.</a:t>
            </a:r>
          </a:p>
          <a:p>
            <a:r>
              <a:rPr lang="en-US" sz="2000" dirty="0" smtClean="0"/>
              <a:t>How many file descriptors are open in the parent process at the indicated point?  </a:t>
            </a:r>
          </a:p>
          <a:p>
            <a:r>
              <a:rPr lang="en-US" sz="2000" dirty="0" smtClean="0"/>
              <a:t>How many does each child have open at the call to </a:t>
            </a:r>
            <a:r>
              <a:rPr lang="en-US" sz="2000" dirty="0" err="1" smtClean="0"/>
              <a:t>execve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How many file descriptors are open in the parent?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081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descriptors can be directed to identify different open files.</a:t>
            </a:r>
            <a:endParaRPr lang="en-US" dirty="0"/>
          </a:p>
          <a:p>
            <a:pPr marL="0" indent="0">
              <a:buNone/>
            </a:pP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dup2(</a:t>
            </a:r>
            <a:r>
              <a:rPr lang="en-US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STDIN_FILENO);</a:t>
            </a:r>
          </a:p>
          <a:p>
            <a:pPr marL="0" indent="0">
              <a:buNone/>
            </a:pP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dup2(</a:t>
            </a:r>
            <a:r>
              <a:rPr lang="en-US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// How many file descriptors are open in the parent?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0176755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two points (A and B) in main, how many file descriptors are open?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O_WRONLY);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dup2(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Point 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close(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Point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80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tries to write to a memory address.</a:t>
            </a:r>
          </a:p>
          <a:p>
            <a:r>
              <a:rPr lang="en-US" dirty="0" smtClean="0"/>
              <a:t>List different steps that are required to complete this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76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tries to write to a memory address.</a:t>
            </a:r>
          </a:p>
          <a:p>
            <a:r>
              <a:rPr lang="en-US" dirty="0" smtClean="0"/>
              <a:t>List different steps that are required to complete this operation. (non exhaustive list)</a:t>
            </a:r>
          </a:p>
          <a:p>
            <a:endParaRPr lang="en-US" dirty="0"/>
          </a:p>
          <a:p>
            <a:r>
              <a:rPr lang="en-US" dirty="0" smtClean="0"/>
              <a:t>Virtual to physical address conversion (TLB lookup)</a:t>
            </a:r>
          </a:p>
          <a:p>
            <a:r>
              <a:rPr lang="en-US" dirty="0" smtClean="0"/>
              <a:t>TLB miss</a:t>
            </a:r>
          </a:p>
          <a:p>
            <a:r>
              <a:rPr lang="en-US" dirty="0" smtClean="0"/>
              <a:t>Page fault, page loaded from disk</a:t>
            </a:r>
          </a:p>
          <a:p>
            <a:r>
              <a:rPr lang="en-US" dirty="0" smtClean="0"/>
              <a:t>TLB updated, check permissions</a:t>
            </a:r>
          </a:p>
          <a:p>
            <a:r>
              <a:rPr lang="en-US" dirty="0" smtClean="0"/>
              <a:t>L1 Cache miss (and L2 … and)</a:t>
            </a:r>
          </a:p>
          <a:p>
            <a:r>
              <a:rPr lang="en-US" dirty="0" smtClean="0"/>
              <a:t>Request sent to memory</a:t>
            </a:r>
          </a:p>
          <a:p>
            <a:r>
              <a:rPr lang="en-US" dirty="0" smtClean="0"/>
              <a:t>Memory sends data to processor</a:t>
            </a:r>
          </a:p>
          <a:p>
            <a:r>
              <a:rPr lang="en-US" dirty="0" smtClean="0"/>
              <a:t>Cache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521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601234"/>
            <a:ext cx="7592093" cy="430887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" panose="020F0502020204030204" pitchFamily="34" charset="0"/>
              </a:rPr>
              <a:t>Address </a:t>
            </a:r>
            <a:r>
              <a:rPr 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Translation with TLB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Translate 0x15213, given the contents of the TLB and the first 32 entries </a:t>
            </a: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of </a:t>
            </a: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the page table below</a:t>
            </a: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1MB Virtual Memory</a:t>
            </a:r>
            <a:b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256KB Physical Memory </a:t>
            </a:r>
            <a:b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4KB page size</a:t>
            </a:r>
            <a:endParaRPr lang="en-US" sz="2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17370"/>
              </p:ext>
            </p:extLst>
          </p:nvPr>
        </p:nvGraphicFramePr>
        <p:xfrm>
          <a:off x="1837712" y="3456835"/>
          <a:ext cx="2221247" cy="2961123"/>
        </p:xfrm>
        <a:graphic>
          <a:graphicData uri="http://schemas.openxmlformats.org/drawingml/2006/table">
            <a:tbl>
              <a:tblPr firstRow="1" bandRow="1"/>
              <a:tblGrid>
                <a:gridCol w="632402">
                  <a:extLst>
                    <a:ext uri="{9D8B030D-6E8A-4147-A177-3AD203B41FA5}">
                      <a16:colId xmlns:a16="http://schemas.microsoft.com/office/drawing/2014/main" val="750327193"/>
                    </a:ext>
                  </a:extLst>
                </a:gridCol>
                <a:gridCol w="482468">
                  <a:extLst>
                    <a:ext uri="{9D8B030D-6E8A-4147-A177-3AD203B41FA5}">
                      <a16:colId xmlns:a16="http://schemas.microsoft.com/office/drawing/2014/main" val="776500037"/>
                    </a:ext>
                  </a:extLst>
                </a:gridCol>
                <a:gridCol w="522973">
                  <a:extLst>
                    <a:ext uri="{9D8B030D-6E8A-4147-A177-3AD203B41FA5}">
                      <a16:colId xmlns:a16="http://schemas.microsoft.com/office/drawing/2014/main" val="3071005244"/>
                    </a:ext>
                  </a:extLst>
                </a:gridCol>
                <a:gridCol w="583404">
                  <a:extLst>
                    <a:ext uri="{9D8B030D-6E8A-4147-A177-3AD203B41FA5}">
                      <a16:colId xmlns:a16="http://schemas.microsoft.com/office/drawing/2014/main" val="3507773072"/>
                    </a:ext>
                  </a:extLst>
                </a:gridCol>
              </a:tblGrid>
              <a:tr h="30607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Index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Tag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4577892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88047110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8405609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5263758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84157191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1940302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19109679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7497498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407574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3670"/>
              </p:ext>
            </p:extLst>
          </p:nvPr>
        </p:nvGraphicFramePr>
        <p:xfrm>
          <a:off x="5062661" y="2231858"/>
          <a:ext cx="3222597" cy="4519450"/>
        </p:xfrm>
        <a:graphic>
          <a:graphicData uri="http://schemas.openxmlformats.org/drawingml/2006/table">
            <a:tbl>
              <a:tblPr firstRow="1" bandRow="1"/>
              <a:tblGrid>
                <a:gridCol w="486708">
                  <a:extLst>
                    <a:ext uri="{9D8B030D-6E8A-4147-A177-3AD203B41FA5}">
                      <a16:colId xmlns:a16="http://schemas.microsoft.com/office/drawing/2014/main" val="1004836584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2869557998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2615584461"/>
                    </a:ext>
                  </a:extLst>
                </a:gridCol>
                <a:gridCol w="578888">
                  <a:extLst>
                    <a:ext uri="{9D8B030D-6E8A-4147-A177-3AD203B41FA5}">
                      <a16:colId xmlns:a16="http://schemas.microsoft.com/office/drawing/2014/main" val="3531250243"/>
                    </a:ext>
                  </a:extLst>
                </a:gridCol>
                <a:gridCol w="499613">
                  <a:extLst>
                    <a:ext uri="{9D8B030D-6E8A-4147-A177-3AD203B41FA5}">
                      <a16:colId xmlns:a16="http://schemas.microsoft.com/office/drawing/2014/main" val="901960864"/>
                    </a:ext>
                  </a:extLst>
                </a:gridCol>
                <a:gridCol w="590318">
                  <a:extLst>
                    <a:ext uri="{9D8B030D-6E8A-4147-A177-3AD203B41FA5}">
                      <a16:colId xmlns:a16="http://schemas.microsoft.com/office/drawing/2014/main" val="945199334"/>
                    </a:ext>
                  </a:extLst>
                </a:gridCol>
              </a:tblGrid>
              <a:tr h="2330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83099156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3623801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153067458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6649921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18480542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94429360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43134664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8355730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484067950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39211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991104292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136320371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758806964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226868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73161528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06596163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02341034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57018" y="3578912"/>
            <a:ext cx="1078611" cy="912671"/>
          </a:xfrm>
          <a:custGeom>
            <a:avLst>
              <a:gd name="f0" fmla="val 25667"/>
              <a:gd name="f1" fmla="val 3884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81664" tIns="40832" rIns="81664" bIns="408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2-way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set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associative</a:t>
            </a:r>
          </a:p>
        </p:txBody>
      </p:sp>
    </p:spTree>
    <p:extLst>
      <p:ext uri="{BB962C8B-B14F-4D97-AF65-F5344CB8AC3E}">
        <p14:creationId xmlns:p14="http://schemas.microsoft.com/office/powerpoint/2010/main" val="26481181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stuck on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 manual unit testing before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 smtClean="0"/>
              <a:t> and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Post private questions on piazza!</a:t>
            </a:r>
          </a:p>
          <a:p>
            <a:endParaRPr lang="en-US" dirty="0"/>
          </a:p>
          <a:p>
            <a:r>
              <a:rPr lang="en-US" dirty="0" smtClean="0"/>
              <a:t>Read the man pages on the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Especially the error conditions</a:t>
            </a:r>
          </a:p>
          <a:p>
            <a:pPr lvl="1"/>
            <a:r>
              <a:rPr lang="en-US" dirty="0" smtClean="0"/>
              <a:t>What errors should terminate the shell?</a:t>
            </a:r>
          </a:p>
          <a:p>
            <a:pPr lvl="1"/>
            <a:r>
              <a:rPr lang="en-US" dirty="0" smtClean="0"/>
              <a:t>What errors should be reported?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IO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191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and </a:t>
            </a:r>
            <a:r>
              <a:rPr lang="en-US" dirty="0" err="1" smtClean="0"/>
              <a:t>MallocLab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due Tuesday</a:t>
            </a:r>
          </a:p>
          <a:p>
            <a:endParaRPr lang="en-US" dirty="0"/>
          </a:p>
          <a:p>
            <a:r>
              <a:rPr lang="en-US" dirty="0" err="1" smtClean="0"/>
              <a:t>MallocLab</a:t>
            </a:r>
            <a:r>
              <a:rPr lang="en-US" dirty="0" smtClean="0"/>
              <a:t> is released immediately after</a:t>
            </a:r>
          </a:p>
          <a:p>
            <a:pPr lvl="1"/>
            <a:r>
              <a:rPr lang="en-US" dirty="0" smtClean="0"/>
              <a:t>Start early</a:t>
            </a:r>
          </a:p>
          <a:p>
            <a:pPr lvl="1"/>
            <a:r>
              <a:rPr lang="en-US" dirty="0" smtClean="0"/>
              <a:t>Do the checkpoint first, don’t immediately go for the final</a:t>
            </a:r>
          </a:p>
          <a:p>
            <a:pPr lvl="1"/>
            <a:r>
              <a:rPr lang="en-US" dirty="0" smtClean="0"/>
              <a:t>Expect a </a:t>
            </a:r>
            <a:r>
              <a:rPr lang="en-US" dirty="0" smtClean="0"/>
              <a:t>recitation </a:t>
            </a:r>
            <a:r>
              <a:rPr lang="en-US" dirty="0" smtClean="0"/>
              <a:t>next week</a:t>
            </a:r>
          </a:p>
          <a:p>
            <a:pPr lvl="2"/>
            <a:r>
              <a:rPr lang="en-US" dirty="0" smtClean="0"/>
              <a:t>Working for several hours will improve </a:t>
            </a:r>
            <a:r>
              <a:rPr lang="en-US" dirty="0" smtClean="0"/>
              <a:t>the </a:t>
            </a:r>
            <a:r>
              <a:rPr lang="en-US" dirty="0" smtClean="0"/>
              <a:t>value significantly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52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process sends SIGINT to a child process.</a:t>
            </a:r>
            <a:br>
              <a:rPr lang="en-US" dirty="0" smtClean="0"/>
            </a:br>
            <a:r>
              <a:rPr lang="en-US" dirty="0" smtClean="0"/>
              <a:t>What is the behavior of the child?</a:t>
            </a:r>
          </a:p>
          <a:p>
            <a:endParaRPr lang="en-US" dirty="0"/>
          </a:p>
          <a:p>
            <a:r>
              <a:rPr lang="en-US" dirty="0" smtClean="0"/>
              <a:t>What is the default?</a:t>
            </a:r>
          </a:p>
          <a:p>
            <a:r>
              <a:rPr lang="en-US" dirty="0" smtClean="0"/>
              <a:t>What else could the child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48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process sends SIGKILL to a child process.</a:t>
            </a:r>
            <a:br>
              <a:rPr lang="en-US" dirty="0" smtClean="0"/>
            </a:br>
            <a:r>
              <a:rPr lang="en-US" dirty="0" smtClean="0"/>
              <a:t>What is the behavior of the child?</a:t>
            </a:r>
          </a:p>
          <a:p>
            <a:endParaRPr lang="en-US" dirty="0"/>
          </a:p>
          <a:p>
            <a:r>
              <a:rPr lang="en-US" dirty="0" smtClean="0"/>
              <a:t>What is the default?</a:t>
            </a:r>
          </a:p>
          <a:p>
            <a:r>
              <a:rPr lang="en-US" dirty="0" smtClean="0"/>
              <a:t>What else could the child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56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sends SIGKILL to a child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...; // child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SIGKILL);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At this point, what has happened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 to the child process?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951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is Hi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SIGINT);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write(STDOUT_FILENO, “Hi”,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(“Hi”));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960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is currently running its handler for SIGCHLD.</a:t>
            </a:r>
          </a:p>
          <a:p>
            <a:endParaRPr lang="en-US" dirty="0"/>
          </a:p>
          <a:p>
            <a:r>
              <a:rPr lang="en-US" dirty="0" smtClean="0"/>
              <a:t>What signals can it receive?</a:t>
            </a:r>
          </a:p>
          <a:p>
            <a:r>
              <a:rPr lang="en-US" dirty="0" smtClean="0"/>
              <a:t>What signals can it not receive (i.e., blocked)?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3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from &lt;</a:t>
            </a:r>
            <a:r>
              <a:rPr lang="en-US" dirty="0" err="1" smtClean="0"/>
              <a:t>errno.h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Global integer variable – usually 0</a:t>
            </a:r>
          </a:p>
          <a:p>
            <a:r>
              <a:rPr lang="en-US" dirty="0" smtClean="0"/>
              <a:t>When a system call fails (usually indicated by returning -1), it also will set </a:t>
            </a:r>
            <a:r>
              <a:rPr lang="en-US" dirty="0" err="1" smtClean="0"/>
              <a:t>errno</a:t>
            </a:r>
            <a:r>
              <a:rPr lang="en-US" dirty="0" smtClean="0"/>
              <a:t> to a value describing what went wrong</a:t>
            </a:r>
          </a:p>
          <a:p>
            <a:r>
              <a:rPr lang="en-US" dirty="0" smtClean="0"/>
              <a:t>Example: let’s assume there is no “</a:t>
            </a:r>
            <a:r>
              <a:rPr lang="en-US" dirty="0" err="1" smtClean="0"/>
              <a:t>foo.txt</a:t>
            </a:r>
            <a:r>
              <a:rPr lang="en-US" dirty="0" smtClean="0"/>
              <a:t>” in our path</a:t>
            </a:r>
          </a:p>
          <a:p>
            <a:pPr marL="0" indent="0">
              <a:buNone/>
            </a:pP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= open(”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foo.txt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”, O_RDONLY);</a:t>
            </a:r>
          </a:p>
          <a:p>
            <a:pPr marL="0" indent="0">
              <a:buNone/>
            </a:pP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 &lt; 0) 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(“%d\n”, </a:t>
            </a:r>
            <a:r>
              <a:rPr lang="en-US" sz="2000" b="0" dirty="0" err="1" smtClean="0">
                <a:latin typeface="Courier New" charset="0"/>
                <a:ea typeface="Courier New" charset="0"/>
                <a:cs typeface="Courier New" charset="0"/>
              </a:rPr>
              <a:t>errno</a:t>
            </a:r>
            <a:r>
              <a:rPr lang="en-US" sz="2000" b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code above will print 2 – in the man pages, we can see that 2 is ENOENT “</a:t>
            </a:r>
            <a:r>
              <a:rPr lang="en-US" dirty="0"/>
              <a:t>No such file or </a:t>
            </a:r>
            <a:r>
              <a:rPr lang="en-US" dirty="0" smtClean="0"/>
              <a:t>directory”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shell lab, your signal handlers must preserve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errno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3101</TotalTime>
  <Words>1110</Words>
  <Application>Microsoft Office PowerPoint</Application>
  <PresentationFormat>On-screen Show (4:3)</PresentationFormat>
  <Paragraphs>307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 PL UMing TW MBE</vt:lpstr>
      <vt:lpstr>Arial</vt:lpstr>
      <vt:lpstr>Arial Narrow</vt:lpstr>
      <vt:lpstr>Calibri</vt:lpstr>
      <vt:lpstr>Courier New</vt:lpstr>
      <vt:lpstr>Liberation Sans</vt:lpstr>
      <vt:lpstr>Raghindi</vt:lpstr>
      <vt:lpstr>Times New Roman</vt:lpstr>
      <vt:lpstr>Wingdings</vt:lpstr>
      <vt:lpstr>Wingdings 2</vt:lpstr>
      <vt:lpstr>15213-f16</vt:lpstr>
      <vt:lpstr>Recitation 9: Tshlab + VM</vt:lpstr>
      <vt:lpstr>Outline</vt:lpstr>
      <vt:lpstr>TshLab and MallocLab</vt:lpstr>
      <vt:lpstr>Signals</vt:lpstr>
      <vt:lpstr>More Signals</vt:lpstr>
      <vt:lpstr>Sending Signals</vt:lpstr>
      <vt:lpstr>Signals</vt:lpstr>
      <vt:lpstr>Blocking Signals</vt:lpstr>
      <vt:lpstr>Errno</vt:lpstr>
      <vt:lpstr>IO functions</vt:lpstr>
      <vt:lpstr>IO and Fork()</vt:lpstr>
      <vt:lpstr>Redirecting IO</vt:lpstr>
      <vt:lpstr>Redirecting IO</vt:lpstr>
      <vt:lpstr>Memory Access</vt:lpstr>
      <vt:lpstr>Memory Access</vt:lpstr>
      <vt:lpstr>Address Translation with TLB</vt:lpstr>
      <vt:lpstr>If you get stuck on TshLab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Q: Tshlab + VM</dc:title>
  <dc:creator>Brian Railing</dc:creator>
  <cp:lastModifiedBy>Brian Railing</cp:lastModifiedBy>
  <cp:revision>104</cp:revision>
  <dcterms:created xsi:type="dcterms:W3CDTF">2016-10-29T04:03:28Z</dcterms:created>
  <dcterms:modified xsi:type="dcterms:W3CDTF">2017-10-30T00:51:26Z</dcterms:modified>
</cp:coreProperties>
</file>