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57" r:id="rId4"/>
    <p:sldId id="258" r:id="rId5"/>
    <p:sldId id="271" r:id="rId6"/>
    <p:sldId id="272" r:id="rId7"/>
    <p:sldId id="273" r:id="rId8"/>
    <p:sldId id="274" r:id="rId9"/>
    <p:sldId id="259" r:id="rId10"/>
    <p:sldId id="275" r:id="rId11"/>
    <p:sldId id="276" r:id="rId12"/>
    <p:sldId id="260" r:id="rId13"/>
    <p:sldId id="261" r:id="rId14"/>
    <p:sldId id="262" r:id="rId15"/>
    <p:sldId id="277" r:id="rId16"/>
    <p:sldId id="278" r:id="rId17"/>
    <p:sldId id="263" r:id="rId18"/>
    <p:sldId id="280" r:id="rId19"/>
    <p:sldId id="266" r:id="rId20"/>
    <p:sldId id="283" r:id="rId21"/>
    <p:sldId id="282" r:id="rId22"/>
    <p:sldId id="284" r:id="rId23"/>
    <p:sldId id="268" r:id="rId24"/>
    <p:sldId id="265" r:id="rId25"/>
    <p:sldId id="264" r:id="rId26"/>
    <p:sldId id="285" r:id="rId27"/>
  </p:sldIdLst>
  <p:sldSz cx="9144000" cy="6858000" type="screen4x3"/>
  <p:notesSz cx="7302500" cy="95869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3765" autoAdjust="0"/>
  </p:normalViewPr>
  <p:slideViewPr>
    <p:cSldViewPr snapToGrid="0">
      <p:cViewPr varScale="1">
        <p:scale>
          <a:sx n="87" d="100"/>
          <a:sy n="87" d="100"/>
        </p:scale>
        <p:origin x="24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C4FCF-1D2A-4272-9D39-808AFE0DE49C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4825" cy="3235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3275"/>
            <a:ext cx="5842000" cy="3775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5900"/>
            <a:ext cx="31638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CA5E-A7E0-4BE3-A2D6-4FF7F7A0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6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recitation has fewer questions. Get to</a:t>
            </a:r>
            <a:r>
              <a:rPr lang="en-US" baseline="0" dirty="0" smtClean="0"/>
              <a:t> the GDB part 1 without spending too long quizzing people on the previous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6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8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yes, yes (can use the space)</a:t>
            </a:r>
            <a:endParaRPr lang="en-US" baseline="0" dirty="0" smtClean="0"/>
          </a:p>
          <a:p>
            <a:r>
              <a:rPr lang="en-US" baseline="0" dirty="0" smtClean="0"/>
              <a:t>Unions!  (See textbook)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problem is tricky.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Coalesce</a:t>
            </a:r>
            <a:r>
              <a:rPr lang="en-US" baseline="0" dirty="0" smtClean="0"/>
              <a:t> returns the wrong block in case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CCA5E-A7E0-4BE3-A2D6-4FF7F7A08E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81EEA-0EE7-455B-84E0-A1D5385EF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7CDF-11A6-4581-B2F6-AFA3C933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40C2-5008-4721-AB4B-59993B87C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03C22-4C3E-4B43-ABAD-83C5D58BF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ABA64-6EE5-4C31-8331-7CC8CEE2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F591-A7E5-40FB-B180-76ABF36D6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52D90-7953-4C6D-B4C9-CEC3ABF77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5DE4E-3B4F-4E92-A21D-BBD0DF700A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E6B48-E6B6-4EF7-9E54-55DE399DC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ransition/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/activities/rec11.ta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10: </a:t>
            </a:r>
            <a:r>
              <a:rPr lang="en-US" dirty="0" err="1" smtClean="0"/>
              <a:t>Malloc</a:t>
            </a:r>
            <a:r>
              <a:rPr lang="en-US" dirty="0" smtClean="0"/>
              <a:t>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2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862489"/>
            <a:ext cx="8866687" cy="547163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3367314" y="6101895"/>
            <a:ext cx="435429" cy="2322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25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you didn’t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Allocation methods, in a nutshell</a:t>
            </a:r>
          </a:p>
          <a:p>
            <a:endParaRPr lang="en-US" dirty="0" smtClean="0"/>
          </a:p>
          <a:p>
            <a:r>
              <a:rPr lang="en-US" dirty="0" smtClean="0"/>
              <a:t>Implicit list: A list is implicitly formed by jumping between blocks, using knowledge about their sizes.</a:t>
            </a:r>
          </a:p>
          <a:p>
            <a:endParaRPr lang="en-US" dirty="0" smtClean="0"/>
          </a:p>
          <a:p>
            <a:r>
              <a:rPr lang="en-US" dirty="0" smtClean="0"/>
              <a:t>Explicit list: Free blocks explicitly point to other blocks, like in a linked list.</a:t>
            </a:r>
          </a:p>
          <a:p>
            <a:pPr lvl="1"/>
            <a:r>
              <a:rPr lang="en-US" dirty="0" smtClean="0"/>
              <a:t>Understanding explicit list requires understanding implicit list</a:t>
            </a:r>
          </a:p>
          <a:p>
            <a:endParaRPr lang="en-US" dirty="0" smtClean="0"/>
          </a:p>
          <a:p>
            <a:r>
              <a:rPr lang="en-US" dirty="0" smtClean="0"/>
              <a:t>Segregated list: Multiple linked lists, each containing blocks in a certain range of sizes.</a:t>
            </a:r>
          </a:p>
          <a:p>
            <a:pPr lvl="1"/>
            <a:r>
              <a:rPr lang="en-US" dirty="0"/>
              <a:t>Understanding segregated </a:t>
            </a:r>
            <a:r>
              <a:rPr lang="en-US" dirty="0" smtClean="0"/>
              <a:t>lists </a:t>
            </a:r>
            <a:r>
              <a:rPr lang="en-US" dirty="0"/>
              <a:t>requires understanding explicit </a:t>
            </a:r>
            <a:r>
              <a:rPr lang="en-US" dirty="0" smtClean="0"/>
              <a:t>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16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kind of implementation to use?</a:t>
            </a:r>
          </a:p>
          <a:p>
            <a:pPr lvl="1"/>
            <a:r>
              <a:rPr lang="en-US" sz="1800" dirty="0" smtClean="0"/>
              <a:t>Implicit list, explicit list, segregated lists, binary tree methods …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pPr lvl="1"/>
            <a:r>
              <a:rPr lang="en-US" sz="1800" dirty="0" smtClean="0"/>
              <a:t>Can use specialized strategies depending on the size of allocations</a:t>
            </a:r>
          </a:p>
          <a:p>
            <a:pPr lvl="1"/>
            <a:r>
              <a:rPr lang="en-US" sz="1800" dirty="0" smtClean="0"/>
              <a:t>Adaptive algorithms are fine, though not necessary to get 100%.</a:t>
            </a:r>
          </a:p>
          <a:p>
            <a:pPr lvl="2"/>
            <a:r>
              <a:rPr lang="en-US" sz="1800" dirty="0" smtClean="0"/>
              <a:t>But please, don’t directly test for which trace file is running.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What fit algorithm to use?</a:t>
            </a:r>
          </a:p>
          <a:p>
            <a:pPr lvl="1"/>
            <a:r>
              <a:rPr lang="en-US" sz="1800" dirty="0" smtClean="0"/>
              <a:t>Best fit: choose the smallest block that is big enough to fit the requested allocation size</a:t>
            </a:r>
          </a:p>
          <a:p>
            <a:pPr lvl="1"/>
            <a:r>
              <a:rPr lang="en-US" sz="1800" dirty="0" smtClean="0"/>
              <a:t>First fit / next fit: search linearly starting from some location, and pick the first block that fits.</a:t>
            </a:r>
          </a:p>
          <a:p>
            <a:pPr lvl="1"/>
            <a:r>
              <a:rPr lang="en-US" sz="1800" dirty="0" smtClean="0"/>
              <a:t>Which one’s faster, and which one uses less memory?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This lab has many more ways to get an A+ than, say, Cache lab </a:t>
            </a:r>
            <a:r>
              <a:rPr lang="en-US" sz="2000" dirty="0"/>
              <a:t>p</a:t>
            </a:r>
            <a:r>
              <a:rPr lang="en-US" sz="2000" dirty="0" smtClean="0"/>
              <a:t>art 2</a:t>
            </a:r>
          </a:p>
        </p:txBody>
      </p:sp>
    </p:spTree>
    <p:extLst>
      <p:ext uri="{BB962C8B-B14F-4D97-AF65-F5344CB8AC3E}">
        <p14:creationId xmlns:p14="http://schemas.microsoft.com/office/powerpoint/2010/main" val="1350076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Best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have implemented the explicit list approach</a:t>
            </a:r>
          </a:p>
          <a:p>
            <a:pPr lvl="1"/>
            <a:r>
              <a:rPr lang="en-US" dirty="0" smtClean="0"/>
              <a:t>You were using best fit with explicit lists</a:t>
            </a:r>
          </a:p>
          <a:p>
            <a:pPr lvl="1"/>
            <a:endParaRPr lang="en-US" dirty="0"/>
          </a:p>
          <a:p>
            <a:r>
              <a:rPr lang="en-US" dirty="0" smtClean="0"/>
              <a:t>You experiment with using segregated lists instead.</a:t>
            </a:r>
            <a:br>
              <a:rPr lang="en-US" dirty="0" smtClean="0"/>
            </a:br>
            <a:r>
              <a:rPr lang="en-US" dirty="0" smtClean="0"/>
              <a:t>Still using best fits.</a:t>
            </a:r>
          </a:p>
          <a:p>
            <a:pPr lvl="1"/>
            <a:r>
              <a:rPr lang="en-US" dirty="0" smtClean="0"/>
              <a:t>Will your memory utilization score improve?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Note: </a:t>
            </a:r>
            <a:r>
              <a:rPr lang="en-US" i="1" dirty="0"/>
              <a:t>y</a:t>
            </a:r>
            <a:r>
              <a:rPr lang="en-US" i="1" dirty="0" smtClean="0"/>
              <a:t>ou don’t have to implement </a:t>
            </a:r>
            <a:r>
              <a:rPr lang="en-US" i="1" dirty="0" err="1" smtClean="0"/>
              <a:t>seglists</a:t>
            </a:r>
            <a:r>
              <a:rPr lang="en-US" i="1" dirty="0" smtClean="0"/>
              <a:t> and run </a:t>
            </a:r>
            <a:r>
              <a:rPr lang="en-US" i="1" dirty="0" err="1" smtClean="0"/>
              <a:t>mdriver</a:t>
            </a:r>
            <a:r>
              <a:rPr lang="en-US" i="1" dirty="0" smtClean="0"/>
              <a:t> to answer this. That’s, uh, hard to do within one recitation session.</a:t>
            </a:r>
          </a:p>
          <a:p>
            <a:pPr lvl="1"/>
            <a:endParaRPr lang="en-US" i="1" dirty="0" smtClean="0"/>
          </a:p>
          <a:p>
            <a:pPr lvl="1"/>
            <a:r>
              <a:rPr lang="en-US" dirty="0" smtClean="0"/>
              <a:t>What other advantages does segregated lists provide?</a:t>
            </a:r>
          </a:p>
          <a:p>
            <a:r>
              <a:rPr lang="en-US" dirty="0" smtClean="0"/>
              <a:t>Losing memory because of the way you choose your free blocks is called external fragmentation.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1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blocks need to store some data about themselves in order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 to keep track of them (e.g. headers)</a:t>
            </a:r>
          </a:p>
          <a:p>
            <a:pPr lvl="1"/>
            <a:r>
              <a:rPr lang="en-US" dirty="0" smtClean="0"/>
              <a:t>This takes memory too…</a:t>
            </a:r>
          </a:p>
          <a:p>
            <a:pPr lvl="1"/>
            <a:r>
              <a:rPr lang="en-US" dirty="0" smtClean="0"/>
              <a:t>Losing memory for this reason is called internal fragmentation.</a:t>
            </a:r>
          </a:p>
          <a:p>
            <a:r>
              <a:rPr lang="en-US" dirty="0" smtClean="0"/>
              <a:t>What data might a block need?</a:t>
            </a:r>
          </a:p>
          <a:p>
            <a:pPr lvl="1"/>
            <a:r>
              <a:rPr lang="en-US" dirty="0" smtClean="0"/>
              <a:t>Does it depend on the </a:t>
            </a:r>
            <a:r>
              <a:rPr lang="en-US" dirty="0" err="1" smtClean="0"/>
              <a:t>malloc</a:t>
            </a:r>
            <a:r>
              <a:rPr lang="en-US" dirty="0" smtClean="0"/>
              <a:t> implementation you use?</a:t>
            </a:r>
          </a:p>
          <a:p>
            <a:pPr lvl="1"/>
            <a:r>
              <a:rPr lang="en-US" dirty="0" smtClean="0"/>
              <a:t>Is it different between free and allocated blocks?</a:t>
            </a:r>
            <a:endParaRPr lang="en-US" dirty="0"/>
          </a:p>
          <a:p>
            <a:r>
              <a:rPr lang="en-US" dirty="0" smtClean="0"/>
              <a:t>Can we use the extra space in free blocks?</a:t>
            </a:r>
          </a:p>
          <a:p>
            <a:pPr lvl="1"/>
            <a:r>
              <a:rPr lang="en-US" dirty="0" smtClean="0"/>
              <a:t>Or do we have to leave the space alone?</a:t>
            </a:r>
            <a:endParaRPr lang="en-US" dirty="0"/>
          </a:p>
          <a:p>
            <a:r>
              <a:rPr lang="en-US" dirty="0" smtClean="0"/>
              <a:t>How can we overlap two different types of data at the same location?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68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Hey, your </a:t>
            </a:r>
            <a:r>
              <a:rPr lang="en-US" dirty="0" err="1" smtClean="0"/>
              <a:t>malloc</a:t>
            </a:r>
            <a:r>
              <a:rPr lang="en-US" dirty="0" smtClean="0"/>
              <a:t> worked! GJ.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Setting up the blocks, metadata, lists… </a:t>
            </a:r>
            <a:r>
              <a:rPr lang="en-US" dirty="0" err="1" smtClean="0"/>
              <a:t>etc</a:t>
            </a:r>
            <a:r>
              <a:rPr lang="en-US" dirty="0" smtClean="0"/>
              <a:t> (500 </a:t>
            </a:r>
            <a:r>
              <a:rPr lang="en-US" dirty="0" err="1" smtClean="0"/>
              <a:t>LoC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+  Finding and allocating the right blocks (500 </a:t>
            </a:r>
            <a:r>
              <a:rPr lang="en-US" dirty="0" err="1" smtClean="0"/>
              <a:t>LoC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+  Updating your heap structure when you free (500 </a:t>
            </a:r>
            <a:r>
              <a:rPr lang="en-US" dirty="0" err="1" smtClean="0"/>
              <a:t>LoC</a:t>
            </a:r>
            <a:r>
              <a:rPr lang="en-US" dirty="0" smtClean="0"/>
              <a:t>) =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7018" y="2873335"/>
            <a:ext cx="8402595" cy="3625187"/>
            <a:chOff x="1549399" y="2837548"/>
            <a:chExt cx="4357915" cy="18801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72099"/>
            <a:stretch/>
          </p:blipFill>
          <p:spPr>
            <a:xfrm>
              <a:off x="1549399" y="2837548"/>
              <a:ext cx="4357915" cy="101055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75990"/>
            <a:stretch/>
          </p:blipFill>
          <p:spPr>
            <a:xfrm>
              <a:off x="1549399" y="3848100"/>
              <a:ext cx="4357915" cy="8696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027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Nope. Have fun debugging your code!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Setting up the blocks, metadata, lists… </a:t>
            </a:r>
            <a:r>
              <a:rPr lang="en-US" dirty="0" err="1" smtClean="0"/>
              <a:t>etc</a:t>
            </a:r>
            <a:r>
              <a:rPr lang="en-US" dirty="0" smtClean="0"/>
              <a:t> (500 </a:t>
            </a:r>
            <a:r>
              <a:rPr lang="en-US" dirty="0" err="1" smtClean="0"/>
              <a:t>LoC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+  Finding and allocating the right blocks (500 </a:t>
            </a:r>
            <a:r>
              <a:rPr lang="en-US" dirty="0" err="1" smtClean="0"/>
              <a:t>LoC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+  Updating your heap structure when you free (500 </a:t>
            </a:r>
            <a:r>
              <a:rPr lang="en-US" dirty="0" err="1" smtClean="0"/>
              <a:t>LoC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+ One bug, somewhere lost in those 1500 </a:t>
            </a:r>
            <a:r>
              <a:rPr lang="en-US" dirty="0" err="1" smtClean="0">
                <a:solidFill>
                  <a:srgbClr val="FF0000"/>
                </a:solidFill>
              </a:rPr>
              <a:t>LoC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357018" y="3614057"/>
            <a:ext cx="8403336" cy="2884464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22946"/>
          <a:stretch/>
        </p:blipFill>
        <p:spPr>
          <a:xfrm>
            <a:off x="357018" y="3182423"/>
            <a:ext cx="8403336" cy="13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45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GDB well in </a:t>
            </a:r>
            <a:r>
              <a:rPr lang="en-US" dirty="0" err="1" smtClean="0"/>
              <a:t>malloclab</a:t>
            </a:r>
            <a:r>
              <a:rPr lang="en-US" dirty="0" smtClean="0"/>
              <a:t> can save you </a:t>
            </a:r>
            <a:r>
              <a:rPr lang="en-US" u="sng" dirty="0" smtClean="0"/>
              <a:t>HOURS</a:t>
            </a:r>
            <a:r>
              <a:rPr lang="en-US" baseline="30000" dirty="0" smtClean="0"/>
              <a:t>*</a:t>
            </a:r>
            <a:r>
              <a:rPr lang="en-US" dirty="0" smtClean="0"/>
              <a:t> of debugging time</a:t>
            </a:r>
          </a:p>
          <a:p>
            <a:pPr lvl="1"/>
            <a:r>
              <a:rPr lang="en-US" dirty="0" smtClean="0"/>
              <a:t>Average 20 hours using GDB for “B” on </a:t>
            </a:r>
            <a:r>
              <a:rPr lang="en-US" dirty="0" err="1" smtClean="0"/>
              <a:t>malloclab</a:t>
            </a:r>
            <a:endParaRPr lang="en-US" dirty="0" smtClean="0"/>
          </a:p>
          <a:p>
            <a:pPr lvl="1"/>
            <a:r>
              <a:rPr lang="en-US" dirty="0" smtClean="0"/>
              <a:t>Average 23 hours not using GDB for “B”</a:t>
            </a:r>
            <a:r>
              <a:rPr lang="en-US" dirty="0"/>
              <a:t> on </a:t>
            </a:r>
            <a:r>
              <a:rPr lang="en-US" dirty="0" err="1"/>
              <a:t>malloclab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Form pairs</a:t>
            </a:r>
          </a:p>
          <a:p>
            <a:pPr lvl="1"/>
            <a:r>
              <a:rPr lang="en-US" dirty="0" smtClean="0"/>
              <a:t>Login to a shark machine</a:t>
            </a:r>
          </a:p>
          <a:p>
            <a:pPr lvl="1"/>
            <a:r>
              <a:rPr lang="en-US" dirty="0" err="1"/>
              <a:t>w</a:t>
            </a:r>
            <a:r>
              <a:rPr lang="en-US" dirty="0" err="1" smtClean="0"/>
              <a:t>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http://www.cs.cmu.edu/~213/activities/rec11.tar</a:t>
            </a:r>
            <a:endParaRPr lang="en-US" dirty="0" smtClean="0"/>
          </a:p>
          <a:p>
            <a:pPr lvl="1"/>
            <a:r>
              <a:rPr lang="en-US" dirty="0" smtClean="0"/>
              <a:t>tar </a:t>
            </a:r>
            <a:r>
              <a:rPr lang="en-US" dirty="0" err="1" smtClean="0"/>
              <a:t>xf</a:t>
            </a:r>
            <a:r>
              <a:rPr lang="en-US" dirty="0" smtClean="0"/>
              <a:t> rec11.tar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d rec11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</a:t>
            </a:r>
          </a:p>
          <a:p>
            <a:r>
              <a:rPr lang="en-US" dirty="0" smtClean="0"/>
              <a:t>Two buggy </a:t>
            </a:r>
            <a:r>
              <a:rPr lang="en-US" dirty="0" err="1" smtClean="0"/>
              <a:t>mdrivers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0092" y="6550223"/>
            <a:ext cx="4271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*Average time is based on Summer 2016 survey results</a:t>
            </a:r>
          </a:p>
        </p:txBody>
      </p:sp>
    </p:spTree>
    <p:extLst>
      <p:ext uri="{BB962C8B-B14F-4D97-AF65-F5344CB8AC3E}">
        <p14:creationId xmlns:p14="http://schemas.microsoft.com/office/powerpoint/2010/main" val="311896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running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</a:p>
          <a:p>
            <a:pPr lvl="1"/>
            <a:r>
              <a:rPr lang="en-US" dirty="0" smtClean="0"/>
              <a:t>If you look closely, </a:t>
            </a:r>
            <a:r>
              <a:rPr lang="en-US" dirty="0"/>
              <a:t>o</a:t>
            </a:r>
            <a:r>
              <a:rPr lang="en-US" dirty="0" smtClean="0"/>
              <a:t>ur code compiles your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 implementation with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-O3 </a:t>
            </a:r>
            <a:r>
              <a:rPr lang="en-US" dirty="0" smtClean="0"/>
              <a:t>flag.</a:t>
            </a:r>
          </a:p>
          <a:p>
            <a:pPr lvl="1"/>
            <a:r>
              <a:rPr lang="en-US" dirty="0" smtClean="0"/>
              <a:t>This is an optimization flag.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r>
              <a:rPr lang="en-US" dirty="0" smtClean="0"/>
              <a:t> makes your code run as efficiently as the compiler can manage, but also makes it horrible for debugging (almost everything is “optimized out”).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1" y="3678607"/>
            <a:ext cx="7055350" cy="969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3517626" y="3848100"/>
            <a:ext cx="435429" cy="2322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1" y="4687515"/>
            <a:ext cx="7055350" cy="71827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735340" y="4244727"/>
            <a:ext cx="435429" cy="23223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02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err="1" smtClean="0"/>
              <a:t>mdriver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dirty="0" err="1" smtClean="0"/>
              <a:t>gdb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args</a:t>
            </a:r>
            <a:r>
              <a:rPr lang="en-US" dirty="0"/>
              <a:t> ./</a:t>
            </a:r>
            <a:r>
              <a:rPr lang="en-US" dirty="0" err="1"/>
              <a:t>mdriver</a:t>
            </a:r>
            <a:r>
              <a:rPr lang="en-US" dirty="0"/>
              <a:t> -c traces/</a:t>
            </a:r>
            <a:r>
              <a:rPr lang="en-US" dirty="0" err="1"/>
              <a:t>syn</a:t>
            </a:r>
            <a:r>
              <a:rPr lang="en-US" dirty="0"/>
              <a:t>-mix-</a:t>
            </a:r>
            <a:r>
              <a:rPr lang="en-US" dirty="0" err="1"/>
              <a:t>short.rep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dirty="0" smtClean="0"/>
              <a:t>run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dirty="0" err="1" smtClean="0"/>
              <a:t>backtrace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gdb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Optional: Type Ctrl-X Ctrl-A to see the source code. Don’t linger there for long, since this visual mode is buggy. Type that key combination again to go back to console mode.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1) What function is listed on the top of </a:t>
            </a:r>
            <a:r>
              <a:rPr lang="en-US" dirty="0" err="1" smtClean="0"/>
              <a:t>backtrace</a:t>
            </a:r>
            <a:r>
              <a:rPr lang="en-US" dirty="0" smtClean="0"/>
              <a:t>?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2) What line of code crashed?</a:t>
            </a:r>
          </a:p>
          <a:p>
            <a:pPr marL="0" indent="0">
              <a:buNone/>
            </a:pPr>
            <a:r>
              <a:rPr lang="en-US" dirty="0" smtClean="0"/>
              <a:t>3) How did that line cause the crash?</a:t>
            </a:r>
          </a:p>
        </p:txBody>
      </p:sp>
    </p:spTree>
    <p:extLst>
      <p:ext uri="{BB962C8B-B14F-4D97-AF65-F5344CB8AC3E}">
        <p14:creationId xmlns:p14="http://schemas.microsoft.com/office/powerpoint/2010/main" val="1082050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malloc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6986480" cy="4972050"/>
          </a:xfrm>
        </p:spPr>
        <p:txBody>
          <a:bodyPr/>
          <a:lstStyle/>
          <a:p>
            <a:r>
              <a:rPr lang="en-US" dirty="0" smtClean="0"/>
              <a:t>A function to allocate memory during runtime (dynamic memory allocation).</a:t>
            </a:r>
          </a:p>
          <a:p>
            <a:pPr lvl="1"/>
            <a:r>
              <a:rPr lang="en-US" dirty="0" smtClean="0"/>
              <a:t>More useful when the size or number of allocations is unknown until runtime (e.g. data structures)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There’s a segment of memory addresses reserved almost exclusively for </a:t>
            </a:r>
            <a:r>
              <a:rPr lang="en-US" dirty="0" err="1" smtClean="0"/>
              <a:t>malloc</a:t>
            </a:r>
            <a:r>
              <a:rPr lang="en-US" dirty="0" smtClean="0"/>
              <a:t> to use.</a:t>
            </a:r>
          </a:p>
          <a:p>
            <a:pPr lvl="1"/>
            <a:r>
              <a:rPr lang="en-US" dirty="0" smtClean="0"/>
              <a:t>Your code directly manipulates the bytes of memory in this section.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10" y="1681604"/>
            <a:ext cx="1819490" cy="465252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6965994" y="3635158"/>
            <a:ext cx="717031" cy="4258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097556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</a:t>
            </a:r>
            <a:r>
              <a:rPr lang="en-US" dirty="0" err="1" smtClean="0"/>
              <a:t>mdriver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/10gx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Shows the </a:t>
            </a:r>
            <a:r>
              <a:rPr lang="en-US" dirty="0"/>
              <a:t>memory contents within the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In particular, look for the header.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 the output from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 1</a:t>
            </a:r>
          </a:p>
          <a:p>
            <a:pPr lvl="1"/>
            <a:r>
              <a:rPr lang="en-US" dirty="0" smtClean="0"/>
              <a:t>Jumps to the function one level down the call stack (aka the function that called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Ctrl-X, Ctrl-A again if you want to see visuals</a:t>
            </a:r>
          </a:p>
          <a:p>
            <a:r>
              <a:rPr lang="en-US" dirty="0" smtClean="0"/>
              <a:t>What was the caller function? What is its purpose?</a:t>
            </a:r>
          </a:p>
          <a:p>
            <a:pPr lvl="1"/>
            <a:r>
              <a:rPr lang="en-US" dirty="0" smtClean="0"/>
              <a:t>Was it writing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dirty="0" smtClean="0"/>
              <a:t> when it crashed?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76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process while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rashed because it got the wrong address for the footer…</a:t>
            </a:r>
          </a:p>
          <a:p>
            <a:r>
              <a:rPr lang="en-US" dirty="0" smtClean="0"/>
              <a:t>The address was wrong because the header of the block was some garbage value</a:t>
            </a:r>
          </a:p>
          <a:p>
            <a:pPr lvl="1"/>
            <a:r>
              <a:rPr lang="en-US" dirty="0" smtClean="0"/>
              <a:t>Since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write_footer</a:t>
            </a:r>
            <a:r>
              <a:rPr lang="en-US" dirty="0" smtClean="0">
                <a:cs typeface="Courier New" panose="02070309020205020404" pitchFamily="49" charset="0"/>
              </a:rPr>
              <a:t> uses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(block)</a:t>
            </a:r>
            <a:r>
              <a:rPr lang="en-US" dirty="0" smtClean="0">
                <a:cs typeface="Courier New" panose="02070309020205020404" pitchFamily="49" charset="0"/>
              </a:rPr>
              <a:t> after all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But why in the world does the header contain garbage??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crash happened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en-US" dirty="0" smtClean="0"/>
              <a:t>, which basically splits a free block into two and uses the first one to store things.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Hm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block_next</a:t>
            </a:r>
            <a:r>
              <a:rPr lang="en-US" dirty="0" smtClean="0">
                <a:cs typeface="Courier New" panose="02070309020205020404" pitchFamily="49" charset="0"/>
              </a:rPr>
              <a:t> would be the new block created after the split? The one on the right?</a:t>
            </a:r>
          </a:p>
          <a:p>
            <a:pPr lvl="1"/>
            <a:r>
              <a:rPr lang="en-US" dirty="0" smtClean="0"/>
              <a:t>The header would be in the middle of the original free block actually. Wait, but I wrote a new header before I wrote the footer! </a:t>
            </a:r>
          </a:p>
          <a:p>
            <a:pPr lvl="2"/>
            <a:r>
              <a:rPr lang="en-US" dirty="0" smtClean="0"/>
              <a:t>Right? …Oh, I didn’t. Darn.</a:t>
            </a:r>
          </a:p>
        </p:txBody>
      </p:sp>
    </p:spTree>
    <p:extLst>
      <p:ext uri="{BB962C8B-B14F-4D97-AF65-F5344CB8AC3E}">
        <p14:creationId xmlns:p14="http://schemas.microsoft.com/office/powerpoint/2010/main" val="3235967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consistency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mm-2.c activates debug mode, and so </a:t>
            </a:r>
            <a:r>
              <a:rPr lang="en-US" dirty="0" err="1" smtClean="0"/>
              <a:t>mm_checkheap</a:t>
            </a:r>
            <a:r>
              <a:rPr lang="en-US" dirty="0" smtClean="0"/>
              <a:t> runs at the beginning and end of many of its functions.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next bug will be a total nightmare to find without this heap consistency checker*.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9" y="2337604"/>
            <a:ext cx="7755557" cy="1871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80300" y="6550223"/>
            <a:ext cx="4280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*Even though the checker in mm-2.c is short and buggy</a:t>
            </a:r>
          </a:p>
        </p:txBody>
      </p:sp>
    </p:spTree>
    <p:extLst>
      <p:ext uri="{BB962C8B-B14F-4D97-AF65-F5344CB8AC3E}">
        <p14:creationId xmlns:p14="http://schemas.microsoft.com/office/powerpoint/2010/main" val="15196635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you try debugging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dirty="0" err="1"/>
              <a:t>gdb</a:t>
            </a:r>
            <a:r>
              <a:rPr lang="en-US" dirty="0"/>
              <a:t> --</a:t>
            </a:r>
            <a:r>
              <a:rPr lang="en-US" dirty="0" err="1"/>
              <a:t>args</a:t>
            </a:r>
            <a:r>
              <a:rPr lang="en-US" dirty="0"/>
              <a:t> ./</a:t>
            </a:r>
            <a:r>
              <a:rPr lang="en-US" dirty="0" smtClean="0"/>
              <a:t>mdriver-2 </a:t>
            </a:r>
            <a:r>
              <a:rPr lang="en-US" dirty="0"/>
              <a:t>-c </a:t>
            </a:r>
            <a:r>
              <a:rPr lang="en-US" dirty="0" smtClean="0"/>
              <a:t>traces/</a:t>
            </a:r>
            <a:r>
              <a:rPr lang="en-US" dirty="0" err="1" smtClean="0"/>
              <a:t>syn</a:t>
            </a:r>
            <a:r>
              <a:rPr lang="en-US" dirty="0" smtClean="0"/>
              <a:t>-array-</a:t>
            </a:r>
            <a:r>
              <a:rPr lang="en-US" dirty="0" err="1" smtClean="0"/>
              <a:t>short.rep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mm_checkheap</a:t>
            </a:r>
            <a:r>
              <a:rPr lang="en-US" dirty="0" smtClean="0"/>
              <a:t> will fail. What reason does it cite?</a:t>
            </a:r>
          </a:p>
          <a:p>
            <a:pPr marL="0" indent="0">
              <a:buNone/>
            </a:pPr>
            <a:r>
              <a:rPr lang="en-US" dirty="0" smtClean="0"/>
              <a:t>Where’s the footer? Use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x  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gx</a:t>
            </a:r>
            <a:r>
              <a:rPr lang="en-US" dirty="0" smtClean="0">
                <a:cs typeface="Courier New" panose="02070309020205020404" pitchFamily="49" charset="0"/>
              </a:rPr>
              <a:t> and some arithmetic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Track changes in the header and the footer: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dirty="0"/>
              <a:t>watch 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[header address]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gdb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dirty="0"/>
              <a:t>watch 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[footer address]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does the footer’s value turn inconsistent? What function was running at the time? Which part of that function was wrong? Use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backtrace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frame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90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MallocLab</a:t>
            </a:r>
            <a:r>
              <a:rPr lang="en-US" dirty="0" smtClean="0"/>
              <a:t> 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Thursday</a:t>
            </a:r>
          </a:p>
          <a:p>
            <a:endParaRPr lang="en-US" dirty="0"/>
          </a:p>
          <a:p>
            <a:r>
              <a:rPr lang="en-US" dirty="0" smtClean="0"/>
              <a:t>Checkpoint should take a bit less than half of the time</a:t>
            </a:r>
          </a:p>
          <a:p>
            <a:endParaRPr lang="en-US" dirty="0"/>
          </a:p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. Slowly. Carefully.</a:t>
            </a:r>
          </a:p>
          <a:p>
            <a:endParaRPr lang="en-US" dirty="0"/>
          </a:p>
          <a:p>
            <a:r>
              <a:rPr lang="en-US" dirty="0" smtClean="0"/>
              <a:t>Use GDB</a:t>
            </a:r>
          </a:p>
          <a:p>
            <a:endParaRPr lang="en-US" dirty="0"/>
          </a:p>
          <a:p>
            <a:r>
              <a:rPr lang="en-US" dirty="0" smtClean="0"/>
              <a:t>Ask us for debugging help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after you implement </a:t>
            </a:r>
            <a:r>
              <a:rPr lang="en-US" dirty="0" err="1" smtClean="0"/>
              <a:t>mm_checkheap</a:t>
            </a:r>
            <a:r>
              <a:rPr lang="en-US" dirty="0" smtClean="0"/>
              <a:t> though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28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Advanced GDB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backtrace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/>
              <a:t> Shows the call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frame:</a:t>
            </a:r>
            <a:r>
              <a:rPr lang="en-US" dirty="0" smtClean="0"/>
              <a:t> Lets you go to one of the levels in the call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list:</a:t>
            </a:r>
            <a:r>
              <a:rPr lang="en-US" dirty="0" smtClean="0">
                <a:cs typeface="Courier New" panose="02070309020205020404" pitchFamily="49" charset="0"/>
              </a:rPr>
              <a:t> Shows source code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&lt;expression&gt;: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Runs </a:t>
            </a:r>
            <a:r>
              <a:rPr lang="en-US" dirty="0">
                <a:cs typeface="Courier New" panose="02070309020205020404" pitchFamily="49" charset="0"/>
              </a:rPr>
              <a:t>a</a:t>
            </a:r>
            <a:r>
              <a:rPr lang="en-US" dirty="0" smtClean="0"/>
              <a:t>ny valid C command, even something with side effects like </a:t>
            </a:r>
            <a:r>
              <a:rPr lang="en-US" dirty="0" err="1" smtClean="0"/>
              <a:t>mm_malloc</a:t>
            </a:r>
            <a:r>
              <a:rPr lang="en-US" dirty="0" smtClean="0"/>
              <a:t>(10) or </a:t>
            </a:r>
            <a:r>
              <a:rPr lang="en-US" dirty="0" err="1" smtClean="0"/>
              <a:t>mm_checkheap</a:t>
            </a:r>
            <a:r>
              <a:rPr lang="en-US" dirty="0" smtClean="0"/>
              <a:t>(1337)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watch &lt;expression&gt;: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Breaks when the value of the expression changes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 &lt;function / line&gt; if &lt;expression&gt;: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Only stops execution when the expression holds true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Ctrl-X Ctrl-A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319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Appendix: Building O0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the file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 smtClean="0"/>
              <a:t> and make it use 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-O0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Then run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 –B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Alternative: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clean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Just running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 smtClean="0">
                <a:cs typeface="Courier New" panose="02070309020205020404" pitchFamily="49" charset="0"/>
              </a:rPr>
              <a:t> won’t work because it’ll say nothing new needs to be compiled. So we force it to recompile.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Remember to set it back to </a:t>
            </a:r>
            <a:r>
              <a:rPr lang="en-US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–O3</a:t>
            </a:r>
            <a:r>
              <a:rPr lang="en-US" dirty="0" smtClean="0">
                <a:cs typeface="Courier New" panose="02070309020205020404" pitchFamily="49" charset="0"/>
              </a:rPr>
              <a:t> when you’re done to test throughput, since 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-O0</a:t>
            </a:r>
            <a:r>
              <a:rPr lang="en-US" dirty="0" smtClean="0">
                <a:cs typeface="Courier New" panose="02070309020205020404" pitchFamily="49" charset="0"/>
              </a:rPr>
              <a:t> makes your code much slower.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4" y="2125706"/>
            <a:ext cx="6896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714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</a:p>
          <a:p>
            <a:r>
              <a:rPr lang="en-US" dirty="0" smtClean="0"/>
              <a:t>How to choose blocks</a:t>
            </a:r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Debugging / GDB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24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Malloc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heap consists of blocks of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78941" y="1878904"/>
            <a:ext cx="6037545" cy="2755726"/>
            <a:chOff x="1478941" y="2066795"/>
            <a:chExt cx="6037545" cy="2755726"/>
          </a:xfrm>
        </p:grpSpPr>
        <p:sp>
          <p:nvSpPr>
            <p:cNvPr id="8" name="Rectangle 7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Calibri" pitchFamily="34" charset="0"/>
                </a:rPr>
                <a:t>(heap)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Calibri" pitchFamily="34" charset="0"/>
                </a:rPr>
                <a:t>malloc’d</a:t>
              </a: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Calibri" pitchFamily="34" charset="0"/>
                </a:rPr>
                <a:t>malloc’d</a:t>
              </a: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Calibri" pitchFamily="34" charset="0"/>
                </a:rPr>
                <a:t>malloc’d</a:t>
              </a: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Calibri" pitchFamily="34" charset="0"/>
                </a:rPr>
                <a:t>free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Calibri" pitchFamily="34" charset="0"/>
                </a:rPr>
                <a:t>malloc’d</a:t>
              </a: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843407" y="4321475"/>
              <a:ext cx="1082066" cy="435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Calibri" pitchFamily="34" charset="0"/>
                </a:rPr>
                <a:t>free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579148" y="2578373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Calibri" pitchFamily="34" charset="0"/>
                </a:rPr>
                <a:t>free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653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Really, </a:t>
            </a:r>
            <a:r>
              <a:rPr lang="en-US" dirty="0" err="1" smtClean="0"/>
              <a:t>malloc</a:t>
            </a:r>
            <a:r>
              <a:rPr lang="en-US" dirty="0" smtClean="0"/>
              <a:t> only does three things:</a:t>
            </a:r>
          </a:p>
          <a:p>
            <a:endParaRPr 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Organize all blocks and store information about them in a structured way.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Using the structure made in 1), choose an appropriate location to allocate new memory.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smtClean="0"/>
              <a:t>Update the structure made in 1) when the user frees a block of memory.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/>
          </a:p>
          <a:p>
            <a:pPr marL="0" indent="0">
              <a:buSzPct val="100000"/>
              <a:buNone/>
            </a:pPr>
            <a:r>
              <a:rPr lang="en-US" dirty="0" smtClean="0"/>
              <a:t>This process occurs even for a complicated algorithm like segregated lists.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8407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(Implicit list)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4601"/>
            <a:ext cx="7896225" cy="497205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Organize all blocks and store information about them in a structured way.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95055" y="2575590"/>
            <a:ext cx="6037545" cy="2755726"/>
            <a:chOff x="1478941" y="2066795"/>
            <a:chExt cx="6037545" cy="2755726"/>
          </a:xfrm>
        </p:grpSpPr>
        <p:sp>
          <p:nvSpPr>
            <p:cNvPr id="5" name="Rectangle 4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Calibri" pitchFamily="34" charset="0"/>
                </a:rPr>
                <a:t>(heap)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Calibri" pitchFamily="34" charset="0"/>
                </a:rPr>
                <a:t>m(3)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Calibri" pitchFamily="34" charset="0"/>
                </a:rPr>
                <a:t>m(5)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Calibri" pitchFamily="34" charset="0"/>
                </a:rPr>
                <a:t>m(4)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itchFamily="34" charset="0"/>
                </a:rPr>
                <a:t>f</a:t>
              </a:r>
              <a:r>
                <a:rPr lang="en-US" dirty="0" smtClean="0">
                  <a:latin typeface="Calibri" pitchFamily="34" charset="0"/>
                </a:rPr>
                <a:t>ree (size = 8)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 smtClean="0">
                  <a:latin typeface="Calibri" pitchFamily="34" charset="0"/>
                </a:rPr>
                <a:t>malloc’d</a:t>
              </a:r>
              <a:r>
                <a:rPr lang="en-US" dirty="0" smtClean="0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843407" y="4321476"/>
              <a:ext cx="1082066" cy="4410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itchFamily="34" charset="0"/>
                </a:rPr>
                <a:t>f</a:t>
              </a:r>
              <a:r>
                <a:rPr lang="en-US" dirty="0" smtClean="0">
                  <a:latin typeface="Calibri" pitchFamily="34" charset="0"/>
                </a:rPr>
                <a:t>(3)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579148" y="2567835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Calibri" pitchFamily="34" charset="0"/>
                </a:rPr>
                <a:t>f</a:t>
              </a:r>
              <a:r>
                <a:rPr lang="en-US" dirty="0" smtClean="0">
                  <a:latin typeface="Calibri" pitchFamily="34" charset="0"/>
                </a:rPr>
                <a:t>ree (size = 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829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(Implicit list)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 startAt="2"/>
            </a:pPr>
            <a:r>
              <a:rPr lang="en-US" dirty="0"/>
              <a:t>Using the structure made in 1), choose an appropriate location to allocate new memory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4673" y="2256276"/>
            <a:ext cx="4214956" cy="1923839"/>
            <a:chOff x="1478941" y="2066795"/>
            <a:chExt cx="6037545" cy="2755726"/>
          </a:xfrm>
        </p:grpSpPr>
        <p:sp>
          <p:nvSpPr>
            <p:cNvPr id="7" name="Rectangle 6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(heap)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m(3)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m(5)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m(4)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 pitchFamily="34" charset="0"/>
                </a:rPr>
                <a:t>f</a:t>
              </a:r>
              <a:r>
                <a:rPr lang="en-US" sz="1800" dirty="0" smtClean="0">
                  <a:latin typeface="Calibri" pitchFamily="34" charset="0"/>
                </a:rPr>
                <a:t>ree (size = 8)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 smtClean="0">
                  <a:latin typeface="Calibri" pitchFamily="34" charset="0"/>
                </a:rPr>
                <a:t>malloc’d</a:t>
              </a:r>
              <a:r>
                <a:rPr lang="en-US" sz="1800" dirty="0" smtClean="0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843407" y="4321474"/>
              <a:ext cx="1082065" cy="44102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 pitchFamily="34" charset="0"/>
                </a:rPr>
                <a:t>f</a:t>
              </a:r>
              <a:r>
                <a:rPr lang="en-US" sz="1800" dirty="0" smtClean="0">
                  <a:latin typeface="Calibri" pitchFamily="34" charset="0"/>
                </a:rPr>
                <a:t>(3)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79148" y="2580361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 pitchFamily="34" charset="0"/>
                </a:rPr>
                <a:t>f</a:t>
              </a:r>
              <a:r>
                <a:rPr lang="en-US" sz="1800" dirty="0" smtClean="0">
                  <a:latin typeface="Calibri" pitchFamily="34" charset="0"/>
                </a:rPr>
                <a:t>ree (size = 25)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2942" y="4416847"/>
            <a:ext cx="4214956" cy="1923839"/>
            <a:chOff x="1478941" y="2066795"/>
            <a:chExt cx="6037545" cy="2755726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(heap)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m(3)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m(5)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m(4)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>
                  <a:latin typeface="Calibri" pitchFamily="34" charset="0"/>
                </a:rPr>
                <a:t>m</a:t>
              </a:r>
              <a:r>
                <a:rPr lang="en-US" sz="1800" dirty="0" err="1" smtClean="0">
                  <a:latin typeface="Calibri" pitchFamily="34" charset="0"/>
                </a:rPr>
                <a:t>alloc’d</a:t>
              </a:r>
              <a:r>
                <a:rPr lang="en-US" sz="1800" dirty="0" smtClean="0">
                  <a:latin typeface="Calibri" pitchFamily="34" charset="0"/>
                </a:rPr>
                <a:t> (size = 8)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 smtClean="0">
                  <a:latin typeface="Calibri" pitchFamily="34" charset="0"/>
                </a:rPr>
                <a:t>malloc’d</a:t>
              </a:r>
              <a:r>
                <a:rPr lang="en-US" sz="1800" dirty="0" smtClean="0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843407" y="4321474"/>
              <a:ext cx="1082065" cy="4410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 pitchFamily="34" charset="0"/>
                </a:rPr>
                <a:t>f</a:t>
              </a:r>
              <a:r>
                <a:rPr lang="en-US" sz="1800" dirty="0" smtClean="0">
                  <a:latin typeface="Calibri" pitchFamily="34" charset="0"/>
                </a:rPr>
                <a:t>(3)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579148" y="2580361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 pitchFamily="34" charset="0"/>
                </a:rPr>
                <a:t>f</a:t>
              </a:r>
              <a:r>
                <a:rPr lang="en-US" sz="1800" dirty="0" smtClean="0">
                  <a:latin typeface="Calibri" pitchFamily="34" charset="0"/>
                </a:rPr>
                <a:t>ree (size = 25)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 bwMode="auto">
          <a:xfrm>
            <a:off x="4562899" y="3396343"/>
            <a:ext cx="1084042" cy="9144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32403" y="3389782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  <a:latin typeface="Calibri" pitchFamily="34" charset="0"/>
              </a:rPr>
              <a:t>malloc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3443354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(Implicit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dirty="0"/>
              <a:t>Update the structure made in 1) when the user frees a block of memory.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6875" y="2254218"/>
            <a:ext cx="4214956" cy="1923839"/>
            <a:chOff x="1478941" y="2066795"/>
            <a:chExt cx="6037545" cy="2755726"/>
          </a:xfrm>
        </p:grpSpPr>
        <p:sp>
          <p:nvSpPr>
            <p:cNvPr id="6" name="Rectangle 5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(heap)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m(3)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925473" y="4321477"/>
              <a:ext cx="194923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m(5)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m(4)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>
                  <a:latin typeface="Calibri" pitchFamily="34" charset="0"/>
                </a:rPr>
                <a:t>m</a:t>
              </a:r>
              <a:r>
                <a:rPr lang="en-US" sz="1800" dirty="0" err="1" smtClean="0">
                  <a:latin typeface="Calibri" pitchFamily="34" charset="0"/>
                </a:rPr>
                <a:t>alloc’d</a:t>
              </a:r>
              <a:r>
                <a:rPr lang="en-US" sz="1800" dirty="0" smtClean="0">
                  <a:latin typeface="Calibri" pitchFamily="34" charset="0"/>
                </a:rPr>
                <a:t> (size = 8)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 smtClean="0">
                  <a:latin typeface="Calibri" pitchFamily="34" charset="0"/>
                </a:rPr>
                <a:t>malloc’d</a:t>
              </a:r>
              <a:r>
                <a:rPr lang="en-US" sz="1800" dirty="0" smtClean="0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843407" y="4321474"/>
              <a:ext cx="1082065" cy="4410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 pitchFamily="34" charset="0"/>
                </a:rPr>
                <a:t>f</a:t>
              </a:r>
              <a:r>
                <a:rPr lang="en-US" sz="1800" dirty="0" smtClean="0">
                  <a:latin typeface="Calibri" pitchFamily="34" charset="0"/>
                </a:rPr>
                <a:t>(3)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579148" y="2580361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 pitchFamily="34" charset="0"/>
                </a:rPr>
                <a:t>f</a:t>
              </a:r>
              <a:r>
                <a:rPr lang="en-US" sz="1800" dirty="0" smtClean="0">
                  <a:latin typeface="Calibri" pitchFamily="34" charset="0"/>
                </a:rPr>
                <a:t>ree (size = 25)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14554" y="2970732"/>
            <a:ext cx="167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free(</a:t>
            </a:r>
            <a:r>
              <a:rPr lang="en-US" sz="1800" dirty="0" smtClean="0">
                <a:solidFill>
                  <a:srgbClr val="0070C0"/>
                </a:solidFill>
                <a:latin typeface="Calibri" pitchFamily="34" charset="0"/>
              </a:rPr>
              <a:t>that block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 bwMode="auto">
          <a:xfrm flipH="1">
            <a:off x="3465665" y="3325834"/>
            <a:ext cx="2884278" cy="656375"/>
          </a:xfrm>
          <a:prstGeom prst="straightConnector1">
            <a:avLst/>
          </a:prstGeom>
          <a:noFill/>
          <a:ln w="2222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4697282" y="3405370"/>
            <a:ext cx="1084042" cy="9144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492942" y="4416847"/>
            <a:ext cx="4214956" cy="1923839"/>
            <a:chOff x="1478941" y="2066795"/>
            <a:chExt cx="6037545" cy="2755726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478941" y="2066795"/>
              <a:ext cx="6037545" cy="275572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(heap)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579148" y="4321478"/>
              <a:ext cx="1264259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m(3)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874707" y="4321476"/>
              <a:ext cx="1540701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 pitchFamily="34" charset="0"/>
                </a:rPr>
                <a:t>m(4)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579148" y="3880455"/>
              <a:ext cx="3105586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>
                  <a:latin typeface="Calibri" pitchFamily="34" charset="0"/>
                </a:rPr>
                <a:t>m</a:t>
              </a:r>
              <a:r>
                <a:rPr lang="en-US" sz="1800" dirty="0" err="1" smtClean="0">
                  <a:latin typeface="Calibri" pitchFamily="34" charset="0"/>
                </a:rPr>
                <a:t>alloc’d</a:t>
              </a:r>
              <a:r>
                <a:rPr lang="en-US" sz="1800" dirty="0" smtClean="0">
                  <a:latin typeface="Calibri" pitchFamily="34" charset="0"/>
                </a:rPr>
                <a:t> (size = 8)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684734" y="3880454"/>
              <a:ext cx="2730674" cy="4410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err="1" smtClean="0">
                  <a:latin typeface="Calibri" pitchFamily="34" charset="0"/>
                </a:rPr>
                <a:t>malloc’d</a:t>
              </a:r>
              <a:r>
                <a:rPr lang="en-US" sz="1800" dirty="0" smtClean="0">
                  <a:latin typeface="Calibri" pitchFamily="34" charset="0"/>
                </a:rPr>
                <a:t> (size = 7)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843406" y="4321474"/>
              <a:ext cx="3031299" cy="441022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 pitchFamily="34" charset="0"/>
                </a:rPr>
                <a:t>f</a:t>
              </a:r>
              <a:r>
                <a:rPr lang="en-US" sz="1800" dirty="0" smtClean="0">
                  <a:latin typeface="Calibri" pitchFamily="34" charset="0"/>
                </a:rPr>
                <a:t>ree (size = 8)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579148" y="2580361"/>
              <a:ext cx="5836260" cy="1307395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 pitchFamily="34" charset="0"/>
                </a:rPr>
                <a:t>f</a:t>
              </a:r>
              <a:r>
                <a:rPr lang="en-US" sz="1800" dirty="0" smtClean="0">
                  <a:latin typeface="Calibri" pitchFamily="34" charset="0"/>
                </a:rPr>
                <a:t>ree (size = 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166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as fast as possible</a:t>
            </a:r>
          </a:p>
          <a:p>
            <a:r>
              <a:rPr lang="en-US" dirty="0" smtClean="0"/>
              <a:t>Waste as little memory as possible</a:t>
            </a:r>
          </a:p>
          <a:p>
            <a:pPr lvl="1"/>
            <a:r>
              <a:rPr lang="en-US" dirty="0" smtClean="0"/>
              <a:t>Seemingly conflicting goals, but with cleverness you can do very well in both areas.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simplest implementation is the implicit list.</a:t>
            </a:r>
            <a:br>
              <a:rPr lang="en-US" dirty="0" smtClean="0"/>
            </a:br>
            <a:r>
              <a:rPr lang="en-US" dirty="0" smtClean="0"/>
              <a:t>mm-baseline uses this method.</a:t>
            </a:r>
          </a:p>
          <a:p>
            <a:pPr lvl="1"/>
            <a:r>
              <a:rPr lang="en-US" dirty="0" smtClean="0"/>
              <a:t>Unfortunately…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04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2281</TotalTime>
  <Words>1624</Words>
  <Application>Microsoft Office PowerPoint</Application>
  <PresentationFormat>On-screen Show (4:3)</PresentationFormat>
  <Paragraphs>254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Arial Narrow</vt:lpstr>
      <vt:lpstr>Calibri</vt:lpstr>
      <vt:lpstr>Consolas</vt:lpstr>
      <vt:lpstr>Courier New</vt:lpstr>
      <vt:lpstr>Times New Roman</vt:lpstr>
      <vt:lpstr>Wingdings</vt:lpstr>
      <vt:lpstr>Wingdings 2</vt:lpstr>
      <vt:lpstr>15213-f16</vt:lpstr>
      <vt:lpstr>Recitation 10: Malloc Lab</vt:lpstr>
      <vt:lpstr>What’s malloc?</vt:lpstr>
      <vt:lpstr>Outline</vt:lpstr>
      <vt:lpstr>Malloc Internals</vt:lpstr>
      <vt:lpstr>Concept</vt:lpstr>
      <vt:lpstr>Concept (Implicit list)</vt:lpstr>
      <vt:lpstr>Concept (Implicit list)</vt:lpstr>
      <vt:lpstr>Concept (Implicit list)</vt:lpstr>
      <vt:lpstr>Goals</vt:lpstr>
      <vt:lpstr>PowerPoint Presentation</vt:lpstr>
      <vt:lpstr>In case you didn’t preview</vt:lpstr>
      <vt:lpstr>Choices</vt:lpstr>
      <vt:lpstr>Finding a Best Block</vt:lpstr>
      <vt:lpstr>Metadata</vt:lpstr>
      <vt:lpstr>Hey, your malloc worked! GJ.</vt:lpstr>
      <vt:lpstr>Nope. Have fun debugging your code! </vt:lpstr>
      <vt:lpstr>GDB Practice</vt:lpstr>
      <vt:lpstr>First things first</vt:lpstr>
      <vt:lpstr>Debugging mdriver</vt:lpstr>
      <vt:lpstr>Debugging mdriver</vt:lpstr>
      <vt:lpstr>Thought process while debugging</vt:lpstr>
      <vt:lpstr>Heap consistency checker</vt:lpstr>
      <vt:lpstr>Now you try debugging this</vt:lpstr>
      <vt:lpstr>MallocLab Checkpoint</vt:lpstr>
      <vt:lpstr>Appendix: Advanced GDB Usage</vt:lpstr>
      <vt:lpstr>Appendix: Building O0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11: MallocLab Part 1</dc:title>
  <dc:creator>Brian Railing</dc:creator>
  <cp:lastModifiedBy>Brian Railing</cp:lastModifiedBy>
  <cp:revision>131</cp:revision>
  <dcterms:created xsi:type="dcterms:W3CDTF">2016-11-06T01:57:04Z</dcterms:created>
  <dcterms:modified xsi:type="dcterms:W3CDTF">2017-11-03T11:18:45Z</dcterms:modified>
</cp:coreProperties>
</file>