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66"/>
  </p:notesMasterIdLst>
  <p:handoutMasterIdLst>
    <p:handoutMasterId r:id="rId67"/>
  </p:handoutMasterIdLst>
  <p:sldIdLst>
    <p:sldId id="258" r:id="rId2"/>
    <p:sldId id="286" r:id="rId3"/>
    <p:sldId id="288" r:id="rId4"/>
    <p:sldId id="287" r:id="rId5"/>
    <p:sldId id="289" r:id="rId6"/>
    <p:sldId id="290" r:id="rId7"/>
    <p:sldId id="291" r:id="rId8"/>
    <p:sldId id="349" r:id="rId9"/>
    <p:sldId id="350" r:id="rId10"/>
    <p:sldId id="292" r:id="rId11"/>
    <p:sldId id="336" r:id="rId12"/>
    <p:sldId id="337" r:id="rId13"/>
    <p:sldId id="293" r:id="rId14"/>
    <p:sldId id="294" r:id="rId15"/>
    <p:sldId id="295" r:id="rId16"/>
    <p:sldId id="302" r:id="rId17"/>
    <p:sldId id="304" r:id="rId18"/>
    <p:sldId id="296" r:id="rId19"/>
    <p:sldId id="297" r:id="rId20"/>
    <p:sldId id="298" r:id="rId21"/>
    <p:sldId id="299" r:id="rId22"/>
    <p:sldId id="300" r:id="rId23"/>
    <p:sldId id="301" r:id="rId24"/>
    <p:sldId id="305" r:id="rId25"/>
    <p:sldId id="306" r:id="rId26"/>
    <p:sldId id="307" r:id="rId27"/>
    <p:sldId id="308" r:id="rId28"/>
    <p:sldId id="310" r:id="rId29"/>
    <p:sldId id="314" r:id="rId30"/>
    <p:sldId id="315" r:id="rId31"/>
    <p:sldId id="318" r:id="rId32"/>
    <p:sldId id="316" r:id="rId33"/>
    <p:sldId id="317" r:id="rId34"/>
    <p:sldId id="319" r:id="rId35"/>
    <p:sldId id="321" r:id="rId36"/>
    <p:sldId id="323" r:id="rId37"/>
    <p:sldId id="322" r:id="rId38"/>
    <p:sldId id="313" r:id="rId39"/>
    <p:sldId id="328" r:id="rId40"/>
    <p:sldId id="329" r:id="rId41"/>
    <p:sldId id="330" r:id="rId42"/>
    <p:sldId id="331" r:id="rId43"/>
    <p:sldId id="332" r:id="rId44"/>
    <p:sldId id="333" r:id="rId45"/>
    <p:sldId id="335" r:id="rId46"/>
    <p:sldId id="324" r:id="rId47"/>
    <p:sldId id="327" r:id="rId48"/>
    <p:sldId id="325" r:id="rId49"/>
    <p:sldId id="326" r:id="rId50"/>
    <p:sldId id="334" r:id="rId51"/>
    <p:sldId id="320" r:id="rId52"/>
    <p:sldId id="338" r:id="rId53"/>
    <p:sldId id="339" r:id="rId54"/>
    <p:sldId id="340" r:id="rId55"/>
    <p:sldId id="342" r:id="rId56"/>
    <p:sldId id="341" r:id="rId57"/>
    <p:sldId id="343" r:id="rId58"/>
    <p:sldId id="344" r:id="rId59"/>
    <p:sldId id="345" r:id="rId60"/>
    <p:sldId id="346" r:id="rId61"/>
    <p:sldId id="347" r:id="rId62"/>
    <p:sldId id="348" r:id="rId63"/>
    <p:sldId id="351" r:id="rId64"/>
    <p:sldId id="285"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74" autoAdjust="0"/>
    <p:restoredTop sz="94660"/>
  </p:normalViewPr>
  <p:slideViewPr>
    <p:cSldViewPr snapToGrid="0">
      <p:cViewPr varScale="1">
        <p:scale>
          <a:sx n="59" d="100"/>
          <a:sy n="59" d="100"/>
        </p:scale>
        <p:origin x="72" y="1140"/>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2988"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5CF56AE-3F20-43FB-AE69-C15C16904E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python</a:t>
            </a:r>
            <a:r>
              <a:rPr lang="zh-CN" altLang="en-US"/>
              <a:t>数据分析基础</a:t>
            </a:r>
          </a:p>
        </p:txBody>
      </p:sp>
      <p:sp>
        <p:nvSpPr>
          <p:cNvPr id="3" name="日期占位符 2">
            <a:extLst>
              <a:ext uri="{FF2B5EF4-FFF2-40B4-BE49-F238E27FC236}">
                <a16:creationId xmlns:a16="http://schemas.microsoft.com/office/drawing/2014/main" id="{42813C96-B3E2-43EA-8E6B-5819693D37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2C2C1B-BA64-4307-944E-266D898C6E3A}"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59D44239-FB3F-4122-8BED-76F41D1D46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李小四</a:t>
            </a:r>
          </a:p>
        </p:txBody>
      </p:sp>
      <p:sp>
        <p:nvSpPr>
          <p:cNvPr id="5" name="灯片编号占位符 4">
            <a:extLst>
              <a:ext uri="{FF2B5EF4-FFF2-40B4-BE49-F238E27FC236}">
                <a16:creationId xmlns:a16="http://schemas.microsoft.com/office/drawing/2014/main" id="{2052B20D-4CD8-4188-99E5-49828A1EC2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E87AB-4668-460F-8628-C37106212EA2}" type="slidenum">
              <a:rPr lang="zh-CN" altLang="en-US" smtClean="0"/>
              <a:t>‹#›</a:t>
            </a:fld>
            <a:endParaRPr lang="zh-CN" altLang="en-US"/>
          </a:p>
        </p:txBody>
      </p:sp>
    </p:spTree>
    <p:extLst>
      <p:ext uri="{BB962C8B-B14F-4D97-AF65-F5344CB8AC3E}">
        <p14:creationId xmlns:p14="http://schemas.microsoft.com/office/powerpoint/2010/main" val="27506337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python</a:t>
            </a:r>
            <a:r>
              <a:rPr lang="zh-CN" altLang="en-US"/>
              <a:t>数据分析基础</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344A6-FED7-4393-AE7C-4D5AE26B6EE6}" type="datetimeFigureOut">
              <a:rPr lang="zh-CN" altLang="en-US" smtClean="0"/>
              <a:t>2021/1/29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李小四</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15FAF-7EE2-413F-B2BA-29D384FA37B9}" type="slidenum">
              <a:rPr lang="zh-CN" altLang="en-US" smtClean="0"/>
              <a:t>‹#›</a:t>
            </a:fld>
            <a:endParaRPr lang="zh-CN" altLang="en-US"/>
          </a:p>
        </p:txBody>
      </p:sp>
    </p:spTree>
    <p:extLst>
      <p:ext uri="{BB962C8B-B14F-4D97-AF65-F5344CB8AC3E}">
        <p14:creationId xmlns:p14="http://schemas.microsoft.com/office/powerpoint/2010/main" val="39074387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41443"/>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1468D9-30A6-44D0-9077-226445A2FF15}" type="datetime1">
              <a:rPr lang="zh-CN" altLang="en-US" smtClean="0"/>
              <a:t>2021/1/29</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253F5694-3F4E-4408-B13F-07F0B52BE224}"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08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AE18A13-5668-49A7-AC4D-0A32D6EA62FC}"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7" name="Slide Number Placeholder 6"/>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34585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522F7A-DCBE-4BCF-82FA-F7BA2DBAAE64}"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308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665CAD6-F9DD-4678-A4D4-24018C9D285C}"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435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389A2C-7247-4FA1-B7C9-98F518EF5A3A}"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18648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5BB5460-EB2B-430C-8968-126542643164}"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59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7BF7E02-C3C9-49DB-A4CD-67684D4D1E19}"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522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D03CF6F-5F39-430F-AE1C-8E725F77A63A}"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85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E9E7BAF-B67F-462D-948B-59C47E5E9ADC}" type="datetime1">
              <a:rPr lang="zh-CN" altLang="en-US" smtClean="0"/>
              <a:t>2021/1/29</a:t>
            </a:fld>
            <a:endParaRPr lang="zh-CN" altLang="en-US"/>
          </a:p>
        </p:txBody>
      </p:sp>
      <p:sp>
        <p:nvSpPr>
          <p:cNvPr id="5" name="Footer Placeholder 4"/>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56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8" name="日期占位符 7">
            <a:extLst>
              <a:ext uri="{FF2B5EF4-FFF2-40B4-BE49-F238E27FC236}">
                <a16:creationId xmlns:a16="http://schemas.microsoft.com/office/drawing/2014/main" id="{F55D5D94-3725-4C9B-9391-932286A27670}"/>
              </a:ext>
            </a:extLst>
          </p:cNvPr>
          <p:cNvSpPr>
            <a:spLocks noGrp="1"/>
          </p:cNvSpPr>
          <p:nvPr>
            <p:ph type="dt" sz="half" idx="10"/>
          </p:nvPr>
        </p:nvSpPr>
        <p:spPr/>
        <p:txBody>
          <a:bodyPr/>
          <a:lstStyle/>
          <a:p>
            <a:fld id="{1D468AB8-083D-4D69-B87D-6C028D915EAA}" type="datetime1">
              <a:rPr lang="zh-CN" altLang="en-US" smtClean="0"/>
              <a:t>2021/1/29</a:t>
            </a:fld>
            <a:endParaRPr lang="zh-CN" altLang="en-US"/>
          </a:p>
        </p:txBody>
      </p:sp>
      <p:sp>
        <p:nvSpPr>
          <p:cNvPr id="9" name="页脚占位符 8">
            <a:extLst>
              <a:ext uri="{FF2B5EF4-FFF2-40B4-BE49-F238E27FC236}">
                <a16:creationId xmlns:a16="http://schemas.microsoft.com/office/drawing/2014/main" id="{DBB123C3-677B-44EF-A636-30C7D1F0B16A}"/>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10" name="灯片编号占位符 9">
            <a:extLst>
              <a:ext uri="{FF2B5EF4-FFF2-40B4-BE49-F238E27FC236}">
                <a16:creationId xmlns:a16="http://schemas.microsoft.com/office/drawing/2014/main" id="{22F36763-033E-4398-9ECB-C7768B041AB7}"/>
              </a:ext>
            </a:extLst>
          </p:cNvPr>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119618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李小四的模板">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6">
            <a:extLst>
              <a:ext uri="{FF2B5EF4-FFF2-40B4-BE49-F238E27FC236}">
                <a16:creationId xmlns:a16="http://schemas.microsoft.com/office/drawing/2014/main" id="{1A731F5B-D8D9-4C82-A247-2DD2ABDA6363}"/>
              </a:ext>
            </a:extLst>
          </p:cNvPr>
          <p:cNvSpPr>
            <a:spLocks noGrp="1"/>
          </p:cNvSpPr>
          <p:nvPr>
            <p:ph type="dt" sz="half" idx="10"/>
          </p:nvPr>
        </p:nvSpPr>
        <p:spPr/>
        <p:txBody>
          <a:bodyPr/>
          <a:lstStyle/>
          <a:p>
            <a:fld id="{B4BC918C-185E-495D-B52E-1A2758945DF7}" type="datetime1">
              <a:rPr lang="zh-CN" altLang="en-US" smtClean="0"/>
              <a:t>2021/1/29</a:t>
            </a:fld>
            <a:endParaRPr lang="zh-CN" altLang="en-US"/>
          </a:p>
        </p:txBody>
      </p:sp>
      <p:sp>
        <p:nvSpPr>
          <p:cNvPr id="8" name="页脚占位符 7">
            <a:extLst>
              <a:ext uri="{FF2B5EF4-FFF2-40B4-BE49-F238E27FC236}">
                <a16:creationId xmlns:a16="http://schemas.microsoft.com/office/drawing/2014/main" id="{0B6D96B9-E1FE-44C7-A058-1CAAA8E3E317}"/>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9" name="灯片编号占位符 8">
            <a:extLst>
              <a:ext uri="{FF2B5EF4-FFF2-40B4-BE49-F238E27FC236}">
                <a16:creationId xmlns:a16="http://schemas.microsoft.com/office/drawing/2014/main" id="{642961EB-4812-4A86-8A0B-9973A81C6F36}"/>
              </a:ext>
            </a:extLst>
          </p:cNvPr>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418833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8A58C9A8-35B4-4DE4-AD0B-C737B6A1B05B}"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7" name="Slide Number Placeholder 6"/>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344087048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AF3812-7999-4BB8-9432-A654D362E0A8}" type="datetime1">
              <a:rPr lang="zh-CN" altLang="en-US" smtClean="0"/>
              <a:t>2021/1/29</a:t>
            </a:fld>
            <a:endParaRPr lang="zh-CN" altLang="en-US"/>
          </a:p>
        </p:txBody>
      </p:sp>
      <p:sp>
        <p:nvSpPr>
          <p:cNvPr id="8" name="Footer Placeholder 7"/>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9" name="Slide Number Placeholder 8"/>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27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CC847AB3-162E-4F4A-976F-5B2757979518}" type="datetime1">
              <a:rPr lang="zh-CN" altLang="en-US" smtClean="0"/>
              <a:t>2021/1/29</a:t>
            </a:fld>
            <a:endParaRPr lang="zh-CN" altLang="en-US"/>
          </a:p>
        </p:txBody>
      </p:sp>
      <p:sp>
        <p:nvSpPr>
          <p:cNvPr id="4" name="Footer Placeholder 3"/>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5" name="Slide Number Placeholder 4"/>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325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8E923-3857-4691-B464-4A7DF60380B6}" type="datetime1">
              <a:rPr lang="zh-CN" altLang="en-US" smtClean="0"/>
              <a:t>2021/1/29</a:t>
            </a:fld>
            <a:endParaRPr lang="zh-CN" altLang="en-US"/>
          </a:p>
        </p:txBody>
      </p:sp>
      <p:sp>
        <p:nvSpPr>
          <p:cNvPr id="3" name="Footer Placeholder 2"/>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4" name="Slide Number Placeholder 3"/>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416796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3577D970-E74F-4922-8364-4C2A7B1BDCEB}"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7" name="Slide Number Placeholder 6"/>
          <p:cNvSpPr>
            <a:spLocks noGrp="1"/>
          </p:cNvSpPr>
          <p:nvPr>
            <p:ph type="sldNum" sz="quarter" idx="12"/>
          </p:nvPr>
        </p:nvSpPr>
        <p:spPr/>
        <p:txBody>
          <a:bodyPr/>
          <a:lstStyle/>
          <a:p>
            <a:fld id="{253F5694-3F4E-4408-B13F-07F0B52BE224}"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83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371C5E5-C750-42D3-9CB5-B97FF50E235E}" type="datetime1">
              <a:rPr lang="zh-CN" altLang="en-US" smtClean="0"/>
              <a:t>2021/1/29</a:t>
            </a:fld>
            <a:endParaRPr lang="zh-CN" altLang="en-US"/>
          </a:p>
        </p:txBody>
      </p:sp>
      <p:sp>
        <p:nvSpPr>
          <p:cNvPr id="6" name="Footer Placeholder 5"/>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7" name="Slide Number Placeholder 6"/>
          <p:cNvSpPr>
            <a:spLocks noGrp="1"/>
          </p:cNvSpPr>
          <p:nvPr>
            <p:ph type="sldNum" sz="quarter" idx="12"/>
          </p:nvPr>
        </p:nvSpPr>
        <p:spPr/>
        <p:txBody>
          <a:body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88777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EBB3B9-0E68-4096-8D40-33816BEE2A8A}" type="datetime1">
              <a:rPr lang="zh-CN" altLang="en-US" smtClean="0"/>
              <a:t>2021/1/29</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3F5694-3F4E-4408-B13F-07F0B52BE224}" type="slidenum">
              <a:rPr lang="zh-CN" altLang="en-US" smtClean="0"/>
              <a:t>‹#›</a:t>
            </a:fld>
            <a:endParaRPr lang="zh-CN" altLang="en-US"/>
          </a:p>
        </p:txBody>
      </p:sp>
    </p:spTree>
    <p:extLst>
      <p:ext uri="{BB962C8B-B14F-4D97-AF65-F5344CB8AC3E}">
        <p14:creationId xmlns:p14="http://schemas.microsoft.com/office/powerpoint/2010/main" val="426549785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A79C5-5375-4BA1-B8E4-4D6E7E584FC6}"/>
              </a:ext>
            </a:extLst>
          </p:cNvPr>
          <p:cNvSpPr>
            <a:spLocks noGrp="1"/>
          </p:cNvSpPr>
          <p:nvPr>
            <p:ph type="title"/>
          </p:nvPr>
        </p:nvSpPr>
        <p:spPr/>
        <p:txBody>
          <a:bodyPr/>
          <a:lstStyle/>
          <a:p>
            <a:r>
              <a:rPr lang="en-US" altLang="zh-CN" dirty="0">
                <a:latin typeface="+mj-ea"/>
              </a:rPr>
              <a:t>Python</a:t>
            </a:r>
            <a:r>
              <a:rPr lang="zh-CN" altLang="en-US" dirty="0">
                <a:latin typeface="+mj-ea"/>
              </a:rPr>
              <a:t>数据分析</a:t>
            </a:r>
            <a:r>
              <a:rPr lang="en-US" altLang="zh-CN">
                <a:latin typeface="+mj-ea"/>
              </a:rPr>
              <a:t>--Numpy</a:t>
            </a:r>
            <a:endParaRPr lang="zh-CN" altLang="en-US" dirty="0">
              <a:latin typeface="+mj-ea"/>
            </a:endParaRPr>
          </a:p>
        </p:txBody>
      </p:sp>
      <p:sp>
        <p:nvSpPr>
          <p:cNvPr id="3" name="文本占位符 2">
            <a:extLst>
              <a:ext uri="{FF2B5EF4-FFF2-40B4-BE49-F238E27FC236}">
                <a16:creationId xmlns:a16="http://schemas.microsoft.com/office/drawing/2014/main" id="{4F57E436-9F07-4275-8653-9B8595E8A688}"/>
              </a:ext>
            </a:extLst>
          </p:cNvPr>
          <p:cNvSpPr>
            <a:spLocks noGrp="1"/>
          </p:cNvSpPr>
          <p:nvPr>
            <p:ph type="body" idx="1"/>
          </p:nvPr>
        </p:nvSpPr>
        <p:spPr/>
        <p:txBody>
          <a:bodyPr/>
          <a:lstStyle/>
          <a:p>
            <a:r>
              <a:rPr lang="zh-CN" altLang="en-US" dirty="0">
                <a:latin typeface="+mn-ea"/>
              </a:rPr>
              <a:t>主讲人：李小四</a:t>
            </a:r>
          </a:p>
        </p:txBody>
      </p:sp>
      <p:sp>
        <p:nvSpPr>
          <p:cNvPr id="4" name="页脚占位符 3">
            <a:extLst>
              <a:ext uri="{FF2B5EF4-FFF2-40B4-BE49-F238E27FC236}">
                <a16:creationId xmlns:a16="http://schemas.microsoft.com/office/drawing/2014/main" id="{6FD26F18-C175-4633-AF8C-5C3EF8238C98}"/>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dirty="0"/>
          </a:p>
        </p:txBody>
      </p:sp>
      <p:sp>
        <p:nvSpPr>
          <p:cNvPr id="5" name="灯片编号占位符 4">
            <a:extLst>
              <a:ext uri="{FF2B5EF4-FFF2-40B4-BE49-F238E27FC236}">
                <a16:creationId xmlns:a16="http://schemas.microsoft.com/office/drawing/2014/main" id="{81D28EA8-00DF-4BB8-910B-F31927708B94}"/>
              </a:ext>
            </a:extLst>
          </p:cNvPr>
          <p:cNvSpPr>
            <a:spLocks noGrp="1"/>
          </p:cNvSpPr>
          <p:nvPr>
            <p:ph type="sldNum" sz="quarter" idx="12"/>
          </p:nvPr>
        </p:nvSpPr>
        <p:spPr/>
        <p:txBody>
          <a:bodyPr/>
          <a:lstStyle/>
          <a:p>
            <a:fld id="{253F5694-3F4E-4408-B13F-07F0B52BE224}" type="slidenum">
              <a:rPr lang="zh-CN" altLang="en-US" smtClean="0"/>
              <a:t>1</a:t>
            </a:fld>
            <a:endParaRPr lang="zh-CN" altLang="en-US"/>
          </a:p>
        </p:txBody>
      </p:sp>
      <p:sp>
        <p:nvSpPr>
          <p:cNvPr id="6" name="日期占位符 5">
            <a:extLst>
              <a:ext uri="{FF2B5EF4-FFF2-40B4-BE49-F238E27FC236}">
                <a16:creationId xmlns:a16="http://schemas.microsoft.com/office/drawing/2014/main" id="{93DAF312-0528-40CD-9901-6E41B231B61C}"/>
              </a:ext>
            </a:extLst>
          </p:cNvPr>
          <p:cNvSpPr>
            <a:spLocks noGrp="1"/>
          </p:cNvSpPr>
          <p:nvPr>
            <p:ph type="dt" sz="half" idx="10"/>
          </p:nvPr>
        </p:nvSpPr>
        <p:spPr/>
        <p:txBody>
          <a:bodyPr/>
          <a:lstStyle/>
          <a:p>
            <a:fld id="{097B4825-32F5-40AB-93B8-646E1ADEF8B0}" type="datetime1">
              <a:rPr lang="zh-CN" altLang="en-US" smtClean="0"/>
              <a:t>2021/1/29</a:t>
            </a:fld>
            <a:endParaRPr lang="zh-CN" altLang="en-US"/>
          </a:p>
        </p:txBody>
      </p:sp>
    </p:spTree>
    <p:extLst>
      <p:ext uri="{BB962C8B-B14F-4D97-AF65-F5344CB8AC3E}">
        <p14:creationId xmlns:p14="http://schemas.microsoft.com/office/powerpoint/2010/main" val="287737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55D1D-D4F8-47CD-8B2B-2E38A875859C}"/>
              </a:ext>
            </a:extLst>
          </p:cNvPr>
          <p:cNvSpPr>
            <a:spLocks noGrp="1"/>
          </p:cNvSpPr>
          <p:nvPr>
            <p:ph type="title"/>
          </p:nvPr>
        </p:nvSpPr>
        <p:spPr/>
        <p:txBody>
          <a:bodyPr/>
          <a:lstStyle/>
          <a:p>
            <a:r>
              <a:rPr lang="zh-CN" altLang="en-US" dirty="0"/>
              <a:t>补充知识点</a:t>
            </a:r>
          </a:p>
        </p:txBody>
      </p:sp>
      <p:sp>
        <p:nvSpPr>
          <p:cNvPr id="3" name="内容占位符 2">
            <a:extLst>
              <a:ext uri="{FF2B5EF4-FFF2-40B4-BE49-F238E27FC236}">
                <a16:creationId xmlns:a16="http://schemas.microsoft.com/office/drawing/2014/main" id="{C959BA14-177C-4171-95F7-21DDBEAD8386}"/>
              </a:ext>
            </a:extLst>
          </p:cNvPr>
          <p:cNvSpPr>
            <a:spLocks noGrp="1"/>
          </p:cNvSpPr>
          <p:nvPr>
            <p:ph idx="1"/>
          </p:nvPr>
        </p:nvSpPr>
        <p:spPr/>
        <p:txBody>
          <a:bodyPr>
            <a:normAutofit/>
          </a:bodyPr>
          <a:lstStyle/>
          <a:p>
            <a:r>
              <a:rPr lang="en-US" altLang="zh-CN" b="0" i="0" dirty="0">
                <a:solidFill>
                  <a:srgbClr val="333333"/>
                </a:solidFill>
                <a:effectLst/>
                <a:latin typeface="PingFang SC"/>
              </a:rPr>
              <a:t>1B = 8bit    </a:t>
            </a:r>
            <a:r>
              <a:rPr lang="zh-CN" altLang="en-US" b="0" i="0" dirty="0">
                <a:solidFill>
                  <a:srgbClr val="333333"/>
                </a:solidFill>
                <a:effectLst/>
                <a:latin typeface="PingFang SC"/>
              </a:rPr>
              <a:t>一个字节是八个比特</a:t>
            </a:r>
            <a:endParaRPr lang="en-US" altLang="zh-CN" b="0" i="0" dirty="0">
              <a:solidFill>
                <a:srgbClr val="333333"/>
              </a:solidFill>
              <a:effectLst/>
              <a:latin typeface="PingFang SC"/>
            </a:endParaRPr>
          </a:p>
          <a:p>
            <a:r>
              <a:rPr lang="en-US" altLang="zh-CN" dirty="0">
                <a:solidFill>
                  <a:srgbClr val="333333"/>
                </a:solidFill>
                <a:latin typeface="PingFang SC"/>
              </a:rPr>
              <a:t>1KB = 1024B</a:t>
            </a:r>
          </a:p>
          <a:p>
            <a:r>
              <a:rPr lang="en-US" altLang="zh-CN" dirty="0">
                <a:solidFill>
                  <a:srgbClr val="333333"/>
                </a:solidFill>
                <a:latin typeface="PingFang SC"/>
              </a:rPr>
              <a:t>1MB = 1024KB</a:t>
            </a:r>
          </a:p>
          <a:p>
            <a:r>
              <a:rPr lang="en-US" altLang="zh-CN" dirty="0">
                <a:solidFill>
                  <a:srgbClr val="333333"/>
                </a:solidFill>
                <a:latin typeface="PingFang SC"/>
              </a:rPr>
              <a:t>1GB = 1024MB</a:t>
            </a:r>
          </a:p>
          <a:p>
            <a:r>
              <a:rPr lang="en-US" altLang="zh-CN" dirty="0">
                <a:solidFill>
                  <a:srgbClr val="333333"/>
                </a:solidFill>
                <a:latin typeface="PingFang SC"/>
              </a:rPr>
              <a:t>1TB = 1024GB</a:t>
            </a:r>
          </a:p>
          <a:p>
            <a:r>
              <a:rPr lang="en-US" altLang="zh-CN" dirty="0">
                <a:solidFill>
                  <a:srgbClr val="333333"/>
                </a:solidFill>
                <a:latin typeface="PingFang SC"/>
              </a:rPr>
              <a:t>TB </a:t>
            </a:r>
            <a:r>
              <a:rPr lang="en-US" altLang="zh-CN" dirty="0">
                <a:solidFill>
                  <a:srgbClr val="333333"/>
                </a:solidFill>
                <a:latin typeface="PingFang SC"/>
                <a:sym typeface="Wingdings" panose="05000000000000000000" pitchFamily="2" charset="2"/>
              </a:rPr>
              <a:t> </a:t>
            </a:r>
            <a:r>
              <a:rPr lang="en-US" altLang="zh-CN" dirty="0">
                <a:solidFill>
                  <a:srgbClr val="333333"/>
                </a:solidFill>
                <a:latin typeface="PingFang SC"/>
              </a:rPr>
              <a:t>EB </a:t>
            </a:r>
            <a:r>
              <a:rPr lang="en-US" altLang="zh-CN" dirty="0">
                <a:solidFill>
                  <a:srgbClr val="333333"/>
                </a:solidFill>
                <a:latin typeface="PingFang SC"/>
                <a:sym typeface="Wingdings" panose="05000000000000000000" pitchFamily="2" charset="2"/>
              </a:rPr>
              <a:t> ZB  YB  BB  NB  DB</a:t>
            </a:r>
            <a:endParaRPr lang="en-US" altLang="zh-CN" dirty="0">
              <a:solidFill>
                <a:srgbClr val="333333"/>
              </a:solidFill>
              <a:latin typeface="PingFang SC"/>
            </a:endParaRPr>
          </a:p>
          <a:p>
            <a:endParaRPr lang="zh-CN" altLang="en-US" dirty="0"/>
          </a:p>
        </p:txBody>
      </p:sp>
      <p:sp>
        <p:nvSpPr>
          <p:cNvPr id="4" name="日期占位符 3">
            <a:extLst>
              <a:ext uri="{FF2B5EF4-FFF2-40B4-BE49-F238E27FC236}">
                <a16:creationId xmlns:a16="http://schemas.microsoft.com/office/drawing/2014/main" id="{5D20C22F-A713-4C8A-ABA5-99E7D714E6AB}"/>
              </a:ext>
            </a:extLst>
          </p:cNvPr>
          <p:cNvSpPr>
            <a:spLocks noGrp="1"/>
          </p:cNvSpPr>
          <p:nvPr>
            <p:ph type="dt" sz="half" idx="10"/>
          </p:nvPr>
        </p:nvSpPr>
        <p:spPr/>
        <p:txBody>
          <a:bodyPr/>
          <a:lstStyle/>
          <a:p>
            <a:fld id="{75B65242-54E0-49C7-B866-3A614B046E69}" type="datetime1">
              <a:rPr lang="zh-CN" altLang="en-US" smtClean="0"/>
              <a:t>2021/1/29</a:t>
            </a:fld>
            <a:endParaRPr lang="zh-CN" altLang="en-US"/>
          </a:p>
        </p:txBody>
      </p:sp>
      <p:sp>
        <p:nvSpPr>
          <p:cNvPr id="5" name="页脚占位符 4">
            <a:extLst>
              <a:ext uri="{FF2B5EF4-FFF2-40B4-BE49-F238E27FC236}">
                <a16:creationId xmlns:a16="http://schemas.microsoft.com/office/drawing/2014/main" id="{38D5210C-7778-491E-80C1-0EF09B48669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88D701D9-B8D8-46EC-A320-51F142A6EB89}"/>
              </a:ext>
            </a:extLst>
          </p:cNvPr>
          <p:cNvSpPr>
            <a:spLocks noGrp="1"/>
          </p:cNvSpPr>
          <p:nvPr>
            <p:ph type="sldNum" sz="quarter" idx="12"/>
          </p:nvPr>
        </p:nvSpPr>
        <p:spPr/>
        <p:txBody>
          <a:bodyPr/>
          <a:lstStyle/>
          <a:p>
            <a:fld id="{253F5694-3F4E-4408-B13F-07F0B52BE224}" type="slidenum">
              <a:rPr lang="zh-CN" altLang="en-US" smtClean="0"/>
              <a:t>10</a:t>
            </a:fld>
            <a:endParaRPr lang="zh-CN" altLang="en-US"/>
          </a:p>
        </p:txBody>
      </p:sp>
    </p:spTree>
    <p:extLst>
      <p:ext uri="{BB962C8B-B14F-4D97-AF65-F5344CB8AC3E}">
        <p14:creationId xmlns:p14="http://schemas.microsoft.com/office/powerpoint/2010/main" val="231891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D8B25E-D8D3-42C5-8B7D-2EF9D6EF387E}"/>
              </a:ext>
            </a:extLst>
          </p:cNvPr>
          <p:cNvSpPr>
            <a:spLocks noGrp="1"/>
          </p:cNvSpPr>
          <p:nvPr>
            <p:ph type="title"/>
          </p:nvPr>
        </p:nvSpPr>
        <p:spPr/>
        <p:txBody>
          <a:bodyPr/>
          <a:lstStyle/>
          <a:p>
            <a:r>
              <a:rPr lang="en-US" altLang="zh-CN" dirty="0">
                <a:latin typeface="+mj-ea"/>
              </a:rPr>
              <a:t>NumPy </a:t>
            </a:r>
            <a:r>
              <a:rPr lang="zh-CN" altLang="en-US" dirty="0">
                <a:latin typeface="+mj-ea"/>
              </a:rPr>
              <a:t>副本和视图</a:t>
            </a:r>
          </a:p>
        </p:txBody>
      </p:sp>
      <p:sp>
        <p:nvSpPr>
          <p:cNvPr id="3" name="内容占位符 2">
            <a:extLst>
              <a:ext uri="{FF2B5EF4-FFF2-40B4-BE49-F238E27FC236}">
                <a16:creationId xmlns:a16="http://schemas.microsoft.com/office/drawing/2014/main" id="{D7964F46-AA68-4F88-8CFD-AA7B7A32FC1B}"/>
              </a:ext>
            </a:extLst>
          </p:cNvPr>
          <p:cNvSpPr>
            <a:spLocks noGrp="1"/>
          </p:cNvSpPr>
          <p:nvPr>
            <p:ph idx="1"/>
          </p:nvPr>
        </p:nvSpPr>
        <p:spPr/>
        <p:txBody>
          <a:bodyPr/>
          <a:lstStyle/>
          <a:p>
            <a:r>
              <a:rPr lang="zh-CN" altLang="en-US" dirty="0"/>
              <a:t>视图</a:t>
            </a:r>
            <a:endParaRPr lang="en-US" altLang="zh-CN" dirty="0"/>
          </a:p>
          <a:p>
            <a:pPr lvl="1"/>
            <a:r>
              <a:rPr lang="zh-CN" altLang="en-US" dirty="0"/>
              <a:t>视图是数据的一个别称或引用</a:t>
            </a:r>
            <a:endParaRPr lang="en-US" altLang="zh-CN" dirty="0"/>
          </a:p>
          <a:p>
            <a:pPr lvl="1"/>
            <a:r>
              <a:rPr lang="zh-CN" altLang="en-US" dirty="0"/>
              <a:t>通过该别称或引用亦便可访问、操作原有数据，但原有数据不会产生拷贝</a:t>
            </a:r>
            <a:endParaRPr lang="en-US" altLang="zh-CN" dirty="0"/>
          </a:p>
          <a:p>
            <a:pPr lvl="1"/>
            <a:r>
              <a:rPr lang="zh-CN" altLang="en-US" dirty="0"/>
              <a:t>如果对视图进行修改，它会影响到原始数据，物理内存在同一位置</a:t>
            </a:r>
            <a:endParaRPr lang="en-US" altLang="zh-CN" dirty="0"/>
          </a:p>
          <a:p>
            <a:r>
              <a:rPr lang="zh-CN" altLang="en-US" dirty="0"/>
              <a:t>视图一般发生在：</a:t>
            </a:r>
            <a:endParaRPr lang="en-US" altLang="zh-CN" dirty="0"/>
          </a:p>
          <a:p>
            <a:pPr lvl="1"/>
            <a:r>
              <a:rPr lang="en-US" altLang="zh-CN" dirty="0" err="1"/>
              <a:t>numpy</a:t>
            </a:r>
            <a:r>
              <a:rPr lang="en-US" altLang="zh-CN" dirty="0"/>
              <a:t> </a:t>
            </a:r>
            <a:r>
              <a:rPr lang="zh-CN" altLang="en-US" dirty="0"/>
              <a:t>的切片操作返回原数据的视图</a:t>
            </a:r>
            <a:endParaRPr lang="en-US" altLang="zh-CN" dirty="0"/>
          </a:p>
          <a:p>
            <a:pPr lvl="1"/>
            <a:r>
              <a:rPr lang="zh-CN" altLang="en-US" dirty="0"/>
              <a:t>调用 </a:t>
            </a:r>
            <a:r>
              <a:rPr lang="en-US" altLang="zh-CN" dirty="0" err="1"/>
              <a:t>ndarray</a:t>
            </a:r>
            <a:r>
              <a:rPr lang="en-US" altLang="zh-CN" dirty="0"/>
              <a:t> </a:t>
            </a:r>
            <a:r>
              <a:rPr lang="zh-CN" altLang="en-US" dirty="0"/>
              <a:t>的 </a:t>
            </a:r>
            <a:r>
              <a:rPr lang="en-US" altLang="zh-CN" dirty="0"/>
              <a:t>view() </a:t>
            </a:r>
            <a:r>
              <a:rPr lang="zh-CN" altLang="en-US" dirty="0"/>
              <a:t>函数产生一个视图</a:t>
            </a:r>
          </a:p>
        </p:txBody>
      </p:sp>
      <p:sp>
        <p:nvSpPr>
          <p:cNvPr id="4" name="日期占位符 3">
            <a:extLst>
              <a:ext uri="{FF2B5EF4-FFF2-40B4-BE49-F238E27FC236}">
                <a16:creationId xmlns:a16="http://schemas.microsoft.com/office/drawing/2014/main" id="{33D200C3-91B7-4444-9311-8D40B0672C6A}"/>
              </a:ext>
            </a:extLst>
          </p:cNvPr>
          <p:cNvSpPr>
            <a:spLocks noGrp="1"/>
          </p:cNvSpPr>
          <p:nvPr>
            <p:ph type="dt" sz="half" idx="10"/>
          </p:nvPr>
        </p:nvSpPr>
        <p:spPr/>
        <p:txBody>
          <a:bodyPr/>
          <a:lstStyle/>
          <a:p>
            <a:fld id="{49A467FD-7F02-4121-96A7-BEDE9D31C48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6B346B5B-1604-4A69-BAC8-550494F1D681}"/>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0BA05AD1-8BDE-4E55-A82F-3A34AB12DAA4}"/>
              </a:ext>
            </a:extLst>
          </p:cNvPr>
          <p:cNvSpPr>
            <a:spLocks noGrp="1"/>
          </p:cNvSpPr>
          <p:nvPr>
            <p:ph type="sldNum" sz="quarter" idx="12"/>
          </p:nvPr>
        </p:nvSpPr>
        <p:spPr/>
        <p:txBody>
          <a:bodyPr/>
          <a:lstStyle/>
          <a:p>
            <a:fld id="{253F5694-3F4E-4408-B13F-07F0B52BE224}" type="slidenum">
              <a:rPr lang="zh-CN" altLang="en-US" smtClean="0"/>
              <a:t>11</a:t>
            </a:fld>
            <a:endParaRPr lang="zh-CN" altLang="en-US"/>
          </a:p>
        </p:txBody>
      </p:sp>
    </p:spTree>
    <p:extLst>
      <p:ext uri="{BB962C8B-B14F-4D97-AF65-F5344CB8AC3E}">
        <p14:creationId xmlns:p14="http://schemas.microsoft.com/office/powerpoint/2010/main" val="238097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62972-0E3C-41D3-9365-AAAC5315E48B}"/>
              </a:ext>
            </a:extLst>
          </p:cNvPr>
          <p:cNvSpPr>
            <a:spLocks noGrp="1"/>
          </p:cNvSpPr>
          <p:nvPr>
            <p:ph type="title"/>
          </p:nvPr>
        </p:nvSpPr>
        <p:spPr/>
        <p:txBody>
          <a:bodyPr/>
          <a:lstStyle/>
          <a:p>
            <a:r>
              <a:rPr lang="en-US" altLang="zh-CN" dirty="0">
                <a:latin typeface="+mj-ea"/>
              </a:rPr>
              <a:t>NumPy </a:t>
            </a:r>
            <a:r>
              <a:rPr lang="zh-CN" altLang="en-US" dirty="0">
                <a:latin typeface="+mj-ea"/>
              </a:rPr>
              <a:t>副本和视图</a:t>
            </a:r>
          </a:p>
        </p:txBody>
      </p:sp>
      <p:sp>
        <p:nvSpPr>
          <p:cNvPr id="3" name="内容占位符 2">
            <a:extLst>
              <a:ext uri="{FF2B5EF4-FFF2-40B4-BE49-F238E27FC236}">
                <a16:creationId xmlns:a16="http://schemas.microsoft.com/office/drawing/2014/main" id="{7D65C971-134D-46AE-A2A8-8B758054EEC8}"/>
              </a:ext>
            </a:extLst>
          </p:cNvPr>
          <p:cNvSpPr>
            <a:spLocks noGrp="1"/>
          </p:cNvSpPr>
          <p:nvPr>
            <p:ph idx="1"/>
          </p:nvPr>
        </p:nvSpPr>
        <p:spPr/>
        <p:txBody>
          <a:bodyPr/>
          <a:lstStyle/>
          <a:p>
            <a:r>
              <a:rPr lang="zh-CN" altLang="en-US" dirty="0"/>
              <a:t>副本</a:t>
            </a:r>
            <a:endParaRPr lang="en-US" altLang="zh-CN" dirty="0"/>
          </a:p>
          <a:p>
            <a:pPr lvl="1"/>
            <a:r>
              <a:rPr lang="zh-CN" altLang="en-US" dirty="0"/>
              <a:t>副本是一个数据的完整的拷贝</a:t>
            </a:r>
            <a:endParaRPr lang="en-US" altLang="zh-CN" dirty="0"/>
          </a:p>
          <a:p>
            <a:pPr lvl="1"/>
            <a:r>
              <a:rPr lang="zh-CN" altLang="en-US" dirty="0"/>
              <a:t>如果对副本进行修改，它不会影响到原始数据，物理内存不在同一位置</a:t>
            </a:r>
            <a:endParaRPr lang="en-US" altLang="zh-CN" dirty="0"/>
          </a:p>
          <a:p>
            <a:r>
              <a:rPr lang="zh-CN" altLang="en-US" dirty="0"/>
              <a:t>副本一般发生在：</a:t>
            </a:r>
            <a:endParaRPr lang="en-US" altLang="zh-CN" dirty="0"/>
          </a:p>
          <a:p>
            <a:pPr lvl="1"/>
            <a:r>
              <a:rPr lang="en-US" altLang="zh-CN" dirty="0"/>
              <a:t>Python </a:t>
            </a:r>
            <a:r>
              <a:rPr lang="zh-CN" altLang="en-US" dirty="0"/>
              <a:t>序列的切片操作，调用</a:t>
            </a:r>
            <a:r>
              <a:rPr lang="en-US" altLang="zh-CN" dirty="0" err="1"/>
              <a:t>deepCopy</a:t>
            </a:r>
            <a:r>
              <a:rPr lang="en-US" altLang="zh-CN" dirty="0"/>
              <a:t>()</a:t>
            </a:r>
            <a:r>
              <a:rPr lang="zh-CN" altLang="en-US" dirty="0"/>
              <a:t>函数</a:t>
            </a:r>
            <a:endParaRPr lang="en-US" altLang="zh-CN" dirty="0"/>
          </a:p>
          <a:p>
            <a:pPr lvl="1"/>
            <a:r>
              <a:rPr lang="zh-CN" altLang="en-US" dirty="0"/>
              <a:t>调用数组</a:t>
            </a:r>
            <a:r>
              <a:rPr lang="en-US" altLang="zh-CN" dirty="0"/>
              <a:t>copy() </a:t>
            </a:r>
            <a:r>
              <a:rPr lang="zh-CN" altLang="en-US" dirty="0"/>
              <a:t>函数产生一个副本</a:t>
            </a:r>
          </a:p>
        </p:txBody>
      </p:sp>
      <p:sp>
        <p:nvSpPr>
          <p:cNvPr id="4" name="日期占位符 3">
            <a:extLst>
              <a:ext uri="{FF2B5EF4-FFF2-40B4-BE49-F238E27FC236}">
                <a16:creationId xmlns:a16="http://schemas.microsoft.com/office/drawing/2014/main" id="{5BC5E0B4-D17C-4554-83EF-5FA708564A7A}"/>
              </a:ext>
            </a:extLst>
          </p:cNvPr>
          <p:cNvSpPr>
            <a:spLocks noGrp="1"/>
          </p:cNvSpPr>
          <p:nvPr>
            <p:ph type="dt" sz="half" idx="10"/>
          </p:nvPr>
        </p:nvSpPr>
        <p:spPr/>
        <p:txBody>
          <a:bodyPr/>
          <a:lstStyle/>
          <a:p>
            <a:fld id="{FD5CA129-4ED9-4A91-BFB9-FD504FE596FC}"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E6C7F4C-7661-4480-9A2F-663645BE035B}"/>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1F90DAAE-7029-40EC-BD24-CFB9935436A9}"/>
              </a:ext>
            </a:extLst>
          </p:cNvPr>
          <p:cNvSpPr>
            <a:spLocks noGrp="1"/>
          </p:cNvSpPr>
          <p:nvPr>
            <p:ph type="sldNum" sz="quarter" idx="12"/>
          </p:nvPr>
        </p:nvSpPr>
        <p:spPr/>
        <p:txBody>
          <a:bodyPr/>
          <a:lstStyle/>
          <a:p>
            <a:fld id="{253F5694-3F4E-4408-B13F-07F0B52BE224}" type="slidenum">
              <a:rPr lang="zh-CN" altLang="en-US" smtClean="0"/>
              <a:t>12</a:t>
            </a:fld>
            <a:endParaRPr lang="zh-CN" altLang="en-US"/>
          </a:p>
        </p:txBody>
      </p:sp>
    </p:spTree>
    <p:extLst>
      <p:ext uri="{BB962C8B-B14F-4D97-AF65-F5344CB8AC3E}">
        <p14:creationId xmlns:p14="http://schemas.microsoft.com/office/powerpoint/2010/main" val="40627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33627-0682-4C74-83D2-F1EC318F9911}"/>
              </a:ext>
            </a:extLst>
          </p:cNvPr>
          <p:cNvSpPr>
            <a:spLocks noGrp="1"/>
          </p:cNvSpPr>
          <p:nvPr>
            <p:ph type="title"/>
          </p:nvPr>
        </p:nvSpPr>
        <p:spPr/>
        <p:txBody>
          <a:bodyPr/>
          <a:lstStyle/>
          <a:p>
            <a:r>
              <a:rPr lang="zh-CN" altLang="en-US" dirty="0"/>
              <a:t>数组的定义</a:t>
            </a:r>
          </a:p>
        </p:txBody>
      </p:sp>
      <p:sp>
        <p:nvSpPr>
          <p:cNvPr id="3" name="内容占位符 2">
            <a:extLst>
              <a:ext uri="{FF2B5EF4-FFF2-40B4-BE49-F238E27FC236}">
                <a16:creationId xmlns:a16="http://schemas.microsoft.com/office/drawing/2014/main" id="{AB2922C0-F1B8-4A46-8989-BF97028AF027}"/>
              </a:ext>
            </a:extLst>
          </p:cNvPr>
          <p:cNvSpPr>
            <a:spLocks noGrp="1"/>
          </p:cNvSpPr>
          <p:nvPr>
            <p:ph idx="1"/>
          </p:nvPr>
        </p:nvSpPr>
        <p:spPr/>
        <p:txBody>
          <a:bodyPr/>
          <a:lstStyle/>
          <a:p>
            <a:pPr>
              <a:lnSpc>
                <a:spcPct val="150000"/>
              </a:lnSpc>
            </a:pPr>
            <a:r>
              <a:rPr lang="zh-CN" altLang="en-US" dirty="0"/>
              <a:t>定义</a:t>
            </a:r>
            <a:endParaRPr lang="en-US" altLang="zh-CN" dirty="0"/>
          </a:p>
          <a:p>
            <a:pPr lvl="1">
              <a:lnSpc>
                <a:spcPct val="150000"/>
              </a:lnSpc>
            </a:pPr>
            <a:r>
              <a:rPr lang="zh-CN" altLang="en-US" dirty="0"/>
              <a:t>用</a:t>
            </a:r>
            <a:r>
              <a:rPr lang="en-US" altLang="zh-CN" dirty="0" err="1"/>
              <a:t>np.ndarray</a:t>
            </a:r>
            <a:r>
              <a:rPr lang="zh-CN" altLang="en-US" dirty="0"/>
              <a:t>类对象表示的</a:t>
            </a:r>
            <a:r>
              <a:rPr lang="en-US" altLang="zh-CN" dirty="0"/>
              <a:t>n</a:t>
            </a:r>
            <a:r>
              <a:rPr lang="zh-CN" altLang="en-US" dirty="0"/>
              <a:t>维数组</a:t>
            </a:r>
            <a:endParaRPr lang="en-US" altLang="zh-CN" dirty="0"/>
          </a:p>
          <a:p>
            <a:pPr lvl="1">
              <a:lnSpc>
                <a:spcPct val="150000"/>
              </a:lnSpc>
            </a:pPr>
            <a:r>
              <a:rPr lang="en-US" altLang="zh-CN" dirty="0" err="1"/>
              <a:t>ndarray</a:t>
            </a:r>
            <a:r>
              <a:rPr lang="zh-CN" altLang="en-US" dirty="0"/>
              <a:t>是一个通用的同构数据多维容器</a:t>
            </a:r>
            <a:endParaRPr lang="en-US" altLang="zh-CN" dirty="0"/>
          </a:p>
          <a:p>
            <a:pPr lvl="1">
              <a:lnSpc>
                <a:spcPct val="150000"/>
              </a:lnSpc>
            </a:pPr>
            <a:r>
              <a:rPr lang="zh-CN" altLang="en-US" dirty="0"/>
              <a:t>可以利用这种数组对整块数据执行一些数学运算</a:t>
            </a:r>
            <a:endParaRPr lang="en-US" altLang="zh-CN" dirty="0"/>
          </a:p>
          <a:p>
            <a:pPr lvl="1">
              <a:lnSpc>
                <a:spcPct val="150000"/>
              </a:lnSpc>
            </a:pPr>
            <a:r>
              <a:rPr lang="en-US" altLang="zh-CN" dirty="0"/>
              <a:t>n</a:t>
            </a:r>
            <a:r>
              <a:rPr lang="zh-CN" altLang="en-US" dirty="0"/>
              <a:t>为数字（</a:t>
            </a:r>
            <a:r>
              <a:rPr lang="en-US" altLang="zh-CN" dirty="0"/>
              <a:t>1,2,3…)</a:t>
            </a:r>
            <a:r>
              <a:rPr lang="zh-CN" altLang="en-US" dirty="0"/>
              <a:t>，</a:t>
            </a:r>
            <a:r>
              <a:rPr lang="en-US" altLang="zh-CN" dirty="0"/>
              <a:t>d</a:t>
            </a:r>
            <a:r>
              <a:rPr lang="zh-CN" altLang="en-US" dirty="0"/>
              <a:t>（</a:t>
            </a:r>
            <a:r>
              <a:rPr lang="en-US" altLang="zh-CN" dirty="0">
                <a:solidFill>
                  <a:srgbClr val="333333"/>
                </a:solidFill>
                <a:latin typeface="Arial" panose="020B0604020202020204" pitchFamily="34" charset="0"/>
              </a:rPr>
              <a:t>d</a:t>
            </a:r>
            <a:r>
              <a:rPr lang="en-US" altLang="zh-CN" b="0" i="0" dirty="0">
                <a:solidFill>
                  <a:srgbClr val="333333"/>
                </a:solidFill>
                <a:effectLst/>
                <a:latin typeface="Arial" panose="020B0604020202020204" pitchFamily="34" charset="0"/>
              </a:rPr>
              <a:t>imension</a:t>
            </a:r>
            <a:r>
              <a:rPr lang="zh-CN" altLang="en-US" b="0" i="0" dirty="0">
                <a:solidFill>
                  <a:srgbClr val="333333"/>
                </a:solidFill>
                <a:effectLst/>
                <a:latin typeface="Arial" panose="020B0604020202020204" pitchFamily="34" charset="0"/>
              </a:rPr>
              <a:t>维度</a:t>
            </a:r>
            <a:r>
              <a:rPr lang="zh-CN" altLang="en-US" dirty="0"/>
              <a:t>），</a:t>
            </a:r>
            <a:r>
              <a:rPr lang="en-US" altLang="zh-CN" dirty="0"/>
              <a:t>array</a:t>
            </a:r>
            <a:r>
              <a:rPr lang="zh-CN" altLang="en-US" dirty="0"/>
              <a:t>（数组）</a:t>
            </a:r>
            <a:endParaRPr lang="en-US" altLang="zh-CN" dirty="0"/>
          </a:p>
        </p:txBody>
      </p:sp>
      <p:sp>
        <p:nvSpPr>
          <p:cNvPr id="4" name="日期占位符 3">
            <a:extLst>
              <a:ext uri="{FF2B5EF4-FFF2-40B4-BE49-F238E27FC236}">
                <a16:creationId xmlns:a16="http://schemas.microsoft.com/office/drawing/2014/main" id="{1D76485F-289D-48FB-9912-363748082F26}"/>
              </a:ext>
            </a:extLst>
          </p:cNvPr>
          <p:cNvSpPr>
            <a:spLocks noGrp="1"/>
          </p:cNvSpPr>
          <p:nvPr>
            <p:ph type="dt" sz="half" idx="10"/>
          </p:nvPr>
        </p:nvSpPr>
        <p:spPr/>
        <p:txBody>
          <a:bodyPr/>
          <a:lstStyle/>
          <a:p>
            <a:fld id="{5D45ED5F-900E-4B83-A170-B8374F662490}"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FE41DA6-1624-4AB7-97BD-211A75ADF08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917D9B11-9B89-4E9A-ADB8-B96AE348352D}"/>
              </a:ext>
            </a:extLst>
          </p:cNvPr>
          <p:cNvSpPr>
            <a:spLocks noGrp="1"/>
          </p:cNvSpPr>
          <p:nvPr>
            <p:ph type="sldNum" sz="quarter" idx="12"/>
          </p:nvPr>
        </p:nvSpPr>
        <p:spPr/>
        <p:txBody>
          <a:bodyPr/>
          <a:lstStyle/>
          <a:p>
            <a:fld id="{253F5694-3F4E-4408-B13F-07F0B52BE224}" type="slidenum">
              <a:rPr lang="zh-CN" altLang="en-US" smtClean="0"/>
              <a:t>13</a:t>
            </a:fld>
            <a:endParaRPr lang="zh-CN" altLang="en-US"/>
          </a:p>
        </p:txBody>
      </p:sp>
    </p:spTree>
    <p:extLst>
      <p:ext uri="{BB962C8B-B14F-4D97-AF65-F5344CB8AC3E}">
        <p14:creationId xmlns:p14="http://schemas.microsoft.com/office/powerpoint/2010/main" val="300129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25657-FBC2-42DB-B4E4-EE47821F91E8}"/>
              </a:ext>
            </a:extLst>
          </p:cNvPr>
          <p:cNvSpPr>
            <a:spLocks noGrp="1"/>
          </p:cNvSpPr>
          <p:nvPr>
            <p:ph type="title"/>
          </p:nvPr>
        </p:nvSpPr>
        <p:spPr/>
        <p:txBody>
          <a:bodyPr>
            <a:normAutofit/>
          </a:bodyPr>
          <a:lstStyle/>
          <a:p>
            <a:r>
              <a:rPr lang="zh-CN" altLang="en-US" dirty="0"/>
              <a:t>创建数组</a:t>
            </a:r>
          </a:p>
        </p:txBody>
      </p:sp>
      <p:sp>
        <p:nvSpPr>
          <p:cNvPr id="3" name="内容占位符 2">
            <a:extLst>
              <a:ext uri="{FF2B5EF4-FFF2-40B4-BE49-F238E27FC236}">
                <a16:creationId xmlns:a16="http://schemas.microsoft.com/office/drawing/2014/main" id="{993091C2-7C47-4AFF-A4D4-8D83F48E1AFE}"/>
              </a:ext>
            </a:extLst>
          </p:cNvPr>
          <p:cNvSpPr>
            <a:spLocks noGrp="1"/>
          </p:cNvSpPr>
          <p:nvPr>
            <p:ph idx="1"/>
          </p:nvPr>
        </p:nvSpPr>
        <p:spPr/>
        <p:txBody>
          <a:bodyPr/>
          <a:lstStyle/>
          <a:p>
            <a:r>
              <a:rPr lang="en-US" altLang="zh-CN" dirty="0" err="1"/>
              <a:t>numpy.array</a:t>
            </a:r>
            <a:r>
              <a:rPr lang="en-US" altLang="zh-CN" dirty="0"/>
              <a:t>(object, </a:t>
            </a:r>
            <a:r>
              <a:rPr lang="en-US" altLang="zh-CN" dirty="0" err="1"/>
              <a:t>dtype</a:t>
            </a:r>
            <a:r>
              <a:rPr lang="en-US" altLang="zh-CN" dirty="0"/>
              <a:t> = None, copy = True, order = None, </a:t>
            </a:r>
            <a:r>
              <a:rPr lang="en-US" altLang="zh-CN" dirty="0" err="1"/>
              <a:t>subok</a:t>
            </a:r>
            <a:r>
              <a:rPr lang="en-US" altLang="zh-CN" dirty="0"/>
              <a:t> = False, </a:t>
            </a:r>
            <a:r>
              <a:rPr lang="en-US" altLang="zh-CN" dirty="0" err="1"/>
              <a:t>ndmin</a:t>
            </a:r>
            <a:r>
              <a:rPr lang="en-US" altLang="zh-CN" dirty="0"/>
              <a:t> = 0)</a:t>
            </a:r>
          </a:p>
          <a:p>
            <a:endParaRPr lang="zh-CN" altLang="en-US" dirty="0"/>
          </a:p>
        </p:txBody>
      </p:sp>
      <p:sp>
        <p:nvSpPr>
          <p:cNvPr id="4" name="日期占位符 3">
            <a:extLst>
              <a:ext uri="{FF2B5EF4-FFF2-40B4-BE49-F238E27FC236}">
                <a16:creationId xmlns:a16="http://schemas.microsoft.com/office/drawing/2014/main" id="{50F0A37B-1372-43B7-802B-4A5ED610DE8E}"/>
              </a:ext>
            </a:extLst>
          </p:cNvPr>
          <p:cNvSpPr>
            <a:spLocks noGrp="1"/>
          </p:cNvSpPr>
          <p:nvPr>
            <p:ph type="dt" sz="half" idx="10"/>
          </p:nvPr>
        </p:nvSpPr>
        <p:spPr/>
        <p:txBody>
          <a:bodyPr/>
          <a:lstStyle/>
          <a:p>
            <a:fld id="{32519D5C-0123-4B3E-9C73-EBE40D93D9F6}"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E628DBF-89AB-4128-BE60-65AD29D5F19A}"/>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E6A38B6-5044-4E1B-8028-7F359C579AE3}"/>
              </a:ext>
            </a:extLst>
          </p:cNvPr>
          <p:cNvSpPr>
            <a:spLocks noGrp="1"/>
          </p:cNvSpPr>
          <p:nvPr>
            <p:ph type="sldNum" sz="quarter" idx="12"/>
          </p:nvPr>
        </p:nvSpPr>
        <p:spPr/>
        <p:txBody>
          <a:bodyPr/>
          <a:lstStyle/>
          <a:p>
            <a:fld id="{253F5694-3F4E-4408-B13F-07F0B52BE224}" type="slidenum">
              <a:rPr lang="zh-CN" altLang="en-US" smtClean="0"/>
              <a:t>14</a:t>
            </a:fld>
            <a:endParaRPr lang="zh-CN" altLang="en-US"/>
          </a:p>
        </p:txBody>
      </p:sp>
      <p:graphicFrame>
        <p:nvGraphicFramePr>
          <p:cNvPr id="7" name="表格 7">
            <a:extLst>
              <a:ext uri="{FF2B5EF4-FFF2-40B4-BE49-F238E27FC236}">
                <a16:creationId xmlns:a16="http://schemas.microsoft.com/office/drawing/2014/main" id="{6D7CD348-B42C-4F0B-A2A1-A3C295B1F297}"/>
              </a:ext>
            </a:extLst>
          </p:cNvPr>
          <p:cNvGraphicFramePr>
            <a:graphicFrameLocks noGrp="1"/>
          </p:cNvGraphicFramePr>
          <p:nvPr>
            <p:extLst>
              <p:ext uri="{D42A27DB-BD31-4B8C-83A1-F6EECF244321}">
                <p14:modId xmlns:p14="http://schemas.microsoft.com/office/powerpoint/2010/main" val="2374312885"/>
              </p:ext>
            </p:extLst>
          </p:nvPr>
        </p:nvGraphicFramePr>
        <p:xfrm>
          <a:off x="1726366" y="3384363"/>
          <a:ext cx="8739265" cy="2595880"/>
        </p:xfrm>
        <a:graphic>
          <a:graphicData uri="http://schemas.openxmlformats.org/drawingml/2006/table">
            <a:tbl>
              <a:tblPr firstRow="1" bandRow="1">
                <a:tableStyleId>{21E4AEA4-8DFA-4A89-87EB-49C32662AFE0}</a:tableStyleId>
              </a:tblPr>
              <a:tblGrid>
                <a:gridCol w="1344917">
                  <a:extLst>
                    <a:ext uri="{9D8B030D-6E8A-4147-A177-3AD203B41FA5}">
                      <a16:colId xmlns:a16="http://schemas.microsoft.com/office/drawing/2014/main" val="1252057083"/>
                    </a:ext>
                  </a:extLst>
                </a:gridCol>
                <a:gridCol w="7394348">
                  <a:extLst>
                    <a:ext uri="{9D8B030D-6E8A-4147-A177-3AD203B41FA5}">
                      <a16:colId xmlns:a16="http://schemas.microsoft.com/office/drawing/2014/main" val="2719495907"/>
                    </a:ext>
                  </a:extLst>
                </a:gridCol>
              </a:tblGrid>
              <a:tr h="370840">
                <a:tc>
                  <a:txBody>
                    <a:bodyPr/>
                    <a:lstStyle/>
                    <a:p>
                      <a:r>
                        <a:rPr lang="zh-CN" altLang="en-US" dirty="0"/>
                        <a:t>参数名称</a:t>
                      </a:r>
                    </a:p>
                  </a:txBody>
                  <a:tcPr/>
                </a:tc>
                <a:tc>
                  <a:txBody>
                    <a:bodyPr/>
                    <a:lstStyle/>
                    <a:p>
                      <a:r>
                        <a:rPr lang="zh-CN" altLang="en-US" dirty="0"/>
                        <a:t>说明</a:t>
                      </a:r>
                    </a:p>
                  </a:txBody>
                  <a:tcPr/>
                </a:tc>
                <a:extLst>
                  <a:ext uri="{0D108BD9-81ED-4DB2-BD59-A6C34878D82A}">
                    <a16:rowId xmlns:a16="http://schemas.microsoft.com/office/drawing/2014/main" val="2960109160"/>
                  </a:ext>
                </a:extLst>
              </a:tr>
              <a:tr h="370840">
                <a:tc>
                  <a:txBody>
                    <a:bodyPr/>
                    <a:lstStyle/>
                    <a:p>
                      <a:r>
                        <a:rPr lang="en-US" altLang="zh-CN" dirty="0"/>
                        <a:t>object</a:t>
                      </a:r>
                      <a:endParaRPr lang="zh-CN" altLang="en-US" dirty="0"/>
                    </a:p>
                  </a:txBody>
                  <a:tcPr/>
                </a:tc>
                <a:tc>
                  <a:txBody>
                    <a:bodyPr/>
                    <a:lstStyle/>
                    <a:p>
                      <a:r>
                        <a:rPr lang="zh-CN" altLang="en-US" dirty="0"/>
                        <a:t>数组或嵌套的数列，列表</a:t>
                      </a:r>
                    </a:p>
                  </a:txBody>
                  <a:tcPr/>
                </a:tc>
                <a:extLst>
                  <a:ext uri="{0D108BD9-81ED-4DB2-BD59-A6C34878D82A}">
                    <a16:rowId xmlns:a16="http://schemas.microsoft.com/office/drawing/2014/main" val="3788601496"/>
                  </a:ext>
                </a:extLst>
              </a:tr>
              <a:tr h="370840">
                <a:tc>
                  <a:txBody>
                    <a:bodyPr/>
                    <a:lstStyle/>
                    <a:p>
                      <a:r>
                        <a:rPr lang="en-US" altLang="zh-CN" sz="1800" b="0" i="0" kern="1200" dirty="0" err="1">
                          <a:solidFill>
                            <a:schemeClr val="dk1"/>
                          </a:solidFill>
                          <a:effectLst/>
                          <a:latin typeface="+mn-lt"/>
                          <a:ea typeface="+mn-ea"/>
                          <a:cs typeface="+mn-cs"/>
                        </a:rPr>
                        <a:t>dtype</a:t>
                      </a:r>
                      <a:endParaRPr lang="zh-CN" altLang="en-US" dirty="0"/>
                    </a:p>
                  </a:txBody>
                  <a:tcPr/>
                </a:tc>
                <a:tc>
                  <a:txBody>
                    <a:bodyPr/>
                    <a:lstStyle/>
                    <a:p>
                      <a:r>
                        <a:rPr lang="zh-CN" altLang="en-US" sz="1800" b="0" i="0" kern="1200" dirty="0">
                          <a:solidFill>
                            <a:schemeClr val="dk1"/>
                          </a:solidFill>
                          <a:effectLst/>
                          <a:latin typeface="+mn-lt"/>
                          <a:ea typeface="+mn-ea"/>
                          <a:cs typeface="+mn-cs"/>
                        </a:rPr>
                        <a:t>数组所需的数据类型</a:t>
                      </a:r>
                      <a:endParaRPr lang="zh-CN" altLang="en-US" dirty="0"/>
                    </a:p>
                  </a:txBody>
                  <a:tcPr/>
                </a:tc>
                <a:extLst>
                  <a:ext uri="{0D108BD9-81ED-4DB2-BD59-A6C34878D82A}">
                    <a16:rowId xmlns:a16="http://schemas.microsoft.com/office/drawing/2014/main" val="4017438020"/>
                  </a:ext>
                </a:extLst>
              </a:tr>
              <a:tr h="370840">
                <a:tc>
                  <a:txBody>
                    <a:bodyPr/>
                    <a:lstStyle/>
                    <a:p>
                      <a:r>
                        <a:rPr lang="en-US" altLang="zh-CN" sz="1800" b="0" i="0" kern="1200" dirty="0">
                          <a:solidFill>
                            <a:schemeClr val="dk1"/>
                          </a:solidFill>
                          <a:effectLst/>
                          <a:latin typeface="+mn-lt"/>
                          <a:ea typeface="+mn-ea"/>
                          <a:cs typeface="+mn-cs"/>
                        </a:rPr>
                        <a:t>copy</a:t>
                      </a:r>
                      <a:endParaRPr lang="zh-CN" altLang="en-US" dirty="0"/>
                    </a:p>
                  </a:txBody>
                  <a:tcPr/>
                </a:tc>
                <a:tc>
                  <a:txBody>
                    <a:bodyPr/>
                    <a:lstStyle/>
                    <a:p>
                      <a:r>
                        <a:rPr lang="zh-CN" altLang="en-US" dirty="0"/>
                        <a:t>对象是否需要复制，可选</a:t>
                      </a:r>
                    </a:p>
                  </a:txBody>
                  <a:tcPr/>
                </a:tc>
                <a:extLst>
                  <a:ext uri="{0D108BD9-81ED-4DB2-BD59-A6C34878D82A}">
                    <a16:rowId xmlns:a16="http://schemas.microsoft.com/office/drawing/2014/main" val="2930655901"/>
                  </a:ext>
                </a:extLst>
              </a:tr>
              <a:tr h="370840">
                <a:tc>
                  <a:txBody>
                    <a:bodyPr/>
                    <a:lstStyle/>
                    <a:p>
                      <a:r>
                        <a:rPr lang="en-US" altLang="zh-CN" sz="1800" b="0" i="0" kern="1200" dirty="0">
                          <a:solidFill>
                            <a:schemeClr val="dk1"/>
                          </a:solidFill>
                          <a:effectLst/>
                          <a:latin typeface="+mn-lt"/>
                          <a:ea typeface="+mn-ea"/>
                          <a:cs typeface="+mn-cs"/>
                        </a:rPr>
                        <a:t>order</a:t>
                      </a:r>
                      <a:endParaRPr lang="zh-CN" altLang="en-US" dirty="0"/>
                    </a:p>
                  </a:txBody>
                  <a:tcPr/>
                </a:tc>
                <a:tc>
                  <a:txBody>
                    <a:bodyPr/>
                    <a:lstStyle/>
                    <a:p>
                      <a:r>
                        <a:rPr lang="zh-CN" altLang="en-US" dirty="0"/>
                        <a:t>创建数组的样式</a:t>
                      </a:r>
                      <a:r>
                        <a:rPr lang="en-US" altLang="zh-CN" dirty="0"/>
                        <a:t>(K,A,C,F)C</a:t>
                      </a:r>
                      <a:r>
                        <a:rPr lang="zh-CN" altLang="en-US" dirty="0"/>
                        <a:t>为行方向，</a:t>
                      </a:r>
                      <a:r>
                        <a:rPr lang="en-US" altLang="zh-CN" dirty="0"/>
                        <a:t>F</a:t>
                      </a:r>
                      <a:r>
                        <a:rPr lang="zh-CN" altLang="en-US" dirty="0"/>
                        <a:t>为列方向，</a:t>
                      </a:r>
                      <a:r>
                        <a:rPr lang="en-US" altLang="zh-CN" dirty="0"/>
                        <a:t>A</a:t>
                      </a:r>
                      <a:r>
                        <a:rPr lang="zh-CN" altLang="en-US" dirty="0"/>
                        <a:t>为任意方向（默认）</a:t>
                      </a:r>
                    </a:p>
                  </a:txBody>
                  <a:tcPr/>
                </a:tc>
                <a:extLst>
                  <a:ext uri="{0D108BD9-81ED-4DB2-BD59-A6C34878D82A}">
                    <a16:rowId xmlns:a16="http://schemas.microsoft.com/office/drawing/2014/main" val="1281864652"/>
                  </a:ext>
                </a:extLst>
              </a:tr>
              <a:tr h="370840">
                <a:tc>
                  <a:txBody>
                    <a:bodyPr/>
                    <a:lstStyle/>
                    <a:p>
                      <a:r>
                        <a:rPr lang="en-US" altLang="zh-CN" dirty="0" err="1"/>
                        <a:t>subok</a:t>
                      </a:r>
                      <a:endParaRPr lang="zh-CN" altLang="en-US" dirty="0"/>
                    </a:p>
                  </a:txBody>
                  <a:tcPr/>
                </a:tc>
                <a:tc>
                  <a:txBody>
                    <a:bodyPr/>
                    <a:lstStyle/>
                    <a:p>
                      <a:r>
                        <a:rPr lang="zh-CN" altLang="en-US" dirty="0"/>
                        <a:t>如果为</a:t>
                      </a:r>
                      <a:r>
                        <a:rPr lang="en-US" altLang="zh-CN" dirty="0"/>
                        <a:t>True</a:t>
                      </a:r>
                      <a:r>
                        <a:rPr lang="zh-CN" altLang="en-US" dirty="0"/>
                        <a:t>，则将传递子类，否则，返回的数组将被强制为基类数组</a:t>
                      </a:r>
                    </a:p>
                  </a:txBody>
                  <a:tcPr/>
                </a:tc>
                <a:extLst>
                  <a:ext uri="{0D108BD9-81ED-4DB2-BD59-A6C34878D82A}">
                    <a16:rowId xmlns:a16="http://schemas.microsoft.com/office/drawing/2014/main" val="1750443522"/>
                  </a:ext>
                </a:extLst>
              </a:tr>
              <a:tr h="370840">
                <a:tc>
                  <a:txBody>
                    <a:bodyPr/>
                    <a:lstStyle/>
                    <a:p>
                      <a:r>
                        <a:rPr lang="en-US" altLang="zh-CN" dirty="0" err="1"/>
                        <a:t>ndmin</a:t>
                      </a:r>
                      <a:endParaRPr lang="zh-CN" altLang="en-US" dirty="0"/>
                    </a:p>
                  </a:txBody>
                  <a:tcPr/>
                </a:tc>
                <a:tc>
                  <a:txBody>
                    <a:bodyPr/>
                    <a:lstStyle/>
                    <a:p>
                      <a:r>
                        <a:rPr lang="zh-CN" altLang="en-US" dirty="0"/>
                        <a:t>指定生成数组的最小维度</a:t>
                      </a:r>
                    </a:p>
                  </a:txBody>
                  <a:tcPr/>
                </a:tc>
                <a:extLst>
                  <a:ext uri="{0D108BD9-81ED-4DB2-BD59-A6C34878D82A}">
                    <a16:rowId xmlns:a16="http://schemas.microsoft.com/office/drawing/2014/main" val="2969792227"/>
                  </a:ext>
                </a:extLst>
              </a:tr>
            </a:tbl>
          </a:graphicData>
        </a:graphic>
      </p:graphicFrame>
    </p:spTree>
    <p:extLst>
      <p:ext uri="{BB962C8B-B14F-4D97-AF65-F5344CB8AC3E}">
        <p14:creationId xmlns:p14="http://schemas.microsoft.com/office/powerpoint/2010/main" val="321469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B24B8-8560-4472-9CC3-815BBB1DB431}"/>
              </a:ext>
            </a:extLst>
          </p:cNvPr>
          <p:cNvSpPr>
            <a:spLocks noGrp="1"/>
          </p:cNvSpPr>
          <p:nvPr>
            <p:ph type="title"/>
          </p:nvPr>
        </p:nvSpPr>
        <p:spPr/>
        <p:txBody>
          <a:bodyPr/>
          <a:lstStyle/>
          <a:p>
            <a:r>
              <a:rPr lang="zh-CN" altLang="en-US" dirty="0"/>
              <a:t>创建数组</a:t>
            </a:r>
          </a:p>
        </p:txBody>
      </p:sp>
      <p:sp>
        <p:nvSpPr>
          <p:cNvPr id="3" name="内容占位符 2">
            <a:extLst>
              <a:ext uri="{FF2B5EF4-FFF2-40B4-BE49-F238E27FC236}">
                <a16:creationId xmlns:a16="http://schemas.microsoft.com/office/drawing/2014/main" id="{066BAAE6-9C6C-428C-8119-29C84466C321}"/>
              </a:ext>
            </a:extLst>
          </p:cNvPr>
          <p:cNvSpPr>
            <a:spLocks noGrp="1"/>
          </p:cNvSpPr>
          <p:nvPr>
            <p:ph idx="1"/>
          </p:nvPr>
        </p:nvSpPr>
        <p:spPr/>
        <p:txBody>
          <a:bodyPr/>
          <a:lstStyle/>
          <a:p>
            <a:r>
              <a:rPr lang="en-US" altLang="zh-CN" dirty="0" err="1"/>
              <a:t>numpy.arange</a:t>
            </a:r>
            <a:r>
              <a:rPr lang="en-US" altLang="zh-CN" dirty="0"/>
              <a:t>(start, stop, step, </a:t>
            </a:r>
            <a:r>
              <a:rPr lang="en-US" altLang="zh-CN" dirty="0" err="1"/>
              <a:t>dtype</a:t>
            </a:r>
            <a:r>
              <a:rPr lang="en-US" altLang="zh-CN" dirty="0"/>
              <a:t>)</a:t>
            </a:r>
          </a:p>
          <a:p>
            <a:pPr lvl="1"/>
            <a:r>
              <a:rPr lang="en-US" altLang="zh-CN" dirty="0"/>
              <a:t>start</a:t>
            </a:r>
            <a:r>
              <a:rPr lang="zh-CN" altLang="en-US" dirty="0"/>
              <a:t> </a:t>
            </a:r>
            <a:r>
              <a:rPr lang="en-US" altLang="zh-CN" dirty="0"/>
              <a:t>:</a:t>
            </a:r>
            <a:r>
              <a:rPr lang="zh-CN" altLang="en-US" dirty="0"/>
              <a:t> 开始值</a:t>
            </a:r>
            <a:endParaRPr lang="en-US" altLang="zh-CN" dirty="0"/>
          </a:p>
          <a:p>
            <a:pPr lvl="1"/>
            <a:r>
              <a:rPr lang="en-US" altLang="zh-CN" dirty="0"/>
              <a:t>stop : </a:t>
            </a:r>
            <a:r>
              <a:rPr lang="zh-CN" altLang="en-US" dirty="0"/>
              <a:t>结束值（不包含）</a:t>
            </a:r>
            <a:endParaRPr lang="en-US" altLang="zh-CN" dirty="0"/>
          </a:p>
          <a:p>
            <a:pPr lvl="1"/>
            <a:r>
              <a:rPr lang="en-US" altLang="zh-CN" dirty="0"/>
              <a:t>step : </a:t>
            </a:r>
            <a:r>
              <a:rPr lang="zh-CN" altLang="en-US" dirty="0"/>
              <a:t>步长</a:t>
            </a:r>
            <a:endParaRPr lang="en-US" altLang="zh-CN" dirty="0"/>
          </a:p>
          <a:p>
            <a:pPr lvl="1"/>
            <a:r>
              <a:rPr lang="en-US" altLang="zh-CN" dirty="0" err="1"/>
              <a:t>dtype</a:t>
            </a:r>
            <a:r>
              <a:rPr lang="zh-CN" altLang="en-US" dirty="0"/>
              <a:t> </a:t>
            </a:r>
            <a:r>
              <a:rPr lang="en-US" altLang="zh-CN" dirty="0"/>
              <a:t>:</a:t>
            </a:r>
            <a:r>
              <a:rPr lang="zh-CN" altLang="en-US" dirty="0"/>
              <a:t> 数据类型</a:t>
            </a:r>
            <a:endParaRPr lang="en-US" altLang="zh-CN" dirty="0"/>
          </a:p>
          <a:p>
            <a:pPr lvl="1"/>
            <a:r>
              <a:rPr lang="zh-CN" altLang="en-US" dirty="0"/>
              <a:t>左闭右开</a:t>
            </a:r>
            <a:endParaRPr lang="en-US" altLang="zh-CN" dirty="0"/>
          </a:p>
          <a:p>
            <a:r>
              <a:rPr lang="zh-CN" altLang="en-US" dirty="0"/>
              <a:t>示例</a:t>
            </a:r>
            <a:r>
              <a:rPr lang="en-US" altLang="zh-CN" dirty="0"/>
              <a:t>	</a:t>
            </a:r>
          </a:p>
          <a:p>
            <a:endParaRPr lang="zh-CN" altLang="en-US" dirty="0"/>
          </a:p>
        </p:txBody>
      </p:sp>
      <p:sp>
        <p:nvSpPr>
          <p:cNvPr id="4" name="日期占位符 3">
            <a:extLst>
              <a:ext uri="{FF2B5EF4-FFF2-40B4-BE49-F238E27FC236}">
                <a16:creationId xmlns:a16="http://schemas.microsoft.com/office/drawing/2014/main" id="{07D6B70C-A916-4E78-8E79-E0FB4BA59093}"/>
              </a:ext>
            </a:extLst>
          </p:cNvPr>
          <p:cNvSpPr>
            <a:spLocks noGrp="1"/>
          </p:cNvSpPr>
          <p:nvPr>
            <p:ph type="dt" sz="half" idx="10"/>
          </p:nvPr>
        </p:nvSpPr>
        <p:spPr/>
        <p:txBody>
          <a:bodyPr/>
          <a:lstStyle/>
          <a:p>
            <a:fld id="{2106DC55-50B7-438B-8BA6-ADA57E26FB96}" type="datetime1">
              <a:rPr lang="zh-CN" altLang="en-US" smtClean="0"/>
              <a:t>2021/1/29</a:t>
            </a:fld>
            <a:endParaRPr lang="zh-CN" altLang="en-US"/>
          </a:p>
        </p:txBody>
      </p:sp>
      <p:sp>
        <p:nvSpPr>
          <p:cNvPr id="5" name="页脚占位符 4">
            <a:extLst>
              <a:ext uri="{FF2B5EF4-FFF2-40B4-BE49-F238E27FC236}">
                <a16:creationId xmlns:a16="http://schemas.microsoft.com/office/drawing/2014/main" id="{EB157EEE-C194-4A0C-A226-735DF1F5C977}"/>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28AA0283-E260-4313-8F41-C5391BBC0273}"/>
              </a:ext>
            </a:extLst>
          </p:cNvPr>
          <p:cNvSpPr>
            <a:spLocks noGrp="1"/>
          </p:cNvSpPr>
          <p:nvPr>
            <p:ph type="sldNum" sz="quarter" idx="12"/>
          </p:nvPr>
        </p:nvSpPr>
        <p:spPr/>
        <p:txBody>
          <a:bodyPr/>
          <a:lstStyle/>
          <a:p>
            <a:fld id="{253F5694-3F4E-4408-B13F-07F0B52BE224}" type="slidenum">
              <a:rPr lang="zh-CN" altLang="en-US" smtClean="0"/>
              <a:t>15</a:t>
            </a:fld>
            <a:endParaRPr lang="zh-CN" altLang="en-US"/>
          </a:p>
        </p:txBody>
      </p:sp>
    </p:spTree>
    <p:extLst>
      <p:ext uri="{BB962C8B-B14F-4D97-AF65-F5344CB8AC3E}">
        <p14:creationId xmlns:p14="http://schemas.microsoft.com/office/powerpoint/2010/main" val="97756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B6611-9405-4D38-A070-3AB7F84988B8}"/>
              </a:ext>
            </a:extLst>
          </p:cNvPr>
          <p:cNvSpPr>
            <a:spLocks noGrp="1"/>
          </p:cNvSpPr>
          <p:nvPr>
            <p:ph type="title"/>
          </p:nvPr>
        </p:nvSpPr>
        <p:spPr/>
        <p:txBody>
          <a:bodyPr/>
          <a:lstStyle/>
          <a:p>
            <a:r>
              <a:rPr lang="zh-CN" altLang="en-US" dirty="0"/>
              <a:t>创建数组</a:t>
            </a:r>
          </a:p>
        </p:txBody>
      </p:sp>
      <p:sp>
        <p:nvSpPr>
          <p:cNvPr id="3" name="内容占位符 2">
            <a:extLst>
              <a:ext uri="{FF2B5EF4-FFF2-40B4-BE49-F238E27FC236}">
                <a16:creationId xmlns:a16="http://schemas.microsoft.com/office/drawing/2014/main" id="{E19639C1-01C1-4E9F-AEAE-948BFC686F48}"/>
              </a:ext>
            </a:extLst>
          </p:cNvPr>
          <p:cNvSpPr>
            <a:spLocks noGrp="1"/>
          </p:cNvSpPr>
          <p:nvPr>
            <p:ph idx="1"/>
          </p:nvPr>
        </p:nvSpPr>
        <p:spPr/>
        <p:txBody>
          <a:bodyPr/>
          <a:lstStyle/>
          <a:p>
            <a:r>
              <a:rPr lang="en-US" altLang="zh-CN" dirty="0" err="1"/>
              <a:t>np.linspace</a:t>
            </a:r>
            <a:r>
              <a:rPr lang="en-US" altLang="zh-CN" dirty="0"/>
              <a:t>(start, stop, num=50, endpoint=True, </a:t>
            </a:r>
            <a:r>
              <a:rPr lang="en-US" altLang="zh-CN" dirty="0" err="1"/>
              <a:t>retstep</a:t>
            </a:r>
            <a:r>
              <a:rPr lang="en-US" altLang="zh-CN" dirty="0"/>
              <a:t>=False, </a:t>
            </a:r>
            <a:r>
              <a:rPr lang="en-US" altLang="zh-CN" dirty="0" err="1"/>
              <a:t>dtype</a:t>
            </a:r>
            <a:r>
              <a:rPr lang="en-US" altLang="zh-CN" dirty="0"/>
              <a:t>=None)</a:t>
            </a:r>
          </a:p>
          <a:p>
            <a:endParaRPr lang="zh-CN" altLang="en-US" dirty="0"/>
          </a:p>
        </p:txBody>
      </p:sp>
      <p:sp>
        <p:nvSpPr>
          <p:cNvPr id="4" name="日期占位符 3">
            <a:extLst>
              <a:ext uri="{FF2B5EF4-FFF2-40B4-BE49-F238E27FC236}">
                <a16:creationId xmlns:a16="http://schemas.microsoft.com/office/drawing/2014/main" id="{D950BE87-73AA-418F-81B0-BBD7AF5F24E1}"/>
              </a:ext>
            </a:extLst>
          </p:cNvPr>
          <p:cNvSpPr>
            <a:spLocks noGrp="1"/>
          </p:cNvSpPr>
          <p:nvPr>
            <p:ph type="dt" sz="half" idx="10"/>
          </p:nvPr>
        </p:nvSpPr>
        <p:spPr/>
        <p:txBody>
          <a:bodyPr/>
          <a:lstStyle/>
          <a:p>
            <a:fld id="{620602F2-2686-44C6-9905-792A15336E23}" type="datetime1">
              <a:rPr lang="zh-CN" altLang="en-US" smtClean="0"/>
              <a:t>2021/1/29</a:t>
            </a:fld>
            <a:endParaRPr lang="zh-CN" altLang="en-US"/>
          </a:p>
        </p:txBody>
      </p:sp>
      <p:sp>
        <p:nvSpPr>
          <p:cNvPr id="5" name="页脚占位符 4">
            <a:extLst>
              <a:ext uri="{FF2B5EF4-FFF2-40B4-BE49-F238E27FC236}">
                <a16:creationId xmlns:a16="http://schemas.microsoft.com/office/drawing/2014/main" id="{CDA12D8B-558F-4FD2-B410-2B3C2E00DB01}"/>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80EF4C71-FD82-4DA5-BE62-E052646BC0BB}"/>
              </a:ext>
            </a:extLst>
          </p:cNvPr>
          <p:cNvSpPr>
            <a:spLocks noGrp="1"/>
          </p:cNvSpPr>
          <p:nvPr>
            <p:ph type="sldNum" sz="quarter" idx="12"/>
          </p:nvPr>
        </p:nvSpPr>
        <p:spPr/>
        <p:txBody>
          <a:bodyPr/>
          <a:lstStyle/>
          <a:p>
            <a:fld id="{253F5694-3F4E-4408-B13F-07F0B52BE224}" type="slidenum">
              <a:rPr lang="zh-CN" altLang="en-US" smtClean="0"/>
              <a:t>16</a:t>
            </a:fld>
            <a:endParaRPr lang="zh-CN" altLang="en-US"/>
          </a:p>
        </p:txBody>
      </p:sp>
      <p:graphicFrame>
        <p:nvGraphicFramePr>
          <p:cNvPr id="7" name="表格 7">
            <a:extLst>
              <a:ext uri="{FF2B5EF4-FFF2-40B4-BE49-F238E27FC236}">
                <a16:creationId xmlns:a16="http://schemas.microsoft.com/office/drawing/2014/main" id="{400E0EE1-426A-431F-A268-AF44BC6E6DD8}"/>
              </a:ext>
            </a:extLst>
          </p:cNvPr>
          <p:cNvGraphicFramePr>
            <a:graphicFrameLocks noGrp="1"/>
          </p:cNvGraphicFramePr>
          <p:nvPr>
            <p:extLst>
              <p:ext uri="{D42A27DB-BD31-4B8C-83A1-F6EECF244321}">
                <p14:modId xmlns:p14="http://schemas.microsoft.com/office/powerpoint/2010/main" val="981172583"/>
              </p:ext>
            </p:extLst>
          </p:nvPr>
        </p:nvGraphicFramePr>
        <p:xfrm>
          <a:off x="2031999" y="3373120"/>
          <a:ext cx="8128000" cy="2595880"/>
        </p:xfrm>
        <a:graphic>
          <a:graphicData uri="http://schemas.openxmlformats.org/drawingml/2006/table">
            <a:tbl>
              <a:tblPr firstRow="1" bandRow="1">
                <a:tableStyleId>{5C22544A-7EE6-4342-B048-85BDC9FD1C3A}</a:tableStyleId>
              </a:tblPr>
              <a:tblGrid>
                <a:gridCol w="1640591">
                  <a:extLst>
                    <a:ext uri="{9D8B030D-6E8A-4147-A177-3AD203B41FA5}">
                      <a16:colId xmlns:a16="http://schemas.microsoft.com/office/drawing/2014/main" val="3112836486"/>
                    </a:ext>
                  </a:extLst>
                </a:gridCol>
                <a:gridCol w="6487409">
                  <a:extLst>
                    <a:ext uri="{9D8B030D-6E8A-4147-A177-3AD203B41FA5}">
                      <a16:colId xmlns:a16="http://schemas.microsoft.com/office/drawing/2014/main" val="759674055"/>
                    </a:ext>
                  </a:extLst>
                </a:gridCol>
              </a:tblGrid>
              <a:tr h="370840">
                <a:tc>
                  <a:txBody>
                    <a:bodyPr/>
                    <a:lstStyle/>
                    <a:p>
                      <a:r>
                        <a:rPr lang="zh-CN" altLang="en-US" dirty="0">
                          <a:solidFill>
                            <a:schemeClr val="tx1"/>
                          </a:solidFill>
                        </a:rPr>
                        <a:t>参数</a:t>
                      </a:r>
                    </a:p>
                  </a:txBody>
                  <a:tcPr/>
                </a:tc>
                <a:tc>
                  <a:txBody>
                    <a:bodyPr/>
                    <a:lstStyle/>
                    <a:p>
                      <a:r>
                        <a:rPr lang="zh-CN" altLang="en-US" dirty="0">
                          <a:solidFill>
                            <a:schemeClr val="tx1"/>
                          </a:solidFill>
                        </a:rPr>
                        <a:t>说明</a:t>
                      </a:r>
                    </a:p>
                  </a:txBody>
                  <a:tcPr/>
                </a:tc>
                <a:extLst>
                  <a:ext uri="{0D108BD9-81ED-4DB2-BD59-A6C34878D82A}">
                    <a16:rowId xmlns:a16="http://schemas.microsoft.com/office/drawing/2014/main" val="1977705435"/>
                  </a:ext>
                </a:extLst>
              </a:tr>
              <a:tr h="370840">
                <a:tc>
                  <a:txBody>
                    <a:bodyPr/>
                    <a:lstStyle/>
                    <a:p>
                      <a:r>
                        <a:rPr lang="en-US" altLang="zh-CN" dirty="0"/>
                        <a:t>start</a:t>
                      </a:r>
                      <a:endParaRPr lang="zh-CN" altLang="en-US" dirty="0"/>
                    </a:p>
                  </a:txBody>
                  <a:tcPr/>
                </a:tc>
                <a:tc>
                  <a:txBody>
                    <a:bodyPr/>
                    <a:lstStyle/>
                    <a:p>
                      <a:r>
                        <a:rPr lang="zh-CN" altLang="en-US" sz="1800" b="0" i="0" kern="1200" dirty="0">
                          <a:solidFill>
                            <a:schemeClr val="dk1"/>
                          </a:solidFill>
                          <a:effectLst/>
                          <a:latin typeface="+mn-lt"/>
                          <a:ea typeface="+mn-ea"/>
                          <a:cs typeface="+mn-cs"/>
                        </a:rPr>
                        <a:t>序列的起始值</a:t>
                      </a:r>
                      <a:endParaRPr lang="zh-CN" altLang="en-US" dirty="0"/>
                    </a:p>
                  </a:txBody>
                  <a:tcPr/>
                </a:tc>
                <a:extLst>
                  <a:ext uri="{0D108BD9-81ED-4DB2-BD59-A6C34878D82A}">
                    <a16:rowId xmlns:a16="http://schemas.microsoft.com/office/drawing/2014/main" val="1548706646"/>
                  </a:ext>
                </a:extLst>
              </a:tr>
              <a:tr h="370840">
                <a:tc>
                  <a:txBody>
                    <a:bodyPr/>
                    <a:lstStyle/>
                    <a:p>
                      <a:r>
                        <a:rPr lang="en-US" altLang="zh-CN" dirty="0"/>
                        <a:t>stop</a:t>
                      </a:r>
                      <a:endParaRPr lang="zh-CN" altLang="en-US" dirty="0"/>
                    </a:p>
                  </a:txBody>
                  <a:tcPr/>
                </a:tc>
                <a:tc>
                  <a:txBody>
                    <a:bodyPr/>
                    <a:lstStyle/>
                    <a:p>
                      <a:r>
                        <a:rPr lang="zh-CN" altLang="en-US" sz="1800" b="0" i="0" kern="1200" dirty="0">
                          <a:solidFill>
                            <a:schemeClr val="dk1"/>
                          </a:solidFill>
                          <a:effectLst/>
                          <a:latin typeface="+mn-lt"/>
                          <a:ea typeface="+mn-ea"/>
                          <a:cs typeface="+mn-cs"/>
                        </a:rPr>
                        <a:t>序列的终止值，如果</a:t>
                      </a:r>
                      <a:r>
                        <a:rPr lang="en-US" altLang="zh-CN" sz="1800" b="0" i="0" kern="1200" dirty="0">
                          <a:solidFill>
                            <a:schemeClr val="dk1"/>
                          </a:solidFill>
                          <a:effectLst/>
                          <a:latin typeface="+mn-lt"/>
                          <a:ea typeface="+mn-ea"/>
                          <a:cs typeface="+mn-cs"/>
                        </a:rPr>
                        <a:t>endpoint</a:t>
                      </a:r>
                      <a:r>
                        <a:rPr lang="zh-CN" altLang="en-US" sz="1800" b="0" i="0" kern="1200" dirty="0">
                          <a:solidFill>
                            <a:schemeClr val="dk1"/>
                          </a:solidFill>
                          <a:effectLst/>
                          <a:latin typeface="+mn-lt"/>
                          <a:ea typeface="+mn-ea"/>
                          <a:cs typeface="+mn-cs"/>
                        </a:rPr>
                        <a:t>为</a:t>
                      </a:r>
                      <a:r>
                        <a:rPr lang="en-US" altLang="zh-CN" sz="1800" b="0" i="0" kern="1200" dirty="0">
                          <a:solidFill>
                            <a:schemeClr val="dk1"/>
                          </a:solidFill>
                          <a:effectLst/>
                          <a:latin typeface="+mn-lt"/>
                          <a:ea typeface="+mn-ea"/>
                          <a:cs typeface="+mn-cs"/>
                        </a:rPr>
                        <a:t>true</a:t>
                      </a:r>
                      <a:r>
                        <a:rPr lang="zh-CN" altLang="en-US" sz="1800" b="0" i="0" kern="1200" dirty="0">
                          <a:solidFill>
                            <a:schemeClr val="dk1"/>
                          </a:solidFill>
                          <a:effectLst/>
                          <a:latin typeface="+mn-lt"/>
                          <a:ea typeface="+mn-ea"/>
                          <a:cs typeface="+mn-cs"/>
                        </a:rPr>
                        <a:t>，该值包含于数列中</a:t>
                      </a:r>
                      <a:endParaRPr lang="zh-CN" altLang="en-US" dirty="0"/>
                    </a:p>
                  </a:txBody>
                  <a:tcPr/>
                </a:tc>
                <a:extLst>
                  <a:ext uri="{0D108BD9-81ED-4DB2-BD59-A6C34878D82A}">
                    <a16:rowId xmlns:a16="http://schemas.microsoft.com/office/drawing/2014/main" val="304278975"/>
                  </a:ext>
                </a:extLst>
              </a:tr>
              <a:tr h="370840">
                <a:tc>
                  <a:txBody>
                    <a:bodyPr/>
                    <a:lstStyle/>
                    <a:p>
                      <a:r>
                        <a:rPr lang="en-US" altLang="zh-CN" dirty="0"/>
                        <a:t>num</a:t>
                      </a:r>
                      <a:endParaRPr lang="zh-CN" altLang="en-US" dirty="0"/>
                    </a:p>
                  </a:txBody>
                  <a:tcPr/>
                </a:tc>
                <a:tc>
                  <a:txBody>
                    <a:bodyPr/>
                    <a:lstStyle/>
                    <a:p>
                      <a:r>
                        <a:rPr lang="zh-CN" altLang="en-US" sz="1800" b="0" i="0" kern="1200" dirty="0">
                          <a:solidFill>
                            <a:schemeClr val="dk1"/>
                          </a:solidFill>
                          <a:effectLst/>
                          <a:latin typeface="+mn-lt"/>
                          <a:ea typeface="+mn-ea"/>
                          <a:cs typeface="+mn-cs"/>
                        </a:rPr>
                        <a:t>要生成的等步长的样本数量，默认为</a:t>
                      </a:r>
                      <a:r>
                        <a:rPr lang="en-US" altLang="zh-CN" sz="1800" b="0" i="0" kern="1200" dirty="0">
                          <a:solidFill>
                            <a:schemeClr val="dk1"/>
                          </a:solidFill>
                          <a:effectLst/>
                          <a:latin typeface="+mn-lt"/>
                          <a:ea typeface="+mn-ea"/>
                          <a:cs typeface="+mn-cs"/>
                        </a:rPr>
                        <a:t>50</a:t>
                      </a:r>
                      <a:endParaRPr lang="zh-CN" altLang="en-US" dirty="0"/>
                    </a:p>
                  </a:txBody>
                  <a:tcPr/>
                </a:tc>
                <a:extLst>
                  <a:ext uri="{0D108BD9-81ED-4DB2-BD59-A6C34878D82A}">
                    <a16:rowId xmlns:a16="http://schemas.microsoft.com/office/drawing/2014/main" val="1123919401"/>
                  </a:ext>
                </a:extLst>
              </a:tr>
              <a:tr h="370840">
                <a:tc>
                  <a:txBody>
                    <a:bodyPr/>
                    <a:lstStyle/>
                    <a:p>
                      <a:r>
                        <a:rPr lang="en-US" altLang="zh-CN" dirty="0"/>
                        <a:t>endpoint</a:t>
                      </a:r>
                      <a:endParaRPr lang="zh-CN" altLang="en-US" dirty="0"/>
                    </a:p>
                  </a:txBody>
                  <a:tcPr/>
                </a:tc>
                <a:tc>
                  <a:txBody>
                    <a:bodyPr/>
                    <a:lstStyle/>
                    <a:p>
                      <a:r>
                        <a:rPr lang="zh-CN" altLang="en-US" dirty="0"/>
                        <a:t>该值为</a:t>
                      </a:r>
                      <a:r>
                        <a:rPr lang="en-US" altLang="zh-CN" dirty="0"/>
                        <a:t>true</a:t>
                      </a:r>
                      <a:r>
                        <a:rPr lang="zh-CN" altLang="en-US" dirty="0"/>
                        <a:t>时，数列中包含</a:t>
                      </a:r>
                      <a:r>
                        <a:rPr lang="en-US" altLang="zh-CN" dirty="0"/>
                        <a:t>stop</a:t>
                      </a:r>
                      <a:r>
                        <a:rPr lang="zh-CN" altLang="en-US" dirty="0"/>
                        <a:t>值，反之不包含，默认是</a:t>
                      </a:r>
                      <a:r>
                        <a:rPr lang="en-US" altLang="zh-CN" dirty="0"/>
                        <a:t>True</a:t>
                      </a:r>
                      <a:endParaRPr lang="zh-CN" altLang="en-US" dirty="0"/>
                    </a:p>
                  </a:txBody>
                  <a:tcPr/>
                </a:tc>
                <a:extLst>
                  <a:ext uri="{0D108BD9-81ED-4DB2-BD59-A6C34878D82A}">
                    <a16:rowId xmlns:a16="http://schemas.microsoft.com/office/drawing/2014/main" val="3869405737"/>
                  </a:ext>
                </a:extLst>
              </a:tr>
              <a:tr h="370840">
                <a:tc>
                  <a:txBody>
                    <a:bodyPr/>
                    <a:lstStyle/>
                    <a:p>
                      <a:r>
                        <a:rPr lang="en-US" altLang="zh-CN" dirty="0" err="1"/>
                        <a:t>retstep</a:t>
                      </a:r>
                      <a:endParaRPr lang="zh-CN" altLang="en-US" dirty="0"/>
                    </a:p>
                  </a:txBody>
                  <a:tcPr/>
                </a:tc>
                <a:tc>
                  <a:txBody>
                    <a:bodyPr/>
                    <a:lstStyle/>
                    <a:p>
                      <a:r>
                        <a:rPr lang="zh-CN" altLang="en-US" dirty="0"/>
                        <a:t>如果为 </a:t>
                      </a:r>
                      <a:r>
                        <a:rPr lang="en-US" altLang="zh-CN" dirty="0"/>
                        <a:t>True </a:t>
                      </a:r>
                      <a:r>
                        <a:rPr lang="zh-CN" altLang="en-US" dirty="0"/>
                        <a:t>时，生成的数组中会显示间距，反之不显示</a:t>
                      </a:r>
                    </a:p>
                  </a:txBody>
                  <a:tcPr/>
                </a:tc>
                <a:extLst>
                  <a:ext uri="{0D108BD9-81ED-4DB2-BD59-A6C34878D82A}">
                    <a16:rowId xmlns:a16="http://schemas.microsoft.com/office/drawing/2014/main" val="1148297691"/>
                  </a:ext>
                </a:extLst>
              </a:tr>
              <a:tr h="370840">
                <a:tc>
                  <a:txBody>
                    <a:bodyPr/>
                    <a:lstStyle/>
                    <a:p>
                      <a:r>
                        <a:rPr lang="en-US" altLang="zh-CN" dirty="0" err="1"/>
                        <a:t>dtype</a:t>
                      </a:r>
                      <a:endParaRPr lang="zh-CN" altLang="en-US" dirty="0"/>
                    </a:p>
                  </a:txBody>
                  <a:tcPr/>
                </a:tc>
                <a:tc>
                  <a:txBody>
                    <a:bodyPr/>
                    <a:lstStyle/>
                    <a:p>
                      <a:r>
                        <a:rPr lang="zh-CN" altLang="en-US" sz="1800" b="0" i="0" kern="1200" dirty="0">
                          <a:solidFill>
                            <a:schemeClr val="dk1"/>
                          </a:solidFill>
                          <a:effectLst/>
                          <a:latin typeface="+mn-lt"/>
                          <a:ea typeface="+mn-ea"/>
                          <a:cs typeface="+mn-cs"/>
                        </a:rPr>
                        <a:t>数据类型</a:t>
                      </a:r>
                      <a:endParaRPr lang="zh-CN" altLang="en-US" dirty="0"/>
                    </a:p>
                  </a:txBody>
                  <a:tcPr/>
                </a:tc>
                <a:extLst>
                  <a:ext uri="{0D108BD9-81ED-4DB2-BD59-A6C34878D82A}">
                    <a16:rowId xmlns:a16="http://schemas.microsoft.com/office/drawing/2014/main" val="357767096"/>
                  </a:ext>
                </a:extLst>
              </a:tr>
            </a:tbl>
          </a:graphicData>
        </a:graphic>
      </p:graphicFrame>
    </p:spTree>
    <p:extLst>
      <p:ext uri="{BB962C8B-B14F-4D97-AF65-F5344CB8AC3E}">
        <p14:creationId xmlns:p14="http://schemas.microsoft.com/office/powerpoint/2010/main" val="164881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ED59D-FCF3-4C3B-8584-E3561E838BF5}"/>
              </a:ext>
            </a:extLst>
          </p:cNvPr>
          <p:cNvSpPr>
            <a:spLocks noGrp="1"/>
          </p:cNvSpPr>
          <p:nvPr>
            <p:ph type="title"/>
          </p:nvPr>
        </p:nvSpPr>
        <p:spPr/>
        <p:txBody>
          <a:bodyPr/>
          <a:lstStyle/>
          <a:p>
            <a:r>
              <a:rPr lang="en-US" altLang="zh-CN" dirty="0">
                <a:latin typeface="+mj-ea"/>
              </a:rPr>
              <a:t>random</a:t>
            </a:r>
            <a:r>
              <a:rPr lang="zh-CN" altLang="en-US" dirty="0">
                <a:latin typeface="+mj-ea"/>
              </a:rPr>
              <a:t>模块创建数组</a:t>
            </a:r>
          </a:p>
        </p:txBody>
      </p:sp>
      <p:graphicFrame>
        <p:nvGraphicFramePr>
          <p:cNvPr id="8" name="表格 8">
            <a:extLst>
              <a:ext uri="{FF2B5EF4-FFF2-40B4-BE49-F238E27FC236}">
                <a16:creationId xmlns:a16="http://schemas.microsoft.com/office/drawing/2014/main" id="{51D23C0A-D8DF-4301-8623-4ECB7920D261}"/>
              </a:ext>
            </a:extLst>
          </p:cNvPr>
          <p:cNvGraphicFramePr>
            <a:graphicFrameLocks noGrp="1"/>
          </p:cNvGraphicFramePr>
          <p:nvPr>
            <p:ph idx="1"/>
            <p:extLst>
              <p:ext uri="{D42A27DB-BD31-4B8C-83A1-F6EECF244321}">
                <p14:modId xmlns:p14="http://schemas.microsoft.com/office/powerpoint/2010/main" val="381345774"/>
              </p:ext>
            </p:extLst>
          </p:nvPr>
        </p:nvGraphicFramePr>
        <p:xfrm>
          <a:off x="1295400" y="2557463"/>
          <a:ext cx="9601200" cy="3337560"/>
        </p:xfrm>
        <a:graphic>
          <a:graphicData uri="http://schemas.openxmlformats.org/drawingml/2006/table">
            <a:tbl>
              <a:tblPr firstRow="1" bandRow="1">
                <a:tableStyleId>{5C22544A-7EE6-4342-B048-85BDC9FD1C3A}</a:tableStyleId>
              </a:tblPr>
              <a:tblGrid>
                <a:gridCol w="3321570">
                  <a:extLst>
                    <a:ext uri="{9D8B030D-6E8A-4147-A177-3AD203B41FA5}">
                      <a16:colId xmlns:a16="http://schemas.microsoft.com/office/drawing/2014/main" val="3231774418"/>
                    </a:ext>
                  </a:extLst>
                </a:gridCol>
                <a:gridCol w="6279630">
                  <a:extLst>
                    <a:ext uri="{9D8B030D-6E8A-4147-A177-3AD203B41FA5}">
                      <a16:colId xmlns:a16="http://schemas.microsoft.com/office/drawing/2014/main" val="2045820623"/>
                    </a:ext>
                  </a:extLst>
                </a:gridCol>
              </a:tblGrid>
              <a:tr h="370840">
                <a:tc>
                  <a:txBody>
                    <a:bodyPr/>
                    <a:lstStyle/>
                    <a:p>
                      <a:r>
                        <a:rPr lang="zh-CN" altLang="en-US" sz="1800" b="1" dirty="0">
                          <a:solidFill>
                            <a:schemeClr val="tx1"/>
                          </a:solidFill>
                          <a:effectLst/>
                          <a:latin typeface="+mn-ea"/>
                          <a:ea typeface="+mn-ea"/>
                        </a:rPr>
                        <a:t>函数</a:t>
                      </a:r>
                    </a:p>
                  </a:txBody>
                  <a:tcPr marL="66317" marR="66317" marT="30608" marB="30608" anchor="ctr"/>
                </a:tc>
                <a:tc>
                  <a:txBody>
                    <a:bodyPr/>
                    <a:lstStyle/>
                    <a:p>
                      <a:r>
                        <a:rPr lang="zh-CN" altLang="en-US" sz="1800" b="1" dirty="0">
                          <a:solidFill>
                            <a:schemeClr val="tx1"/>
                          </a:solidFill>
                          <a:effectLst/>
                          <a:latin typeface="+mn-ea"/>
                          <a:ea typeface="+mn-ea"/>
                        </a:rPr>
                        <a:t>描述</a:t>
                      </a:r>
                    </a:p>
                  </a:txBody>
                  <a:tcPr marL="66317" marR="66317" marT="30608" marB="30608" anchor="ctr"/>
                </a:tc>
                <a:extLst>
                  <a:ext uri="{0D108BD9-81ED-4DB2-BD59-A6C34878D82A}">
                    <a16:rowId xmlns:a16="http://schemas.microsoft.com/office/drawing/2014/main" val="1359878374"/>
                  </a:ext>
                </a:extLst>
              </a:tr>
              <a:tr h="370840">
                <a:tc>
                  <a:txBody>
                    <a:bodyPr/>
                    <a:lstStyle/>
                    <a:p>
                      <a:r>
                        <a:rPr lang="en-US" sz="1800" dirty="0" err="1">
                          <a:effectLst/>
                          <a:latin typeface="+mn-ea"/>
                          <a:ea typeface="+mn-ea"/>
                        </a:rPr>
                        <a:t>np.random.randint</a:t>
                      </a:r>
                      <a:r>
                        <a:rPr lang="en-US" sz="1800" dirty="0">
                          <a:effectLst/>
                          <a:latin typeface="+mn-ea"/>
                          <a:ea typeface="+mn-ea"/>
                        </a:rPr>
                        <a:t>(）</a:t>
                      </a:r>
                    </a:p>
                  </a:txBody>
                  <a:tcPr marL="66317" marR="66317" marT="30608" marB="30608" anchor="ctr"/>
                </a:tc>
                <a:tc>
                  <a:txBody>
                    <a:bodyPr/>
                    <a:lstStyle/>
                    <a:p>
                      <a:r>
                        <a:rPr lang="zh-CN" altLang="en-US" sz="1800">
                          <a:effectLst/>
                          <a:latin typeface="+mn-ea"/>
                          <a:ea typeface="+mn-ea"/>
                        </a:rPr>
                        <a:t>返回随机整数，左闭右开区间 </a:t>
                      </a:r>
                      <a:r>
                        <a:rPr lang="en-US" altLang="zh-CN" sz="1800">
                          <a:effectLst/>
                          <a:latin typeface="+mn-ea"/>
                          <a:ea typeface="+mn-ea"/>
                        </a:rPr>
                        <a:t>[</a:t>
                      </a:r>
                      <a:r>
                        <a:rPr lang="en-US" sz="1800">
                          <a:effectLst/>
                          <a:latin typeface="+mn-ea"/>
                          <a:ea typeface="+mn-ea"/>
                        </a:rPr>
                        <a:t>low, high)</a:t>
                      </a:r>
                    </a:p>
                  </a:txBody>
                  <a:tcPr marL="66317" marR="66317" marT="30608" marB="30608" anchor="ctr"/>
                </a:tc>
                <a:extLst>
                  <a:ext uri="{0D108BD9-81ED-4DB2-BD59-A6C34878D82A}">
                    <a16:rowId xmlns:a16="http://schemas.microsoft.com/office/drawing/2014/main" val="453750548"/>
                  </a:ext>
                </a:extLst>
              </a:tr>
              <a:tr h="370840">
                <a:tc>
                  <a:txBody>
                    <a:bodyPr/>
                    <a:lstStyle/>
                    <a:p>
                      <a:r>
                        <a:rPr lang="en-US" sz="1800" dirty="0" err="1">
                          <a:effectLst/>
                          <a:latin typeface="+mn-ea"/>
                          <a:ea typeface="+mn-ea"/>
                        </a:rPr>
                        <a:t>np.random.randn</a:t>
                      </a:r>
                      <a:r>
                        <a:rPr lang="en-US" sz="1800" dirty="0">
                          <a:effectLst/>
                          <a:latin typeface="+mn-ea"/>
                          <a:ea typeface="+mn-ea"/>
                        </a:rPr>
                        <a:t>()</a:t>
                      </a:r>
                    </a:p>
                  </a:txBody>
                  <a:tcPr marL="66317" marR="66317" marT="30608" marB="30608" anchor="ctr"/>
                </a:tc>
                <a:tc>
                  <a:txBody>
                    <a:bodyPr/>
                    <a:lstStyle/>
                    <a:p>
                      <a:r>
                        <a:rPr lang="zh-CN" altLang="en-US" sz="1800">
                          <a:effectLst/>
                          <a:latin typeface="+mn-ea"/>
                          <a:ea typeface="+mn-ea"/>
                        </a:rPr>
                        <a:t>返回一个样本，具有标准正态分布</a:t>
                      </a:r>
                    </a:p>
                  </a:txBody>
                  <a:tcPr marL="66317" marR="66317" marT="30608" marB="30608" anchor="ctr"/>
                </a:tc>
                <a:extLst>
                  <a:ext uri="{0D108BD9-81ED-4DB2-BD59-A6C34878D82A}">
                    <a16:rowId xmlns:a16="http://schemas.microsoft.com/office/drawing/2014/main" val="750821816"/>
                  </a:ext>
                </a:extLst>
              </a:tr>
              <a:tr h="370840">
                <a:tc>
                  <a:txBody>
                    <a:bodyPr/>
                    <a:lstStyle/>
                    <a:p>
                      <a:r>
                        <a:rPr lang="en-US" sz="1800" dirty="0" err="1">
                          <a:effectLst/>
                          <a:latin typeface="+mn-ea"/>
                          <a:ea typeface="+mn-ea"/>
                        </a:rPr>
                        <a:t>np.random.rand</a:t>
                      </a:r>
                      <a:r>
                        <a:rPr lang="en-US" sz="1800" dirty="0">
                          <a:effectLst/>
                          <a:latin typeface="+mn-ea"/>
                          <a:ea typeface="+mn-ea"/>
                        </a:rPr>
                        <a:t>()</a:t>
                      </a:r>
                    </a:p>
                  </a:txBody>
                  <a:tcPr marL="66317" marR="66317" marT="30608" marB="30608" anchor="ctr"/>
                </a:tc>
                <a:tc>
                  <a:txBody>
                    <a:bodyPr/>
                    <a:lstStyle/>
                    <a:p>
                      <a:r>
                        <a:rPr lang="zh-CN" altLang="en-US" sz="1800" dirty="0">
                          <a:effectLst/>
                          <a:latin typeface="+mn-ea"/>
                          <a:ea typeface="+mn-ea"/>
                        </a:rPr>
                        <a:t>随机样本位于</a:t>
                      </a:r>
                      <a:r>
                        <a:rPr lang="en-US" altLang="zh-CN" sz="1800" dirty="0">
                          <a:effectLst/>
                          <a:latin typeface="+mn-ea"/>
                          <a:ea typeface="+mn-ea"/>
                        </a:rPr>
                        <a:t>[0, 1)</a:t>
                      </a:r>
                      <a:r>
                        <a:rPr lang="zh-CN" altLang="en-US" sz="1800" dirty="0">
                          <a:effectLst/>
                          <a:latin typeface="+mn-ea"/>
                          <a:ea typeface="+mn-ea"/>
                        </a:rPr>
                        <a:t>中</a:t>
                      </a:r>
                    </a:p>
                  </a:txBody>
                  <a:tcPr marL="66317" marR="66317" marT="30608" marB="30608" anchor="ctr"/>
                </a:tc>
                <a:extLst>
                  <a:ext uri="{0D108BD9-81ED-4DB2-BD59-A6C34878D82A}">
                    <a16:rowId xmlns:a16="http://schemas.microsoft.com/office/drawing/2014/main" val="130484916"/>
                  </a:ext>
                </a:extLst>
              </a:tr>
              <a:tr h="370840">
                <a:tc>
                  <a:txBody>
                    <a:bodyPr/>
                    <a:lstStyle/>
                    <a:p>
                      <a:r>
                        <a:rPr lang="en-US" sz="1800" dirty="0" err="1">
                          <a:effectLst/>
                          <a:latin typeface="+mn-ea"/>
                          <a:ea typeface="+mn-ea"/>
                        </a:rPr>
                        <a:t>np.random.random</a:t>
                      </a:r>
                      <a:r>
                        <a:rPr lang="en-US" sz="1800" dirty="0">
                          <a:effectLst/>
                          <a:latin typeface="+mn-ea"/>
                          <a:ea typeface="+mn-ea"/>
                        </a:rPr>
                        <a:t>()</a:t>
                      </a:r>
                    </a:p>
                  </a:txBody>
                  <a:tcPr marL="66317" marR="66317" marT="30608" marB="30608" anchor="ctr"/>
                </a:tc>
                <a:tc>
                  <a:txBody>
                    <a:bodyPr/>
                    <a:lstStyle/>
                    <a:p>
                      <a:r>
                        <a:rPr lang="zh-CN" altLang="en-US" sz="1800" dirty="0">
                          <a:effectLst/>
                          <a:latin typeface="+mn-ea"/>
                          <a:ea typeface="+mn-ea"/>
                        </a:rPr>
                        <a:t>返回随机的浮点数，在半开区间 </a:t>
                      </a:r>
                      <a:r>
                        <a:rPr lang="en-US" altLang="zh-CN" sz="1800" dirty="0">
                          <a:effectLst/>
                          <a:latin typeface="+mn-ea"/>
                          <a:ea typeface="+mn-ea"/>
                        </a:rPr>
                        <a:t>[0.0, 1.0)</a:t>
                      </a:r>
                    </a:p>
                  </a:txBody>
                  <a:tcPr marL="66317" marR="66317" marT="30608" marB="30608" anchor="ctr"/>
                </a:tc>
                <a:extLst>
                  <a:ext uri="{0D108BD9-81ED-4DB2-BD59-A6C34878D82A}">
                    <a16:rowId xmlns:a16="http://schemas.microsoft.com/office/drawing/2014/main" val="4245928261"/>
                  </a:ext>
                </a:extLst>
              </a:tr>
              <a:tr h="370840">
                <a:tc>
                  <a:txBody>
                    <a:bodyPr/>
                    <a:lstStyle/>
                    <a:p>
                      <a:r>
                        <a:rPr lang="en-US" sz="1800" dirty="0" err="1">
                          <a:effectLst/>
                          <a:latin typeface="+mn-ea"/>
                          <a:ea typeface="+mn-ea"/>
                        </a:rPr>
                        <a:t>np.random.ranf</a:t>
                      </a:r>
                      <a:r>
                        <a:rPr lang="en-US" sz="1800" dirty="0">
                          <a:effectLst/>
                          <a:latin typeface="+mn-ea"/>
                          <a:ea typeface="+mn-ea"/>
                        </a:rPr>
                        <a:t>()</a:t>
                      </a:r>
                    </a:p>
                  </a:txBody>
                  <a:tcPr marL="66317" marR="66317" marT="30608" marB="30608" anchor="ctr"/>
                </a:tc>
                <a:tc>
                  <a:txBody>
                    <a:bodyPr/>
                    <a:lstStyle/>
                    <a:p>
                      <a:r>
                        <a:rPr lang="zh-CN" altLang="en-US" sz="1800" dirty="0">
                          <a:effectLst/>
                          <a:latin typeface="+mn-ea"/>
                          <a:ea typeface="+mn-ea"/>
                        </a:rPr>
                        <a:t>返回随机的浮点数，在半开区间 </a:t>
                      </a:r>
                      <a:r>
                        <a:rPr lang="en-US" altLang="zh-CN" sz="1800" dirty="0">
                          <a:effectLst/>
                          <a:latin typeface="+mn-ea"/>
                          <a:ea typeface="+mn-ea"/>
                        </a:rPr>
                        <a:t>[0.0, 1.0)</a:t>
                      </a:r>
                    </a:p>
                  </a:txBody>
                  <a:tcPr marL="66317" marR="66317" marT="30608" marB="30608" anchor="ctr"/>
                </a:tc>
                <a:extLst>
                  <a:ext uri="{0D108BD9-81ED-4DB2-BD59-A6C34878D82A}">
                    <a16:rowId xmlns:a16="http://schemas.microsoft.com/office/drawing/2014/main" val="1037929409"/>
                  </a:ext>
                </a:extLst>
              </a:tr>
              <a:tr h="370840">
                <a:tc>
                  <a:txBody>
                    <a:bodyPr/>
                    <a:lstStyle/>
                    <a:p>
                      <a:r>
                        <a:rPr lang="en-US" sz="1800" dirty="0" err="1">
                          <a:effectLst/>
                          <a:latin typeface="+mn-ea"/>
                          <a:ea typeface="+mn-ea"/>
                        </a:rPr>
                        <a:t>np.random.sample</a:t>
                      </a:r>
                      <a:r>
                        <a:rPr lang="en-US" sz="1800" dirty="0">
                          <a:effectLst/>
                          <a:latin typeface="+mn-ea"/>
                          <a:ea typeface="+mn-ea"/>
                        </a:rPr>
                        <a:t>()</a:t>
                      </a:r>
                    </a:p>
                  </a:txBody>
                  <a:tcPr marL="66317" marR="66317" marT="30608" marB="30608" anchor="ctr"/>
                </a:tc>
                <a:tc>
                  <a:txBody>
                    <a:bodyPr/>
                    <a:lstStyle/>
                    <a:p>
                      <a:r>
                        <a:rPr lang="zh-CN" altLang="en-US" sz="1800" dirty="0">
                          <a:effectLst/>
                          <a:latin typeface="+mn-ea"/>
                          <a:ea typeface="+mn-ea"/>
                        </a:rPr>
                        <a:t>返回随机的浮点数，在半开区间 </a:t>
                      </a:r>
                      <a:r>
                        <a:rPr lang="en-US" altLang="zh-CN" sz="1800" dirty="0">
                          <a:effectLst/>
                          <a:latin typeface="+mn-ea"/>
                          <a:ea typeface="+mn-ea"/>
                        </a:rPr>
                        <a:t>[0.0, 1.0)</a:t>
                      </a:r>
                    </a:p>
                  </a:txBody>
                  <a:tcPr marL="66317" marR="66317" marT="30608" marB="30608" anchor="ctr"/>
                </a:tc>
                <a:extLst>
                  <a:ext uri="{0D108BD9-81ED-4DB2-BD59-A6C34878D82A}">
                    <a16:rowId xmlns:a16="http://schemas.microsoft.com/office/drawing/2014/main" val="3612456302"/>
                  </a:ext>
                </a:extLst>
              </a:tr>
              <a:tr h="370840">
                <a:tc>
                  <a:txBody>
                    <a:bodyPr/>
                    <a:lstStyle/>
                    <a:p>
                      <a:r>
                        <a:rPr lang="en-US" sz="1800" dirty="0" err="1">
                          <a:effectLst/>
                          <a:latin typeface="+mn-ea"/>
                          <a:ea typeface="+mn-ea"/>
                        </a:rPr>
                        <a:t>np.random.choice</a:t>
                      </a:r>
                      <a:r>
                        <a:rPr lang="en-US" sz="1800" dirty="0">
                          <a:effectLst/>
                          <a:latin typeface="+mn-ea"/>
                          <a:ea typeface="+mn-ea"/>
                        </a:rPr>
                        <a:t>()</a:t>
                      </a:r>
                    </a:p>
                  </a:txBody>
                  <a:tcPr marL="66317" marR="66317" marT="30608" marB="30608" anchor="ctr"/>
                </a:tc>
                <a:tc>
                  <a:txBody>
                    <a:bodyPr/>
                    <a:lstStyle/>
                    <a:p>
                      <a:r>
                        <a:rPr lang="zh-CN" altLang="en-US" sz="1800" dirty="0">
                          <a:effectLst/>
                          <a:latin typeface="+mn-ea"/>
                          <a:ea typeface="+mn-ea"/>
                        </a:rPr>
                        <a:t>生成一个随机样本</a:t>
                      </a:r>
                    </a:p>
                  </a:txBody>
                  <a:tcPr marL="66317" marR="66317" marT="30608" marB="30608" anchor="ctr"/>
                </a:tc>
                <a:extLst>
                  <a:ext uri="{0D108BD9-81ED-4DB2-BD59-A6C34878D82A}">
                    <a16:rowId xmlns:a16="http://schemas.microsoft.com/office/drawing/2014/main" val="1182813464"/>
                  </a:ext>
                </a:extLst>
              </a:tr>
              <a:tr h="370840">
                <a:tc>
                  <a:txBody>
                    <a:bodyPr/>
                    <a:lstStyle/>
                    <a:p>
                      <a:r>
                        <a:rPr lang="en-US" sz="1800" dirty="0" err="1">
                          <a:effectLst/>
                          <a:latin typeface="+mn-ea"/>
                          <a:ea typeface="+mn-ea"/>
                        </a:rPr>
                        <a:t>np.random.bytes</a:t>
                      </a:r>
                      <a:r>
                        <a:rPr lang="en-US" sz="1800" dirty="0">
                          <a:effectLst/>
                          <a:latin typeface="+mn-ea"/>
                          <a:ea typeface="+mn-ea"/>
                        </a:rPr>
                        <a:t>()</a:t>
                      </a:r>
                    </a:p>
                  </a:txBody>
                  <a:tcPr marL="66317" marR="66317" marT="30608" marB="30608" anchor="ctr"/>
                </a:tc>
                <a:tc>
                  <a:txBody>
                    <a:bodyPr/>
                    <a:lstStyle/>
                    <a:p>
                      <a:r>
                        <a:rPr lang="zh-CN" altLang="en-US" sz="1800" dirty="0">
                          <a:effectLst/>
                          <a:latin typeface="+mn-ea"/>
                          <a:ea typeface="+mn-ea"/>
                        </a:rPr>
                        <a:t>返回随机字节</a:t>
                      </a:r>
                    </a:p>
                  </a:txBody>
                  <a:tcPr marL="66317" marR="66317" marT="30608" marB="30608" anchor="ctr"/>
                </a:tc>
                <a:extLst>
                  <a:ext uri="{0D108BD9-81ED-4DB2-BD59-A6C34878D82A}">
                    <a16:rowId xmlns:a16="http://schemas.microsoft.com/office/drawing/2014/main" val="1337141703"/>
                  </a:ext>
                </a:extLst>
              </a:tr>
            </a:tbl>
          </a:graphicData>
        </a:graphic>
      </p:graphicFrame>
      <p:sp>
        <p:nvSpPr>
          <p:cNvPr id="4" name="日期占位符 3">
            <a:extLst>
              <a:ext uri="{FF2B5EF4-FFF2-40B4-BE49-F238E27FC236}">
                <a16:creationId xmlns:a16="http://schemas.microsoft.com/office/drawing/2014/main" id="{D5E507FA-149B-4BFB-B018-048A5B6D3A5B}"/>
              </a:ext>
            </a:extLst>
          </p:cNvPr>
          <p:cNvSpPr>
            <a:spLocks noGrp="1"/>
          </p:cNvSpPr>
          <p:nvPr>
            <p:ph type="dt" sz="half" idx="10"/>
          </p:nvPr>
        </p:nvSpPr>
        <p:spPr/>
        <p:txBody>
          <a:bodyPr/>
          <a:lstStyle/>
          <a:p>
            <a:fld id="{7A81E742-B36E-49D8-AEE8-170CCE8E4FBC}" type="datetime1">
              <a:rPr lang="zh-CN" altLang="en-US" smtClean="0"/>
              <a:t>2021/1/29</a:t>
            </a:fld>
            <a:endParaRPr lang="zh-CN" altLang="en-US"/>
          </a:p>
        </p:txBody>
      </p:sp>
      <p:sp>
        <p:nvSpPr>
          <p:cNvPr id="5" name="页脚占位符 4">
            <a:extLst>
              <a:ext uri="{FF2B5EF4-FFF2-40B4-BE49-F238E27FC236}">
                <a16:creationId xmlns:a16="http://schemas.microsoft.com/office/drawing/2014/main" id="{A8B9A968-4D1F-4638-9BD6-FAAFB1CC0AF8}"/>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17A73CA6-092C-41CC-A90C-A4A4CDFE8905}"/>
              </a:ext>
            </a:extLst>
          </p:cNvPr>
          <p:cNvSpPr>
            <a:spLocks noGrp="1"/>
          </p:cNvSpPr>
          <p:nvPr>
            <p:ph type="sldNum" sz="quarter" idx="12"/>
          </p:nvPr>
        </p:nvSpPr>
        <p:spPr/>
        <p:txBody>
          <a:bodyPr/>
          <a:lstStyle/>
          <a:p>
            <a:fld id="{253F5694-3F4E-4408-B13F-07F0B52BE224}" type="slidenum">
              <a:rPr lang="zh-CN" altLang="en-US" smtClean="0"/>
              <a:t>17</a:t>
            </a:fld>
            <a:endParaRPr lang="zh-CN" altLang="en-US"/>
          </a:p>
        </p:txBody>
      </p:sp>
    </p:spTree>
    <p:extLst>
      <p:ext uri="{BB962C8B-B14F-4D97-AF65-F5344CB8AC3E}">
        <p14:creationId xmlns:p14="http://schemas.microsoft.com/office/powerpoint/2010/main" val="3681860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48DE-C10D-4D18-8272-852A6F95377D}"/>
              </a:ext>
            </a:extLst>
          </p:cNvPr>
          <p:cNvSpPr>
            <a:spLocks noGrp="1"/>
          </p:cNvSpPr>
          <p:nvPr>
            <p:ph type="title"/>
          </p:nvPr>
        </p:nvSpPr>
        <p:spPr/>
        <p:txBody>
          <a:bodyPr/>
          <a:lstStyle/>
          <a:p>
            <a:r>
              <a:rPr lang="zh-CN" altLang="en-US" dirty="0"/>
              <a:t>创建数组</a:t>
            </a:r>
          </a:p>
        </p:txBody>
      </p:sp>
      <p:sp>
        <p:nvSpPr>
          <p:cNvPr id="3" name="内容占位符 2">
            <a:extLst>
              <a:ext uri="{FF2B5EF4-FFF2-40B4-BE49-F238E27FC236}">
                <a16:creationId xmlns:a16="http://schemas.microsoft.com/office/drawing/2014/main" id="{39F609A4-1305-425C-A5E3-5FEDB98B5FB2}"/>
              </a:ext>
            </a:extLst>
          </p:cNvPr>
          <p:cNvSpPr>
            <a:spLocks noGrp="1"/>
          </p:cNvSpPr>
          <p:nvPr>
            <p:ph idx="1"/>
          </p:nvPr>
        </p:nvSpPr>
        <p:spPr/>
        <p:txBody>
          <a:bodyPr/>
          <a:lstStyle/>
          <a:p>
            <a:pPr>
              <a:lnSpc>
                <a:spcPct val="150000"/>
              </a:lnSpc>
            </a:pPr>
            <a:r>
              <a:rPr lang="en-US" altLang="zh-CN" dirty="0" err="1"/>
              <a:t>numpy.zeros</a:t>
            </a:r>
            <a:r>
              <a:rPr lang="zh-CN" altLang="en-US" dirty="0"/>
              <a:t>（</a:t>
            </a:r>
            <a:r>
              <a:rPr lang="en-US" altLang="zh-CN" dirty="0"/>
              <a:t>shape</a:t>
            </a:r>
            <a:r>
              <a:rPr lang="zh-CN" altLang="en-US" dirty="0"/>
              <a:t>，</a:t>
            </a:r>
            <a:r>
              <a:rPr lang="en-US" altLang="zh-CN" dirty="0" err="1"/>
              <a:t>dtype</a:t>
            </a:r>
            <a:r>
              <a:rPr lang="en-US" altLang="zh-CN" dirty="0"/>
              <a:t> = float</a:t>
            </a:r>
            <a:r>
              <a:rPr lang="zh-CN" altLang="en-US" dirty="0"/>
              <a:t>，</a:t>
            </a:r>
            <a:r>
              <a:rPr lang="en-US" altLang="zh-CN" dirty="0"/>
              <a:t>order ='C’ </a:t>
            </a:r>
            <a:r>
              <a:rPr lang="zh-CN" altLang="en-US" dirty="0"/>
              <a:t>）</a:t>
            </a:r>
            <a:endParaRPr lang="en-US" altLang="zh-CN" dirty="0"/>
          </a:p>
          <a:p>
            <a:pPr>
              <a:lnSpc>
                <a:spcPct val="150000"/>
              </a:lnSpc>
            </a:pPr>
            <a:r>
              <a:rPr lang="en-US" altLang="zh-CN" dirty="0" err="1"/>
              <a:t>numpy.ones</a:t>
            </a:r>
            <a:r>
              <a:rPr lang="zh-CN" altLang="en-US" dirty="0"/>
              <a:t>（</a:t>
            </a:r>
            <a:r>
              <a:rPr lang="en-US" altLang="zh-CN" dirty="0"/>
              <a:t>shape</a:t>
            </a:r>
            <a:r>
              <a:rPr lang="zh-CN" altLang="en-US" dirty="0"/>
              <a:t>，</a:t>
            </a:r>
            <a:r>
              <a:rPr lang="en-US" altLang="zh-CN" dirty="0" err="1"/>
              <a:t>dtype</a:t>
            </a:r>
            <a:r>
              <a:rPr lang="en-US" altLang="zh-CN" dirty="0"/>
              <a:t> = None</a:t>
            </a:r>
            <a:r>
              <a:rPr lang="zh-CN" altLang="en-US" dirty="0"/>
              <a:t>，</a:t>
            </a:r>
            <a:r>
              <a:rPr lang="en-US" altLang="zh-CN" dirty="0"/>
              <a:t>order ='C’ </a:t>
            </a:r>
            <a:r>
              <a:rPr lang="zh-CN" altLang="en-US" dirty="0"/>
              <a:t>）</a:t>
            </a:r>
            <a:endParaRPr lang="en-US" altLang="zh-CN" dirty="0"/>
          </a:p>
          <a:p>
            <a:pPr>
              <a:lnSpc>
                <a:spcPct val="150000"/>
              </a:lnSpc>
            </a:pPr>
            <a:r>
              <a:rPr lang="en-US" altLang="zh-CN" dirty="0" err="1"/>
              <a:t>numpy.empty</a:t>
            </a:r>
            <a:r>
              <a:rPr lang="zh-CN" altLang="en-US" dirty="0"/>
              <a:t>（</a:t>
            </a:r>
            <a:r>
              <a:rPr lang="en-US" altLang="zh-CN" dirty="0"/>
              <a:t>shape</a:t>
            </a:r>
            <a:r>
              <a:rPr lang="zh-CN" altLang="en-US" dirty="0"/>
              <a:t>，</a:t>
            </a:r>
            <a:r>
              <a:rPr lang="en-US" altLang="zh-CN" dirty="0" err="1"/>
              <a:t>dtype</a:t>
            </a:r>
            <a:r>
              <a:rPr lang="en-US" altLang="zh-CN" dirty="0"/>
              <a:t> = float</a:t>
            </a:r>
            <a:r>
              <a:rPr lang="zh-CN" altLang="en-US" dirty="0"/>
              <a:t>，</a:t>
            </a:r>
            <a:r>
              <a:rPr lang="en-US" altLang="zh-CN" dirty="0"/>
              <a:t>order ='C’ </a:t>
            </a:r>
            <a:r>
              <a:rPr lang="zh-CN" altLang="en-US" dirty="0"/>
              <a:t>）</a:t>
            </a:r>
            <a:endParaRPr lang="en-US" altLang="zh-CN" dirty="0"/>
          </a:p>
          <a:p>
            <a:pPr>
              <a:lnSpc>
                <a:spcPct val="150000"/>
              </a:lnSpc>
            </a:pPr>
            <a:r>
              <a:rPr lang="en-US" altLang="zh-CN" dirty="0" err="1"/>
              <a:t>numpy.full</a:t>
            </a:r>
            <a:r>
              <a:rPr lang="en-US" altLang="zh-CN" dirty="0"/>
              <a:t>(shape, </a:t>
            </a:r>
            <a:r>
              <a:rPr lang="en-US" altLang="zh-CN" dirty="0" err="1"/>
              <a:t>fill_value</a:t>
            </a:r>
            <a:r>
              <a:rPr lang="en-US" altLang="zh-CN" dirty="0"/>
              <a:t>, </a:t>
            </a:r>
            <a:r>
              <a:rPr lang="en-US" altLang="zh-CN" dirty="0" err="1"/>
              <a:t>dtype</a:t>
            </a:r>
            <a:r>
              <a:rPr lang="en-US" altLang="zh-CN" dirty="0"/>
              <a:t>=None, order='C')</a:t>
            </a:r>
          </a:p>
        </p:txBody>
      </p:sp>
      <p:sp>
        <p:nvSpPr>
          <p:cNvPr id="4" name="日期占位符 3">
            <a:extLst>
              <a:ext uri="{FF2B5EF4-FFF2-40B4-BE49-F238E27FC236}">
                <a16:creationId xmlns:a16="http://schemas.microsoft.com/office/drawing/2014/main" id="{A2DD6F5D-2B3A-42FC-998D-7322E64F237A}"/>
              </a:ext>
            </a:extLst>
          </p:cNvPr>
          <p:cNvSpPr>
            <a:spLocks noGrp="1"/>
          </p:cNvSpPr>
          <p:nvPr>
            <p:ph type="dt" sz="half" idx="10"/>
          </p:nvPr>
        </p:nvSpPr>
        <p:spPr/>
        <p:txBody>
          <a:bodyPr/>
          <a:lstStyle/>
          <a:p>
            <a:fld id="{9FE955C6-28BD-4F74-94C4-8A23621C5FE8}"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83BAC3C-6B83-4B6A-93AB-3C9EA6F0EE2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D61CA0-91F4-4B45-A544-A667F3BCFE2B}"/>
              </a:ext>
            </a:extLst>
          </p:cNvPr>
          <p:cNvSpPr>
            <a:spLocks noGrp="1"/>
          </p:cNvSpPr>
          <p:nvPr>
            <p:ph type="sldNum" sz="quarter" idx="12"/>
          </p:nvPr>
        </p:nvSpPr>
        <p:spPr/>
        <p:txBody>
          <a:bodyPr/>
          <a:lstStyle/>
          <a:p>
            <a:fld id="{253F5694-3F4E-4408-B13F-07F0B52BE224}" type="slidenum">
              <a:rPr lang="zh-CN" altLang="en-US" smtClean="0"/>
              <a:t>18</a:t>
            </a:fld>
            <a:endParaRPr lang="zh-CN" altLang="en-US"/>
          </a:p>
        </p:txBody>
      </p:sp>
    </p:spTree>
    <p:extLst>
      <p:ext uri="{BB962C8B-B14F-4D97-AF65-F5344CB8AC3E}">
        <p14:creationId xmlns:p14="http://schemas.microsoft.com/office/powerpoint/2010/main" val="133507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48DE-C10D-4D18-8272-852A6F95377D}"/>
              </a:ext>
            </a:extLst>
          </p:cNvPr>
          <p:cNvSpPr>
            <a:spLocks noGrp="1"/>
          </p:cNvSpPr>
          <p:nvPr>
            <p:ph type="title"/>
          </p:nvPr>
        </p:nvSpPr>
        <p:spPr/>
        <p:txBody>
          <a:bodyPr/>
          <a:lstStyle/>
          <a:p>
            <a:r>
              <a:rPr lang="zh-CN" altLang="en-US" dirty="0"/>
              <a:t>创建数组</a:t>
            </a:r>
          </a:p>
        </p:txBody>
      </p:sp>
      <p:sp>
        <p:nvSpPr>
          <p:cNvPr id="3" name="内容占位符 2">
            <a:extLst>
              <a:ext uri="{FF2B5EF4-FFF2-40B4-BE49-F238E27FC236}">
                <a16:creationId xmlns:a16="http://schemas.microsoft.com/office/drawing/2014/main" id="{39F609A4-1305-425C-A5E3-5FEDB98B5FB2}"/>
              </a:ext>
            </a:extLst>
          </p:cNvPr>
          <p:cNvSpPr>
            <a:spLocks noGrp="1"/>
          </p:cNvSpPr>
          <p:nvPr>
            <p:ph idx="1"/>
          </p:nvPr>
        </p:nvSpPr>
        <p:spPr>
          <a:xfrm>
            <a:off x="1295401" y="2556932"/>
            <a:ext cx="9601196" cy="3318936"/>
          </a:xfrm>
        </p:spPr>
        <p:txBody>
          <a:bodyPr>
            <a:normAutofit fontScale="92500" lnSpcReduction="20000"/>
          </a:bodyPr>
          <a:lstStyle/>
          <a:p>
            <a:pPr>
              <a:lnSpc>
                <a:spcPct val="160000"/>
              </a:lnSpc>
            </a:pPr>
            <a:r>
              <a:rPr lang="en-US" altLang="zh-CN" dirty="0" err="1"/>
              <a:t>numpy.zeros_like</a:t>
            </a:r>
            <a:r>
              <a:rPr lang="en-US" altLang="zh-CN" dirty="0"/>
              <a:t>(a, </a:t>
            </a:r>
            <a:r>
              <a:rPr lang="en-US" altLang="zh-CN" dirty="0" err="1"/>
              <a:t>dtype</a:t>
            </a:r>
            <a:r>
              <a:rPr lang="en-US" altLang="zh-CN" dirty="0"/>
              <a:t>=None, order='K', </a:t>
            </a:r>
            <a:r>
              <a:rPr lang="en-US" altLang="zh-CN" dirty="0" err="1"/>
              <a:t>subok</a:t>
            </a:r>
            <a:r>
              <a:rPr lang="en-US" altLang="zh-CN" dirty="0"/>
              <a:t>=True, shape=None)</a:t>
            </a:r>
          </a:p>
          <a:p>
            <a:pPr>
              <a:lnSpc>
                <a:spcPct val="160000"/>
              </a:lnSpc>
            </a:pPr>
            <a:r>
              <a:rPr lang="en-US" altLang="zh-CN" dirty="0" err="1"/>
              <a:t>numpy.ones_like</a:t>
            </a:r>
            <a:r>
              <a:rPr lang="en-US" altLang="zh-CN" dirty="0"/>
              <a:t>(a, </a:t>
            </a:r>
            <a:r>
              <a:rPr lang="en-US" altLang="zh-CN" dirty="0" err="1"/>
              <a:t>dtype</a:t>
            </a:r>
            <a:r>
              <a:rPr lang="en-US" altLang="zh-CN" dirty="0"/>
              <a:t>=None, order='K', </a:t>
            </a:r>
            <a:r>
              <a:rPr lang="en-US" altLang="zh-CN" dirty="0" err="1"/>
              <a:t>subok</a:t>
            </a:r>
            <a:r>
              <a:rPr lang="en-US" altLang="zh-CN" dirty="0"/>
              <a:t>=True, shape=None)</a:t>
            </a:r>
          </a:p>
          <a:p>
            <a:pPr>
              <a:lnSpc>
                <a:spcPct val="160000"/>
              </a:lnSpc>
            </a:pPr>
            <a:r>
              <a:rPr lang="en-US" altLang="zh-CN" dirty="0" err="1"/>
              <a:t>numpy.empty_like</a:t>
            </a:r>
            <a:r>
              <a:rPr lang="en-US" altLang="zh-CN" dirty="0"/>
              <a:t>(prototype, </a:t>
            </a:r>
            <a:r>
              <a:rPr lang="en-US" altLang="zh-CN" dirty="0" err="1"/>
              <a:t>dtype</a:t>
            </a:r>
            <a:r>
              <a:rPr lang="en-US" altLang="zh-CN" dirty="0"/>
              <a:t>=None, order='K', </a:t>
            </a:r>
            <a:r>
              <a:rPr lang="en-US" altLang="zh-CN" dirty="0" err="1"/>
              <a:t>subok</a:t>
            </a:r>
            <a:r>
              <a:rPr lang="en-US" altLang="zh-CN" dirty="0"/>
              <a:t>=True, shape=None)</a:t>
            </a:r>
          </a:p>
          <a:p>
            <a:pPr>
              <a:lnSpc>
                <a:spcPct val="160000"/>
              </a:lnSpc>
            </a:pPr>
            <a:r>
              <a:rPr lang="en-US" altLang="zh-CN" dirty="0" err="1"/>
              <a:t>numpy.full_like</a:t>
            </a:r>
            <a:r>
              <a:rPr lang="en-US" altLang="zh-CN" dirty="0"/>
              <a:t>(a, </a:t>
            </a:r>
            <a:r>
              <a:rPr lang="en-US" altLang="zh-CN" dirty="0" err="1"/>
              <a:t>fill_value</a:t>
            </a:r>
            <a:r>
              <a:rPr lang="en-US" altLang="zh-CN" dirty="0"/>
              <a:t>, </a:t>
            </a:r>
            <a:r>
              <a:rPr lang="en-US" altLang="zh-CN" dirty="0" err="1"/>
              <a:t>dtype</a:t>
            </a:r>
            <a:r>
              <a:rPr lang="en-US" altLang="zh-CN" dirty="0"/>
              <a:t>=None, order='K', </a:t>
            </a:r>
            <a:r>
              <a:rPr lang="en-US" altLang="zh-CN" dirty="0" err="1"/>
              <a:t>subok</a:t>
            </a:r>
            <a:r>
              <a:rPr lang="en-US" altLang="zh-CN" dirty="0"/>
              <a:t>=True, shape=None)</a:t>
            </a:r>
            <a:endParaRPr lang="zh-CN" altLang="en-US" dirty="0"/>
          </a:p>
        </p:txBody>
      </p:sp>
      <p:sp>
        <p:nvSpPr>
          <p:cNvPr id="4" name="日期占位符 3">
            <a:extLst>
              <a:ext uri="{FF2B5EF4-FFF2-40B4-BE49-F238E27FC236}">
                <a16:creationId xmlns:a16="http://schemas.microsoft.com/office/drawing/2014/main" id="{A2DD6F5D-2B3A-42FC-998D-7322E64F237A}"/>
              </a:ext>
            </a:extLst>
          </p:cNvPr>
          <p:cNvSpPr>
            <a:spLocks noGrp="1"/>
          </p:cNvSpPr>
          <p:nvPr>
            <p:ph type="dt" sz="half" idx="10"/>
          </p:nvPr>
        </p:nvSpPr>
        <p:spPr/>
        <p:txBody>
          <a:bodyPr/>
          <a:lstStyle/>
          <a:p>
            <a:fld id="{904DBEE7-80FA-453F-8FB7-FAF193CF8DF2}"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83BAC3C-6B83-4B6A-93AB-3C9EA6F0EE2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D61CA0-91F4-4B45-A544-A667F3BCFE2B}"/>
              </a:ext>
            </a:extLst>
          </p:cNvPr>
          <p:cNvSpPr>
            <a:spLocks noGrp="1"/>
          </p:cNvSpPr>
          <p:nvPr>
            <p:ph type="sldNum" sz="quarter" idx="12"/>
          </p:nvPr>
        </p:nvSpPr>
        <p:spPr/>
        <p:txBody>
          <a:bodyPr/>
          <a:lstStyle/>
          <a:p>
            <a:fld id="{253F5694-3F4E-4408-B13F-07F0B52BE224}" type="slidenum">
              <a:rPr lang="zh-CN" altLang="en-US" smtClean="0"/>
              <a:t>19</a:t>
            </a:fld>
            <a:endParaRPr lang="zh-CN" altLang="en-US"/>
          </a:p>
        </p:txBody>
      </p:sp>
    </p:spTree>
    <p:extLst>
      <p:ext uri="{BB962C8B-B14F-4D97-AF65-F5344CB8AC3E}">
        <p14:creationId xmlns:p14="http://schemas.microsoft.com/office/powerpoint/2010/main" val="191806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1D5D0-B5FE-49D8-B28B-82111CFE8FC1}"/>
              </a:ext>
            </a:extLst>
          </p:cNvPr>
          <p:cNvSpPr>
            <a:spLocks noGrp="1"/>
          </p:cNvSpPr>
          <p:nvPr>
            <p:ph type="title"/>
          </p:nvPr>
        </p:nvSpPr>
        <p:spPr/>
        <p:txBody>
          <a:bodyPr/>
          <a:lstStyle/>
          <a:p>
            <a:r>
              <a:rPr lang="en-US" altLang="zh-CN" dirty="0">
                <a:latin typeface="+mj-ea"/>
              </a:rPr>
              <a:t>Python</a:t>
            </a:r>
            <a:r>
              <a:rPr lang="zh-CN" altLang="en-US" dirty="0">
                <a:latin typeface="+mj-ea"/>
              </a:rPr>
              <a:t>数据分析利器</a:t>
            </a:r>
          </a:p>
        </p:txBody>
      </p:sp>
      <p:sp>
        <p:nvSpPr>
          <p:cNvPr id="3" name="内容占位符 2">
            <a:extLst>
              <a:ext uri="{FF2B5EF4-FFF2-40B4-BE49-F238E27FC236}">
                <a16:creationId xmlns:a16="http://schemas.microsoft.com/office/drawing/2014/main" id="{5503A89A-0D06-42AC-94D9-D3DA91D1D28F}"/>
              </a:ext>
            </a:extLst>
          </p:cNvPr>
          <p:cNvSpPr>
            <a:spLocks noGrp="1"/>
          </p:cNvSpPr>
          <p:nvPr>
            <p:ph idx="1"/>
          </p:nvPr>
        </p:nvSpPr>
        <p:spPr/>
        <p:txBody>
          <a:bodyPr/>
          <a:lstStyle/>
          <a:p>
            <a:r>
              <a:rPr lang="en-US" altLang="zh-CN" dirty="0"/>
              <a:t>Python</a:t>
            </a:r>
            <a:r>
              <a:rPr lang="zh-CN" altLang="en-US" dirty="0"/>
              <a:t>之所以强大，因为它提供了很多高效便捷的数据分析工具包</a:t>
            </a:r>
            <a:endParaRPr lang="en-US" altLang="zh-CN" dirty="0"/>
          </a:p>
          <a:p>
            <a:r>
              <a:rPr lang="zh-CN" altLang="en-US" dirty="0"/>
              <a:t>数据分析中常用的</a:t>
            </a:r>
            <a:r>
              <a:rPr lang="en-US" altLang="zh-CN" dirty="0"/>
              <a:t>3</a:t>
            </a:r>
            <a:r>
              <a:rPr lang="zh-CN" altLang="en-US" dirty="0"/>
              <a:t>个利器</a:t>
            </a:r>
            <a:endParaRPr lang="en-US" altLang="zh-CN" dirty="0"/>
          </a:p>
          <a:p>
            <a:pPr lvl="1"/>
            <a:r>
              <a:rPr lang="en-US" altLang="zh-CN" dirty="0"/>
              <a:t>NumPy</a:t>
            </a:r>
          </a:p>
          <a:p>
            <a:pPr lvl="1"/>
            <a:r>
              <a:rPr lang="en-US" altLang="zh-CN" dirty="0"/>
              <a:t>Pandas</a:t>
            </a:r>
          </a:p>
          <a:p>
            <a:pPr lvl="1"/>
            <a:r>
              <a:rPr lang="en-US" altLang="zh-CN" dirty="0"/>
              <a:t>Matplotlib</a:t>
            </a:r>
          </a:p>
          <a:p>
            <a:r>
              <a:rPr lang="en-US" altLang="zh-CN" dirty="0"/>
              <a:t>NumPy</a:t>
            </a:r>
            <a:r>
              <a:rPr lang="zh-CN" altLang="en-US" dirty="0"/>
              <a:t>和</a:t>
            </a:r>
            <a:r>
              <a:rPr lang="en-US" altLang="zh-CN" dirty="0"/>
              <a:t>Pandas</a:t>
            </a:r>
            <a:r>
              <a:rPr lang="zh-CN" altLang="en-US" dirty="0"/>
              <a:t>主要用于处理一维及二维的表格数据，</a:t>
            </a:r>
            <a:r>
              <a:rPr lang="en-US" altLang="zh-CN" dirty="0"/>
              <a:t>Matplotlib</a:t>
            </a:r>
            <a:r>
              <a:rPr lang="zh-CN" altLang="en-US" dirty="0"/>
              <a:t>库处理数据可视化</a:t>
            </a:r>
          </a:p>
        </p:txBody>
      </p:sp>
      <p:sp>
        <p:nvSpPr>
          <p:cNvPr id="4" name="日期占位符 3">
            <a:extLst>
              <a:ext uri="{FF2B5EF4-FFF2-40B4-BE49-F238E27FC236}">
                <a16:creationId xmlns:a16="http://schemas.microsoft.com/office/drawing/2014/main" id="{ED2903C1-8D90-4089-B771-3FFFC925390A}"/>
              </a:ext>
            </a:extLst>
          </p:cNvPr>
          <p:cNvSpPr>
            <a:spLocks noGrp="1"/>
          </p:cNvSpPr>
          <p:nvPr>
            <p:ph type="dt" sz="half" idx="10"/>
          </p:nvPr>
        </p:nvSpPr>
        <p:spPr/>
        <p:txBody>
          <a:bodyPr/>
          <a:lstStyle/>
          <a:p>
            <a:fld id="{C842EBBE-2E86-46E8-A812-8E297B82094F}"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75352AA-EBF3-4375-B7C6-EAF18F43181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8EBE17DB-5E7A-444A-B0C2-FBCCB0BFCEAD}"/>
              </a:ext>
            </a:extLst>
          </p:cNvPr>
          <p:cNvSpPr>
            <a:spLocks noGrp="1"/>
          </p:cNvSpPr>
          <p:nvPr>
            <p:ph type="sldNum" sz="quarter" idx="12"/>
          </p:nvPr>
        </p:nvSpPr>
        <p:spPr/>
        <p:txBody>
          <a:bodyPr/>
          <a:lstStyle/>
          <a:p>
            <a:fld id="{253F5694-3F4E-4408-B13F-07F0B52BE224}" type="slidenum">
              <a:rPr lang="zh-CN" altLang="en-US" smtClean="0"/>
              <a:t>2</a:t>
            </a:fld>
            <a:endParaRPr lang="zh-CN" altLang="en-US"/>
          </a:p>
        </p:txBody>
      </p:sp>
    </p:spTree>
    <p:extLst>
      <p:ext uri="{BB962C8B-B14F-4D97-AF65-F5344CB8AC3E}">
        <p14:creationId xmlns:p14="http://schemas.microsoft.com/office/powerpoint/2010/main" val="3185824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48DE-C10D-4D18-8272-852A6F95377D}"/>
              </a:ext>
            </a:extLst>
          </p:cNvPr>
          <p:cNvSpPr>
            <a:spLocks noGrp="1"/>
          </p:cNvSpPr>
          <p:nvPr>
            <p:ph type="title"/>
          </p:nvPr>
        </p:nvSpPr>
        <p:spPr/>
        <p:txBody>
          <a:bodyPr/>
          <a:lstStyle/>
          <a:p>
            <a:r>
              <a:rPr lang="zh-CN" altLang="en-US" dirty="0"/>
              <a:t>参数说明</a:t>
            </a:r>
          </a:p>
        </p:txBody>
      </p:sp>
      <p:graphicFrame>
        <p:nvGraphicFramePr>
          <p:cNvPr id="7" name="表格 7">
            <a:extLst>
              <a:ext uri="{FF2B5EF4-FFF2-40B4-BE49-F238E27FC236}">
                <a16:creationId xmlns:a16="http://schemas.microsoft.com/office/drawing/2014/main" id="{04A785C9-CC65-4A78-97C5-02F07EBDAF2F}"/>
              </a:ext>
            </a:extLst>
          </p:cNvPr>
          <p:cNvGraphicFramePr>
            <a:graphicFrameLocks noGrp="1"/>
          </p:cNvGraphicFramePr>
          <p:nvPr>
            <p:ph idx="1"/>
            <p:extLst>
              <p:ext uri="{D42A27DB-BD31-4B8C-83A1-F6EECF244321}">
                <p14:modId xmlns:p14="http://schemas.microsoft.com/office/powerpoint/2010/main" val="3197753664"/>
              </p:ext>
            </p:extLst>
          </p:nvPr>
        </p:nvGraphicFramePr>
        <p:xfrm>
          <a:off x="1295400" y="2557463"/>
          <a:ext cx="9601200" cy="2966720"/>
        </p:xfrm>
        <a:graphic>
          <a:graphicData uri="http://schemas.openxmlformats.org/drawingml/2006/table">
            <a:tbl>
              <a:tblPr firstRow="1" bandRow="1">
                <a:tableStyleId>{5C22544A-7EE6-4342-B048-85BDC9FD1C3A}</a:tableStyleId>
              </a:tblPr>
              <a:tblGrid>
                <a:gridCol w="1342869">
                  <a:extLst>
                    <a:ext uri="{9D8B030D-6E8A-4147-A177-3AD203B41FA5}">
                      <a16:colId xmlns:a16="http://schemas.microsoft.com/office/drawing/2014/main" val="405547942"/>
                    </a:ext>
                  </a:extLst>
                </a:gridCol>
                <a:gridCol w="8258331">
                  <a:extLst>
                    <a:ext uri="{9D8B030D-6E8A-4147-A177-3AD203B41FA5}">
                      <a16:colId xmlns:a16="http://schemas.microsoft.com/office/drawing/2014/main" val="4226616877"/>
                    </a:ext>
                  </a:extLst>
                </a:gridCol>
              </a:tblGrid>
              <a:tr h="370840">
                <a:tc>
                  <a:txBody>
                    <a:bodyPr/>
                    <a:lstStyle/>
                    <a:p>
                      <a:r>
                        <a:rPr lang="zh-CN" altLang="en-US" dirty="0">
                          <a:solidFill>
                            <a:schemeClr val="tx1"/>
                          </a:solidFill>
                        </a:rPr>
                        <a:t>参数</a:t>
                      </a:r>
                    </a:p>
                  </a:txBody>
                  <a:tcPr/>
                </a:tc>
                <a:tc>
                  <a:txBody>
                    <a:bodyPr/>
                    <a:lstStyle/>
                    <a:p>
                      <a:r>
                        <a:rPr lang="zh-CN" altLang="en-US" dirty="0">
                          <a:solidFill>
                            <a:schemeClr val="tx1"/>
                          </a:solidFill>
                        </a:rPr>
                        <a:t>说明</a:t>
                      </a:r>
                    </a:p>
                  </a:txBody>
                  <a:tcPr/>
                </a:tc>
                <a:extLst>
                  <a:ext uri="{0D108BD9-81ED-4DB2-BD59-A6C34878D82A}">
                    <a16:rowId xmlns:a16="http://schemas.microsoft.com/office/drawing/2014/main" val="2979526878"/>
                  </a:ext>
                </a:extLst>
              </a:tr>
              <a:tr h="370840">
                <a:tc>
                  <a:txBody>
                    <a:bodyPr/>
                    <a:lstStyle/>
                    <a:p>
                      <a:r>
                        <a:rPr lang="en-US" altLang="zh-CN" dirty="0"/>
                        <a:t>a</a:t>
                      </a:r>
                      <a:endParaRPr lang="zh-CN" altLang="en-US" dirty="0"/>
                    </a:p>
                  </a:txBody>
                  <a:tcPr/>
                </a:tc>
                <a:tc>
                  <a:txBody>
                    <a:bodyPr/>
                    <a:lstStyle/>
                    <a:p>
                      <a:r>
                        <a:rPr lang="zh-CN" altLang="en-US" dirty="0"/>
                        <a:t>数组，返回的数组的形状和数据类型与之相同</a:t>
                      </a:r>
                    </a:p>
                  </a:txBody>
                  <a:tcPr/>
                </a:tc>
                <a:extLst>
                  <a:ext uri="{0D108BD9-81ED-4DB2-BD59-A6C34878D82A}">
                    <a16:rowId xmlns:a16="http://schemas.microsoft.com/office/drawing/2014/main" val="4100503813"/>
                  </a:ext>
                </a:extLst>
              </a:tr>
              <a:tr h="370840">
                <a:tc>
                  <a:txBody>
                    <a:bodyPr/>
                    <a:lstStyle/>
                    <a:p>
                      <a:r>
                        <a:rPr lang="en-US" altLang="zh-CN" dirty="0" err="1"/>
                        <a:t>dtype</a:t>
                      </a:r>
                      <a:endParaRPr lang="zh-CN" altLang="en-US" dirty="0"/>
                    </a:p>
                  </a:txBody>
                  <a:tcPr/>
                </a:tc>
                <a:tc>
                  <a:txBody>
                    <a:bodyPr/>
                    <a:lstStyle/>
                    <a:p>
                      <a:r>
                        <a:rPr lang="zh-CN" altLang="en-US" dirty="0"/>
                        <a:t>数据类型</a:t>
                      </a:r>
                      <a:endParaRPr lang="en-US" altLang="zh-CN" dirty="0"/>
                    </a:p>
                  </a:txBody>
                  <a:tcPr/>
                </a:tc>
                <a:extLst>
                  <a:ext uri="{0D108BD9-81ED-4DB2-BD59-A6C34878D82A}">
                    <a16:rowId xmlns:a16="http://schemas.microsoft.com/office/drawing/2014/main" val="827445530"/>
                  </a:ext>
                </a:extLst>
              </a:tr>
              <a:tr h="370840">
                <a:tc>
                  <a:txBody>
                    <a:bodyPr/>
                    <a:lstStyle/>
                    <a:p>
                      <a:r>
                        <a:rPr lang="en-US" altLang="zh-CN" dirty="0"/>
                        <a:t>order</a:t>
                      </a:r>
                      <a:endParaRPr lang="zh-CN" altLang="en-US" dirty="0"/>
                    </a:p>
                  </a:txBody>
                  <a:tcPr/>
                </a:tc>
                <a:tc>
                  <a:txBody>
                    <a:bodyPr/>
                    <a:lstStyle/>
                    <a:p>
                      <a:r>
                        <a:rPr lang="en-US" altLang="zh-CN" dirty="0"/>
                        <a:t>{'C'</a:t>
                      </a:r>
                      <a:r>
                        <a:rPr lang="zh-CN" altLang="en-US" dirty="0"/>
                        <a:t>，</a:t>
                      </a:r>
                      <a:r>
                        <a:rPr lang="en-US" altLang="zh-CN" dirty="0"/>
                        <a:t>'F'</a:t>
                      </a:r>
                      <a:r>
                        <a:rPr lang="zh-CN" altLang="en-US" dirty="0"/>
                        <a:t>，</a:t>
                      </a:r>
                      <a:r>
                        <a:rPr lang="en-US" altLang="zh-CN" dirty="0"/>
                        <a:t>'A'</a:t>
                      </a:r>
                      <a:r>
                        <a:rPr lang="zh-CN" altLang="en-US" dirty="0"/>
                        <a:t>或</a:t>
                      </a:r>
                      <a:r>
                        <a:rPr lang="en-US" altLang="zh-CN" dirty="0"/>
                        <a:t>'K'}</a:t>
                      </a:r>
                      <a:endParaRPr lang="zh-CN" altLang="en-US" dirty="0"/>
                    </a:p>
                  </a:txBody>
                  <a:tcPr/>
                </a:tc>
                <a:extLst>
                  <a:ext uri="{0D108BD9-81ED-4DB2-BD59-A6C34878D82A}">
                    <a16:rowId xmlns:a16="http://schemas.microsoft.com/office/drawing/2014/main" val="3756336321"/>
                  </a:ext>
                </a:extLst>
              </a:tr>
              <a:tr h="370840">
                <a:tc>
                  <a:txBody>
                    <a:bodyPr/>
                    <a:lstStyle/>
                    <a:p>
                      <a:r>
                        <a:rPr lang="en-US" altLang="zh-CN" dirty="0" err="1"/>
                        <a:t>subok</a:t>
                      </a:r>
                      <a:endParaRPr lang="zh-CN" altLang="en-US" dirty="0"/>
                    </a:p>
                  </a:txBody>
                  <a:tcPr/>
                </a:tc>
                <a:tc>
                  <a:txBody>
                    <a:bodyPr/>
                    <a:lstStyle/>
                    <a:p>
                      <a:r>
                        <a:rPr lang="zh-CN" altLang="en-US" dirty="0"/>
                        <a:t>默认为</a:t>
                      </a:r>
                      <a:r>
                        <a:rPr lang="en-US" altLang="zh-CN" dirty="0"/>
                        <a:t>True</a:t>
                      </a:r>
                      <a:r>
                        <a:rPr lang="zh-CN" altLang="en-US" dirty="0"/>
                        <a:t>，新创建的数组将使用</a:t>
                      </a:r>
                      <a:r>
                        <a:rPr lang="en-US" altLang="zh-CN" dirty="0"/>
                        <a:t>'a'</a:t>
                      </a:r>
                      <a:r>
                        <a:rPr lang="zh-CN" altLang="en-US" dirty="0"/>
                        <a:t>的子类类型，</a:t>
                      </a:r>
                      <a:r>
                        <a:rPr lang="en-US" altLang="zh-CN" dirty="0"/>
                        <a:t>false</a:t>
                      </a:r>
                      <a:r>
                        <a:rPr lang="zh-CN" altLang="en-US" dirty="0"/>
                        <a:t>则它将是基类数组。</a:t>
                      </a:r>
                    </a:p>
                  </a:txBody>
                  <a:tcPr/>
                </a:tc>
                <a:extLst>
                  <a:ext uri="{0D108BD9-81ED-4DB2-BD59-A6C34878D82A}">
                    <a16:rowId xmlns:a16="http://schemas.microsoft.com/office/drawing/2014/main" val="2049252616"/>
                  </a:ext>
                </a:extLst>
              </a:tr>
              <a:tr h="370840">
                <a:tc>
                  <a:txBody>
                    <a:bodyPr/>
                    <a:lstStyle/>
                    <a:p>
                      <a:r>
                        <a:rPr lang="en-US" altLang="zh-CN" dirty="0"/>
                        <a:t>shape</a:t>
                      </a:r>
                      <a:endParaRPr lang="zh-CN" altLang="en-US" dirty="0"/>
                    </a:p>
                  </a:txBody>
                  <a:tcPr/>
                </a:tc>
                <a:tc>
                  <a:txBody>
                    <a:bodyPr/>
                    <a:lstStyle/>
                    <a:p>
                      <a:r>
                        <a:rPr lang="zh-CN" altLang="en-US" dirty="0"/>
                        <a:t>数组的形状，整数或元组</a:t>
                      </a:r>
                    </a:p>
                  </a:txBody>
                  <a:tcPr/>
                </a:tc>
                <a:extLst>
                  <a:ext uri="{0D108BD9-81ED-4DB2-BD59-A6C34878D82A}">
                    <a16:rowId xmlns:a16="http://schemas.microsoft.com/office/drawing/2014/main" val="4096839499"/>
                  </a:ext>
                </a:extLst>
              </a:tr>
              <a:tr h="370840">
                <a:tc>
                  <a:txBody>
                    <a:bodyPr/>
                    <a:lstStyle/>
                    <a:p>
                      <a:r>
                        <a:rPr lang="en-US" altLang="zh-CN" dirty="0"/>
                        <a:t>prototype</a:t>
                      </a:r>
                      <a:endParaRPr lang="zh-CN" altLang="en-US" dirty="0"/>
                    </a:p>
                  </a:txBody>
                  <a:tcPr/>
                </a:tc>
                <a:tc>
                  <a:txBody>
                    <a:bodyPr/>
                    <a:lstStyle/>
                    <a:p>
                      <a:r>
                        <a:rPr lang="zh-CN" altLang="en-US" dirty="0"/>
                        <a:t>原型，和</a:t>
                      </a:r>
                      <a:r>
                        <a:rPr lang="en-US" altLang="zh-CN" dirty="0"/>
                        <a:t>a</a:t>
                      </a:r>
                      <a:r>
                        <a:rPr lang="zh-CN" altLang="en-US" dirty="0"/>
                        <a:t>相同的意思，原型的形状和数据类型定义了返回数组的这些相同属性</a:t>
                      </a:r>
                    </a:p>
                  </a:txBody>
                  <a:tcPr/>
                </a:tc>
                <a:extLst>
                  <a:ext uri="{0D108BD9-81ED-4DB2-BD59-A6C34878D82A}">
                    <a16:rowId xmlns:a16="http://schemas.microsoft.com/office/drawing/2014/main" val="2019749308"/>
                  </a:ext>
                </a:extLst>
              </a:tr>
              <a:tr h="370840">
                <a:tc>
                  <a:txBody>
                    <a:bodyPr/>
                    <a:lstStyle/>
                    <a:p>
                      <a:r>
                        <a:rPr lang="en-US" altLang="zh-CN" dirty="0" err="1"/>
                        <a:t>fill_value</a:t>
                      </a:r>
                      <a:endParaRPr lang="zh-CN" altLang="en-US" dirty="0"/>
                    </a:p>
                  </a:txBody>
                  <a:tcPr/>
                </a:tc>
                <a:tc>
                  <a:txBody>
                    <a:bodyPr/>
                    <a:lstStyle/>
                    <a:p>
                      <a:r>
                        <a:rPr lang="zh-CN" altLang="en-US" dirty="0"/>
                        <a:t>填充值，标量</a:t>
                      </a:r>
                    </a:p>
                  </a:txBody>
                  <a:tcPr/>
                </a:tc>
                <a:extLst>
                  <a:ext uri="{0D108BD9-81ED-4DB2-BD59-A6C34878D82A}">
                    <a16:rowId xmlns:a16="http://schemas.microsoft.com/office/drawing/2014/main" val="4108865901"/>
                  </a:ext>
                </a:extLst>
              </a:tr>
            </a:tbl>
          </a:graphicData>
        </a:graphic>
      </p:graphicFrame>
      <p:sp>
        <p:nvSpPr>
          <p:cNvPr id="4" name="日期占位符 3">
            <a:extLst>
              <a:ext uri="{FF2B5EF4-FFF2-40B4-BE49-F238E27FC236}">
                <a16:creationId xmlns:a16="http://schemas.microsoft.com/office/drawing/2014/main" id="{A2DD6F5D-2B3A-42FC-998D-7322E64F237A}"/>
              </a:ext>
            </a:extLst>
          </p:cNvPr>
          <p:cNvSpPr>
            <a:spLocks noGrp="1"/>
          </p:cNvSpPr>
          <p:nvPr>
            <p:ph type="dt" sz="half" idx="10"/>
          </p:nvPr>
        </p:nvSpPr>
        <p:spPr/>
        <p:txBody>
          <a:bodyPr/>
          <a:lstStyle/>
          <a:p>
            <a:fld id="{6B8A3ED5-D3C2-4EDB-8D48-C1158F0ECA5D}"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83BAC3C-6B83-4B6A-93AB-3C9EA6F0EE2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D61CA0-91F4-4B45-A544-A667F3BCFE2B}"/>
              </a:ext>
            </a:extLst>
          </p:cNvPr>
          <p:cNvSpPr>
            <a:spLocks noGrp="1"/>
          </p:cNvSpPr>
          <p:nvPr>
            <p:ph type="sldNum" sz="quarter" idx="12"/>
          </p:nvPr>
        </p:nvSpPr>
        <p:spPr/>
        <p:txBody>
          <a:bodyPr/>
          <a:lstStyle/>
          <a:p>
            <a:fld id="{253F5694-3F4E-4408-B13F-07F0B52BE224}" type="slidenum">
              <a:rPr lang="zh-CN" altLang="en-US" smtClean="0"/>
              <a:t>20</a:t>
            </a:fld>
            <a:endParaRPr lang="zh-CN" altLang="en-US"/>
          </a:p>
        </p:txBody>
      </p:sp>
    </p:spTree>
    <p:extLst>
      <p:ext uri="{BB962C8B-B14F-4D97-AF65-F5344CB8AC3E}">
        <p14:creationId xmlns:p14="http://schemas.microsoft.com/office/powerpoint/2010/main" val="3603565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48DE-C10D-4D18-8272-852A6F95377D}"/>
              </a:ext>
            </a:extLst>
          </p:cNvPr>
          <p:cNvSpPr>
            <a:spLocks noGrp="1"/>
          </p:cNvSpPr>
          <p:nvPr>
            <p:ph type="title"/>
          </p:nvPr>
        </p:nvSpPr>
        <p:spPr/>
        <p:txBody>
          <a:bodyPr/>
          <a:lstStyle/>
          <a:p>
            <a:r>
              <a:rPr lang="zh-CN" altLang="en-US" dirty="0"/>
              <a:t>数组属性</a:t>
            </a:r>
          </a:p>
        </p:txBody>
      </p:sp>
      <p:sp>
        <p:nvSpPr>
          <p:cNvPr id="4" name="日期占位符 3">
            <a:extLst>
              <a:ext uri="{FF2B5EF4-FFF2-40B4-BE49-F238E27FC236}">
                <a16:creationId xmlns:a16="http://schemas.microsoft.com/office/drawing/2014/main" id="{A2DD6F5D-2B3A-42FC-998D-7322E64F237A}"/>
              </a:ext>
            </a:extLst>
          </p:cNvPr>
          <p:cNvSpPr>
            <a:spLocks noGrp="1"/>
          </p:cNvSpPr>
          <p:nvPr>
            <p:ph type="dt" sz="half" idx="10"/>
          </p:nvPr>
        </p:nvSpPr>
        <p:spPr/>
        <p:txBody>
          <a:bodyPr/>
          <a:lstStyle/>
          <a:p>
            <a:fld id="{2B68420F-A0A1-490D-B0DF-D59DBF24DD21}"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83BAC3C-6B83-4B6A-93AB-3C9EA6F0EE2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D61CA0-91F4-4B45-A544-A667F3BCFE2B}"/>
              </a:ext>
            </a:extLst>
          </p:cNvPr>
          <p:cNvSpPr>
            <a:spLocks noGrp="1"/>
          </p:cNvSpPr>
          <p:nvPr>
            <p:ph type="sldNum" sz="quarter" idx="12"/>
          </p:nvPr>
        </p:nvSpPr>
        <p:spPr/>
        <p:txBody>
          <a:bodyPr/>
          <a:lstStyle/>
          <a:p>
            <a:fld id="{253F5694-3F4E-4408-B13F-07F0B52BE224}" type="slidenum">
              <a:rPr lang="zh-CN" altLang="en-US" smtClean="0"/>
              <a:t>21</a:t>
            </a:fld>
            <a:endParaRPr lang="zh-CN" altLang="en-US"/>
          </a:p>
        </p:txBody>
      </p:sp>
      <p:sp>
        <p:nvSpPr>
          <p:cNvPr id="9" name="内容占位符 8">
            <a:extLst>
              <a:ext uri="{FF2B5EF4-FFF2-40B4-BE49-F238E27FC236}">
                <a16:creationId xmlns:a16="http://schemas.microsoft.com/office/drawing/2014/main" id="{7AC96E2D-890B-4098-BB0A-1C1C285370B6}"/>
              </a:ext>
            </a:extLst>
          </p:cNvPr>
          <p:cNvSpPr>
            <a:spLocks noGrp="1"/>
          </p:cNvSpPr>
          <p:nvPr>
            <p:ph idx="1"/>
          </p:nvPr>
        </p:nvSpPr>
        <p:spPr/>
        <p:txBody>
          <a:bodyPr>
            <a:normAutofit fontScale="92500" lnSpcReduction="20000"/>
          </a:bodyPr>
          <a:lstStyle/>
          <a:p>
            <a:pPr>
              <a:lnSpc>
                <a:spcPct val="150000"/>
              </a:lnSpc>
            </a:pPr>
            <a:r>
              <a:rPr lang="en-US" altLang="zh-CN" dirty="0" err="1"/>
              <a:t>ndarray.shape</a:t>
            </a:r>
            <a:r>
              <a:rPr lang="en-US" altLang="zh-CN" dirty="0"/>
              <a:t> - </a:t>
            </a:r>
            <a:r>
              <a:rPr lang="zh-CN" altLang="en-US" dirty="0"/>
              <a:t>维度，数组的尺寸。一个整数元组，指示每个维度中数组的大小。对于具有</a:t>
            </a:r>
            <a:r>
              <a:rPr lang="en-US" altLang="zh-CN" dirty="0"/>
              <a:t>n</a:t>
            </a:r>
            <a:r>
              <a:rPr lang="zh-CN" altLang="en-US" dirty="0"/>
              <a:t>行和</a:t>
            </a:r>
            <a:r>
              <a:rPr lang="en-US" altLang="zh-CN" dirty="0"/>
              <a:t>m</a:t>
            </a:r>
            <a:r>
              <a:rPr lang="zh-CN" altLang="en-US" dirty="0"/>
              <a:t>列的矩阵</a:t>
            </a:r>
            <a:r>
              <a:rPr lang="en-US" altLang="zh-CN" dirty="0"/>
              <a:t>(</a:t>
            </a:r>
            <a:r>
              <a:rPr lang="en-US" altLang="zh-CN" dirty="0" err="1"/>
              <a:t>n,m</a:t>
            </a:r>
            <a:r>
              <a:rPr lang="en-US" altLang="zh-CN" dirty="0"/>
              <a:t>)</a:t>
            </a:r>
          </a:p>
          <a:p>
            <a:pPr>
              <a:lnSpc>
                <a:spcPct val="150000"/>
              </a:lnSpc>
            </a:pPr>
            <a:r>
              <a:rPr lang="en-US" altLang="zh-CN" dirty="0" err="1"/>
              <a:t>ndarray.dtype</a:t>
            </a:r>
            <a:r>
              <a:rPr lang="en-US" altLang="zh-CN" dirty="0"/>
              <a:t> - </a:t>
            </a:r>
            <a:r>
              <a:rPr lang="zh-CN" altLang="en-US" dirty="0"/>
              <a:t>描述数组中元素类型的对象</a:t>
            </a:r>
          </a:p>
          <a:p>
            <a:pPr>
              <a:lnSpc>
                <a:spcPct val="150000"/>
              </a:lnSpc>
            </a:pPr>
            <a:r>
              <a:rPr lang="en-US" altLang="zh-CN" dirty="0" err="1"/>
              <a:t>ndarray.size</a:t>
            </a:r>
            <a:r>
              <a:rPr lang="en-US" altLang="zh-CN" dirty="0"/>
              <a:t> - </a:t>
            </a:r>
            <a:r>
              <a:rPr lang="zh-CN" altLang="en-US" dirty="0"/>
              <a:t>数组元素的总数。等于</a:t>
            </a:r>
            <a:r>
              <a:rPr lang="en-US" altLang="zh-CN" dirty="0"/>
              <a:t>shape</a:t>
            </a:r>
            <a:r>
              <a:rPr lang="zh-CN" altLang="en-US" dirty="0"/>
              <a:t>的乘积</a:t>
            </a:r>
          </a:p>
          <a:p>
            <a:pPr>
              <a:lnSpc>
                <a:spcPct val="150000"/>
              </a:lnSpc>
            </a:pPr>
            <a:r>
              <a:rPr lang="en-US" altLang="zh-CN" dirty="0" err="1"/>
              <a:t>ndarray.ndim</a:t>
            </a:r>
            <a:r>
              <a:rPr lang="en-US" altLang="zh-CN" dirty="0"/>
              <a:t> - </a:t>
            </a:r>
            <a:r>
              <a:rPr lang="zh-CN" altLang="en-US" dirty="0"/>
              <a:t>数组的轴数（尺寸）。</a:t>
            </a:r>
            <a:r>
              <a:rPr lang="en-US" altLang="zh-CN" dirty="0" err="1"/>
              <a:t>len</a:t>
            </a:r>
            <a:r>
              <a:rPr lang="en-US" altLang="zh-CN" dirty="0"/>
              <a:t>(shape)(</a:t>
            </a:r>
            <a:r>
              <a:rPr lang="zh-CN" altLang="en-US" dirty="0"/>
              <a:t>长度</a:t>
            </a:r>
            <a:r>
              <a:rPr lang="en-US" altLang="zh-CN" dirty="0"/>
              <a:t>)</a:t>
            </a:r>
            <a:endParaRPr lang="zh-CN" altLang="en-US" dirty="0"/>
          </a:p>
          <a:p>
            <a:pPr>
              <a:lnSpc>
                <a:spcPct val="150000"/>
              </a:lnSpc>
            </a:pPr>
            <a:r>
              <a:rPr lang="en-US" altLang="zh-CN" dirty="0" err="1"/>
              <a:t>ndarray.itemsize</a:t>
            </a:r>
            <a:r>
              <a:rPr lang="en-US" altLang="zh-CN" dirty="0"/>
              <a:t> - </a:t>
            </a:r>
            <a:r>
              <a:rPr lang="zh-CN" altLang="en-US" dirty="0"/>
              <a:t>数组中每个元素的大小（以字节为单位）</a:t>
            </a:r>
          </a:p>
        </p:txBody>
      </p:sp>
    </p:spTree>
    <p:extLst>
      <p:ext uri="{BB962C8B-B14F-4D97-AF65-F5344CB8AC3E}">
        <p14:creationId xmlns:p14="http://schemas.microsoft.com/office/powerpoint/2010/main" val="2587616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48DE-C10D-4D18-8272-852A6F95377D}"/>
              </a:ext>
            </a:extLst>
          </p:cNvPr>
          <p:cNvSpPr>
            <a:spLocks noGrp="1"/>
          </p:cNvSpPr>
          <p:nvPr>
            <p:ph type="title"/>
          </p:nvPr>
        </p:nvSpPr>
        <p:spPr/>
        <p:txBody>
          <a:bodyPr/>
          <a:lstStyle/>
          <a:p>
            <a:r>
              <a:rPr lang="zh-CN" altLang="en-US" dirty="0"/>
              <a:t>数组属性</a:t>
            </a:r>
          </a:p>
        </p:txBody>
      </p:sp>
      <p:sp>
        <p:nvSpPr>
          <p:cNvPr id="3" name="内容占位符 2">
            <a:extLst>
              <a:ext uri="{FF2B5EF4-FFF2-40B4-BE49-F238E27FC236}">
                <a16:creationId xmlns:a16="http://schemas.microsoft.com/office/drawing/2014/main" id="{39F609A4-1305-425C-A5E3-5FEDB98B5FB2}"/>
              </a:ext>
            </a:extLst>
          </p:cNvPr>
          <p:cNvSpPr>
            <a:spLocks noGrp="1"/>
          </p:cNvSpPr>
          <p:nvPr>
            <p:ph idx="1"/>
          </p:nvPr>
        </p:nvSpPr>
        <p:spPr/>
        <p:txBody>
          <a:bodyPr>
            <a:normAutofit lnSpcReduction="10000"/>
          </a:bodyPr>
          <a:lstStyle/>
          <a:p>
            <a:pPr>
              <a:lnSpc>
                <a:spcPct val="150000"/>
              </a:lnSpc>
            </a:pPr>
            <a:r>
              <a:rPr lang="en-US" altLang="zh-CN" dirty="0"/>
              <a:t>- </a:t>
            </a:r>
            <a:r>
              <a:rPr lang="en-US" altLang="zh-CN" dirty="0" err="1"/>
              <a:t>ndarray.nbytes</a:t>
            </a:r>
            <a:r>
              <a:rPr lang="en-US" altLang="zh-CN" dirty="0"/>
              <a:t> - </a:t>
            </a:r>
            <a:r>
              <a:rPr lang="zh-CN" altLang="en-US" dirty="0"/>
              <a:t>总字节数 </a:t>
            </a:r>
            <a:r>
              <a:rPr lang="en-US" altLang="zh-CN" dirty="0"/>
              <a:t>= size x </a:t>
            </a:r>
            <a:r>
              <a:rPr lang="en-US" altLang="zh-CN" dirty="0" err="1"/>
              <a:t>itemsize</a:t>
            </a:r>
            <a:endParaRPr lang="zh-CN" altLang="en-US" dirty="0"/>
          </a:p>
          <a:p>
            <a:pPr>
              <a:lnSpc>
                <a:spcPct val="150000"/>
              </a:lnSpc>
            </a:pPr>
            <a:r>
              <a:rPr lang="en-US" altLang="zh-CN" dirty="0"/>
              <a:t>- </a:t>
            </a:r>
            <a:r>
              <a:rPr lang="en-US" altLang="zh-CN" dirty="0" err="1"/>
              <a:t>ndarray.real</a:t>
            </a:r>
            <a:r>
              <a:rPr lang="en-US" altLang="zh-CN" dirty="0"/>
              <a:t> - </a:t>
            </a:r>
            <a:r>
              <a:rPr lang="zh-CN" altLang="en-US" dirty="0"/>
              <a:t>复数数组的实部数组</a:t>
            </a:r>
          </a:p>
          <a:p>
            <a:pPr>
              <a:lnSpc>
                <a:spcPct val="150000"/>
              </a:lnSpc>
            </a:pPr>
            <a:r>
              <a:rPr lang="en-US" altLang="zh-CN" dirty="0"/>
              <a:t>- </a:t>
            </a:r>
            <a:r>
              <a:rPr lang="en-US" altLang="zh-CN" dirty="0" err="1"/>
              <a:t>ndarray.imag</a:t>
            </a:r>
            <a:r>
              <a:rPr lang="en-US" altLang="zh-CN" dirty="0"/>
              <a:t> - </a:t>
            </a:r>
            <a:r>
              <a:rPr lang="zh-CN" altLang="en-US" dirty="0"/>
              <a:t>复数数组的虚部数组</a:t>
            </a:r>
          </a:p>
          <a:p>
            <a:pPr>
              <a:lnSpc>
                <a:spcPct val="150000"/>
              </a:lnSpc>
            </a:pPr>
            <a:r>
              <a:rPr lang="en-US" altLang="zh-CN" dirty="0"/>
              <a:t>- </a:t>
            </a:r>
            <a:r>
              <a:rPr lang="en-US" altLang="zh-CN" dirty="0" err="1"/>
              <a:t>ndarray.T</a:t>
            </a:r>
            <a:r>
              <a:rPr lang="en-US" altLang="zh-CN" dirty="0"/>
              <a:t> - </a:t>
            </a:r>
            <a:r>
              <a:rPr lang="zh-CN" altLang="en-US" dirty="0"/>
              <a:t>数组对象的转置视图</a:t>
            </a:r>
          </a:p>
          <a:p>
            <a:pPr>
              <a:lnSpc>
                <a:spcPct val="150000"/>
              </a:lnSpc>
            </a:pPr>
            <a:r>
              <a:rPr lang="en-US" altLang="zh-CN" dirty="0"/>
              <a:t>- </a:t>
            </a:r>
            <a:r>
              <a:rPr lang="en-US" altLang="zh-CN" dirty="0" err="1"/>
              <a:t>ndarray.flat</a:t>
            </a:r>
            <a:r>
              <a:rPr lang="en-US" altLang="zh-CN" dirty="0"/>
              <a:t> - </a:t>
            </a:r>
            <a:r>
              <a:rPr lang="zh-CN" altLang="en-US" dirty="0"/>
              <a:t>扁平迭代器</a:t>
            </a:r>
          </a:p>
        </p:txBody>
      </p:sp>
      <p:sp>
        <p:nvSpPr>
          <p:cNvPr id="4" name="日期占位符 3">
            <a:extLst>
              <a:ext uri="{FF2B5EF4-FFF2-40B4-BE49-F238E27FC236}">
                <a16:creationId xmlns:a16="http://schemas.microsoft.com/office/drawing/2014/main" id="{A2DD6F5D-2B3A-42FC-998D-7322E64F237A}"/>
              </a:ext>
            </a:extLst>
          </p:cNvPr>
          <p:cNvSpPr>
            <a:spLocks noGrp="1"/>
          </p:cNvSpPr>
          <p:nvPr>
            <p:ph type="dt" sz="half" idx="10"/>
          </p:nvPr>
        </p:nvSpPr>
        <p:spPr/>
        <p:txBody>
          <a:bodyPr/>
          <a:lstStyle/>
          <a:p>
            <a:fld id="{5FD4EA9D-5505-4F31-A502-E15C2740924E}"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83BAC3C-6B83-4B6A-93AB-3C9EA6F0EE2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D61CA0-91F4-4B45-A544-A667F3BCFE2B}"/>
              </a:ext>
            </a:extLst>
          </p:cNvPr>
          <p:cNvSpPr>
            <a:spLocks noGrp="1"/>
          </p:cNvSpPr>
          <p:nvPr>
            <p:ph type="sldNum" sz="quarter" idx="12"/>
          </p:nvPr>
        </p:nvSpPr>
        <p:spPr/>
        <p:txBody>
          <a:bodyPr/>
          <a:lstStyle/>
          <a:p>
            <a:fld id="{253F5694-3F4E-4408-B13F-07F0B52BE224}" type="slidenum">
              <a:rPr lang="zh-CN" altLang="en-US" smtClean="0"/>
              <a:t>22</a:t>
            </a:fld>
            <a:endParaRPr lang="zh-CN" altLang="en-US"/>
          </a:p>
        </p:txBody>
      </p:sp>
    </p:spTree>
    <p:extLst>
      <p:ext uri="{BB962C8B-B14F-4D97-AF65-F5344CB8AC3E}">
        <p14:creationId xmlns:p14="http://schemas.microsoft.com/office/powerpoint/2010/main" val="2597002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148DE-C10D-4D18-8272-852A6F95377D}"/>
              </a:ext>
            </a:extLst>
          </p:cNvPr>
          <p:cNvSpPr>
            <a:spLocks noGrp="1"/>
          </p:cNvSpPr>
          <p:nvPr>
            <p:ph type="title"/>
          </p:nvPr>
        </p:nvSpPr>
        <p:spPr/>
        <p:txBody>
          <a:bodyPr/>
          <a:lstStyle/>
          <a:p>
            <a:r>
              <a:rPr lang="zh-CN" altLang="en-US" dirty="0"/>
              <a:t>数组属性</a:t>
            </a:r>
            <a:r>
              <a:rPr lang="en-US" altLang="zh-CN" dirty="0"/>
              <a:t>--</a:t>
            </a:r>
            <a:r>
              <a:rPr lang="zh-CN" altLang="en-US" dirty="0"/>
              <a:t>轴数</a:t>
            </a:r>
          </a:p>
        </p:txBody>
      </p:sp>
      <p:sp>
        <p:nvSpPr>
          <p:cNvPr id="3" name="内容占位符 2">
            <a:extLst>
              <a:ext uri="{FF2B5EF4-FFF2-40B4-BE49-F238E27FC236}">
                <a16:creationId xmlns:a16="http://schemas.microsoft.com/office/drawing/2014/main" id="{39F609A4-1305-425C-A5E3-5FEDB98B5FB2}"/>
              </a:ext>
            </a:extLst>
          </p:cNvPr>
          <p:cNvSpPr>
            <a:spLocks noGrp="1"/>
          </p:cNvSpPr>
          <p:nvPr>
            <p:ph idx="1"/>
          </p:nvPr>
        </p:nvSpPr>
        <p:spPr/>
        <p:txBody>
          <a:bodyPr>
            <a:normAutofit lnSpcReduction="10000"/>
          </a:bodyPr>
          <a:lstStyle/>
          <a:p>
            <a:pPr>
              <a:lnSpc>
                <a:spcPct val="150000"/>
              </a:lnSpc>
            </a:pPr>
            <a:r>
              <a:rPr lang="en-US" altLang="zh-CN" dirty="0" err="1"/>
              <a:t>ndarray.ndim</a:t>
            </a:r>
            <a:r>
              <a:rPr lang="zh-CN" altLang="en-US" dirty="0"/>
              <a:t>（数组的轴数）</a:t>
            </a:r>
            <a:endParaRPr lang="en-US" altLang="zh-CN" dirty="0"/>
          </a:p>
          <a:p>
            <a:pPr lvl="1">
              <a:lnSpc>
                <a:spcPct val="150000"/>
              </a:lnSpc>
            </a:pPr>
            <a:r>
              <a:rPr lang="zh-CN" altLang="en-US" dirty="0"/>
              <a:t>什么是轴</a:t>
            </a:r>
            <a:r>
              <a:rPr lang="en-US" altLang="zh-CN" dirty="0"/>
              <a:t>?</a:t>
            </a:r>
          </a:p>
          <a:p>
            <a:pPr lvl="2">
              <a:lnSpc>
                <a:spcPct val="150000"/>
              </a:lnSpc>
            </a:pPr>
            <a:r>
              <a:rPr lang="zh-CN" altLang="en-US" dirty="0"/>
              <a:t>在</a:t>
            </a:r>
            <a:r>
              <a:rPr lang="en-US" altLang="zh-CN" dirty="0" err="1"/>
              <a:t>numpy</a:t>
            </a:r>
            <a:r>
              <a:rPr lang="zh-CN" altLang="en-US" dirty="0"/>
              <a:t>中可以理解为方向，使用</a:t>
            </a:r>
            <a:r>
              <a:rPr lang="en-US" altLang="zh-CN" dirty="0"/>
              <a:t>0</a:t>
            </a:r>
            <a:r>
              <a:rPr lang="zh-CN" altLang="en-US" dirty="0"/>
              <a:t>，</a:t>
            </a:r>
            <a:r>
              <a:rPr lang="en-US" altLang="zh-CN" dirty="0"/>
              <a:t>1</a:t>
            </a:r>
            <a:r>
              <a:rPr lang="zh-CN" altLang="en-US" dirty="0"/>
              <a:t>，</a:t>
            </a:r>
            <a:r>
              <a:rPr lang="en-US" altLang="zh-CN" dirty="0"/>
              <a:t>2</a:t>
            </a:r>
            <a:r>
              <a:rPr lang="zh-CN" altLang="en-US" dirty="0"/>
              <a:t>数字表示</a:t>
            </a:r>
          </a:p>
          <a:p>
            <a:pPr lvl="2">
              <a:lnSpc>
                <a:spcPct val="150000"/>
              </a:lnSpc>
            </a:pPr>
            <a:r>
              <a:rPr lang="zh-CN" altLang="en-US" dirty="0"/>
              <a:t>​对于</a:t>
            </a:r>
            <a:r>
              <a:rPr lang="en-US" altLang="zh-CN" dirty="0"/>
              <a:t>1</a:t>
            </a:r>
            <a:r>
              <a:rPr lang="zh-CN" altLang="en-US" dirty="0"/>
              <a:t>维数组，只有</a:t>
            </a:r>
            <a:r>
              <a:rPr lang="en-US" altLang="zh-CN" dirty="0"/>
              <a:t>0</a:t>
            </a:r>
            <a:r>
              <a:rPr lang="zh-CN" altLang="en-US" dirty="0"/>
              <a:t>轴</a:t>
            </a:r>
            <a:r>
              <a:rPr lang="en-US" altLang="zh-CN" dirty="0"/>
              <a:t>;</a:t>
            </a:r>
          </a:p>
          <a:p>
            <a:pPr lvl="2">
              <a:lnSpc>
                <a:spcPct val="150000"/>
              </a:lnSpc>
            </a:pPr>
            <a:r>
              <a:rPr lang="en-US" altLang="zh-CN" dirty="0"/>
              <a:t>​</a:t>
            </a:r>
            <a:r>
              <a:rPr lang="zh-CN" altLang="en-US" dirty="0"/>
              <a:t>对于</a:t>
            </a:r>
            <a:r>
              <a:rPr lang="en-US" altLang="zh-CN" dirty="0"/>
              <a:t>2</a:t>
            </a:r>
            <a:r>
              <a:rPr lang="zh-CN" altLang="en-US" dirty="0"/>
              <a:t>维数组（</a:t>
            </a:r>
            <a:r>
              <a:rPr lang="en-US" altLang="zh-CN" dirty="0"/>
              <a:t>shape</a:t>
            </a:r>
            <a:r>
              <a:rPr lang="zh-CN" altLang="en-US" dirty="0"/>
              <a:t>（</a:t>
            </a:r>
            <a:r>
              <a:rPr lang="en-US" altLang="zh-CN" dirty="0"/>
              <a:t>2</a:t>
            </a:r>
            <a:r>
              <a:rPr lang="zh-CN" altLang="en-US" dirty="0"/>
              <a:t>，</a:t>
            </a:r>
            <a:r>
              <a:rPr lang="en-US" altLang="zh-CN" dirty="0"/>
              <a:t>2))</a:t>
            </a:r>
            <a:r>
              <a:rPr lang="zh-CN" altLang="en-US" dirty="0"/>
              <a:t>有</a:t>
            </a:r>
            <a:r>
              <a:rPr lang="en-US" altLang="zh-CN" dirty="0"/>
              <a:t>0</a:t>
            </a:r>
            <a:r>
              <a:rPr lang="zh-CN" altLang="en-US" dirty="0"/>
              <a:t>轴和</a:t>
            </a:r>
            <a:r>
              <a:rPr lang="en-US" altLang="zh-CN" dirty="0"/>
              <a:t>1</a:t>
            </a:r>
            <a:r>
              <a:rPr lang="zh-CN" altLang="en-US" dirty="0"/>
              <a:t>轴</a:t>
            </a:r>
            <a:r>
              <a:rPr lang="en-US" altLang="zh-CN" dirty="0"/>
              <a:t>;</a:t>
            </a:r>
          </a:p>
          <a:p>
            <a:pPr lvl="2">
              <a:lnSpc>
                <a:spcPct val="150000"/>
              </a:lnSpc>
            </a:pPr>
            <a:r>
              <a:rPr lang="en-US" altLang="zh-CN" dirty="0"/>
              <a:t>​</a:t>
            </a:r>
            <a:r>
              <a:rPr lang="zh-CN" altLang="en-US" dirty="0"/>
              <a:t>对于</a:t>
            </a:r>
            <a:r>
              <a:rPr lang="en-US" altLang="zh-CN" dirty="0"/>
              <a:t>3</a:t>
            </a:r>
            <a:r>
              <a:rPr lang="zh-CN" altLang="en-US" dirty="0"/>
              <a:t>维数组（</a:t>
            </a:r>
            <a:r>
              <a:rPr lang="en-US" altLang="zh-CN" dirty="0"/>
              <a:t>shape</a:t>
            </a:r>
            <a:r>
              <a:rPr lang="zh-CN" altLang="en-US" dirty="0"/>
              <a:t>（</a:t>
            </a:r>
            <a:r>
              <a:rPr lang="en-US" altLang="zh-CN" dirty="0"/>
              <a:t>2</a:t>
            </a:r>
            <a:r>
              <a:rPr lang="zh-CN" altLang="en-US" dirty="0"/>
              <a:t>，</a:t>
            </a:r>
            <a:r>
              <a:rPr lang="en-US" altLang="zh-CN" dirty="0"/>
              <a:t>2</a:t>
            </a:r>
            <a:r>
              <a:rPr lang="zh-CN" altLang="en-US" dirty="0"/>
              <a:t>，</a:t>
            </a:r>
            <a:r>
              <a:rPr lang="en-US" altLang="zh-CN" dirty="0"/>
              <a:t>3</a:t>
            </a:r>
            <a:r>
              <a:rPr lang="zh-CN" altLang="en-US" dirty="0"/>
              <a:t>））有</a:t>
            </a:r>
            <a:r>
              <a:rPr lang="en-US" altLang="zh-CN" dirty="0"/>
              <a:t>0</a:t>
            </a:r>
            <a:r>
              <a:rPr lang="zh-CN" altLang="en-US" dirty="0"/>
              <a:t>，</a:t>
            </a:r>
            <a:r>
              <a:rPr lang="en-US" altLang="zh-CN" dirty="0"/>
              <a:t>1</a:t>
            </a:r>
            <a:r>
              <a:rPr lang="zh-CN" altLang="en-US" dirty="0"/>
              <a:t>，</a:t>
            </a:r>
            <a:r>
              <a:rPr lang="en-US" altLang="zh-CN" dirty="0"/>
              <a:t>2</a:t>
            </a:r>
            <a:r>
              <a:rPr lang="zh-CN" altLang="en-US" dirty="0"/>
              <a:t>轴。</a:t>
            </a:r>
            <a:endParaRPr lang="en-US" altLang="zh-CN" dirty="0"/>
          </a:p>
          <a:p>
            <a:pPr lvl="1"/>
            <a:endParaRPr lang="zh-CN" altLang="en-US" dirty="0"/>
          </a:p>
        </p:txBody>
      </p:sp>
      <p:sp>
        <p:nvSpPr>
          <p:cNvPr id="4" name="日期占位符 3">
            <a:extLst>
              <a:ext uri="{FF2B5EF4-FFF2-40B4-BE49-F238E27FC236}">
                <a16:creationId xmlns:a16="http://schemas.microsoft.com/office/drawing/2014/main" id="{A2DD6F5D-2B3A-42FC-998D-7322E64F237A}"/>
              </a:ext>
            </a:extLst>
          </p:cNvPr>
          <p:cNvSpPr>
            <a:spLocks noGrp="1"/>
          </p:cNvSpPr>
          <p:nvPr>
            <p:ph type="dt" sz="half" idx="10"/>
          </p:nvPr>
        </p:nvSpPr>
        <p:spPr/>
        <p:txBody>
          <a:bodyPr/>
          <a:lstStyle/>
          <a:p>
            <a:fld id="{08FEB509-A2AC-47E6-A0C2-DCD8A16C6E75}"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83BAC3C-6B83-4B6A-93AB-3C9EA6F0EE2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D61CA0-91F4-4B45-A544-A667F3BCFE2B}"/>
              </a:ext>
            </a:extLst>
          </p:cNvPr>
          <p:cNvSpPr>
            <a:spLocks noGrp="1"/>
          </p:cNvSpPr>
          <p:nvPr>
            <p:ph type="sldNum" sz="quarter" idx="12"/>
          </p:nvPr>
        </p:nvSpPr>
        <p:spPr/>
        <p:txBody>
          <a:bodyPr/>
          <a:lstStyle/>
          <a:p>
            <a:fld id="{253F5694-3F4E-4408-B13F-07F0B52BE224}" type="slidenum">
              <a:rPr lang="zh-CN" altLang="en-US" smtClean="0"/>
              <a:t>23</a:t>
            </a:fld>
            <a:endParaRPr lang="zh-CN" altLang="en-US"/>
          </a:p>
        </p:txBody>
      </p:sp>
    </p:spTree>
    <p:extLst>
      <p:ext uri="{BB962C8B-B14F-4D97-AF65-F5344CB8AC3E}">
        <p14:creationId xmlns:p14="http://schemas.microsoft.com/office/powerpoint/2010/main" val="1770030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CEF0A-59DE-4F16-A8AC-182BB0797EE1}"/>
              </a:ext>
            </a:extLst>
          </p:cNvPr>
          <p:cNvSpPr>
            <a:spLocks noGrp="1"/>
          </p:cNvSpPr>
          <p:nvPr>
            <p:ph type="title"/>
          </p:nvPr>
        </p:nvSpPr>
        <p:spPr/>
        <p:txBody>
          <a:bodyPr/>
          <a:lstStyle/>
          <a:p>
            <a:r>
              <a:rPr lang="zh-CN" altLang="en-US" dirty="0"/>
              <a:t>数组属性</a:t>
            </a:r>
            <a:r>
              <a:rPr lang="en-US" altLang="zh-CN" dirty="0"/>
              <a:t>--</a:t>
            </a:r>
            <a:r>
              <a:rPr lang="zh-CN" altLang="en-US" dirty="0"/>
              <a:t>轴数</a:t>
            </a:r>
          </a:p>
        </p:txBody>
      </p:sp>
      <p:pic>
        <p:nvPicPr>
          <p:cNvPr id="9" name="内容占位符 8">
            <a:extLst>
              <a:ext uri="{FF2B5EF4-FFF2-40B4-BE49-F238E27FC236}">
                <a16:creationId xmlns:a16="http://schemas.microsoft.com/office/drawing/2014/main" id="{F3F7312F-F98A-4C8E-BAEE-1BF1ED0B0F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2224" y="2563318"/>
            <a:ext cx="4718049" cy="3307256"/>
          </a:xfrm>
        </p:spPr>
      </p:pic>
      <p:pic>
        <p:nvPicPr>
          <p:cNvPr id="13" name="内容占位符 12">
            <a:extLst>
              <a:ext uri="{FF2B5EF4-FFF2-40B4-BE49-F238E27FC236}">
                <a16:creationId xmlns:a16="http://schemas.microsoft.com/office/drawing/2014/main" id="{80710688-5C0C-4BED-93C8-77A74509733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560638"/>
            <a:ext cx="4718050" cy="3309936"/>
          </a:xfrm>
        </p:spPr>
      </p:pic>
      <p:sp>
        <p:nvSpPr>
          <p:cNvPr id="5" name="日期占位符 4">
            <a:extLst>
              <a:ext uri="{FF2B5EF4-FFF2-40B4-BE49-F238E27FC236}">
                <a16:creationId xmlns:a16="http://schemas.microsoft.com/office/drawing/2014/main" id="{67BCA582-DA59-4B6C-A00A-266E52B1CFF3}"/>
              </a:ext>
            </a:extLst>
          </p:cNvPr>
          <p:cNvSpPr>
            <a:spLocks noGrp="1"/>
          </p:cNvSpPr>
          <p:nvPr>
            <p:ph type="dt" sz="half" idx="10"/>
          </p:nvPr>
        </p:nvSpPr>
        <p:spPr/>
        <p:txBody>
          <a:bodyPr/>
          <a:lstStyle/>
          <a:p>
            <a:fld id="{A925C0C8-9818-4A03-911F-A8ACD7A2309E}" type="datetime1">
              <a:rPr lang="zh-CN" altLang="en-US" smtClean="0"/>
              <a:t>2021/1/29</a:t>
            </a:fld>
            <a:endParaRPr lang="zh-CN" altLang="en-US"/>
          </a:p>
        </p:txBody>
      </p:sp>
      <p:sp>
        <p:nvSpPr>
          <p:cNvPr id="6" name="页脚占位符 5">
            <a:extLst>
              <a:ext uri="{FF2B5EF4-FFF2-40B4-BE49-F238E27FC236}">
                <a16:creationId xmlns:a16="http://schemas.microsoft.com/office/drawing/2014/main" id="{D22B8706-6393-4445-BC11-EBE2AF169367}"/>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7" name="灯片编号占位符 6">
            <a:extLst>
              <a:ext uri="{FF2B5EF4-FFF2-40B4-BE49-F238E27FC236}">
                <a16:creationId xmlns:a16="http://schemas.microsoft.com/office/drawing/2014/main" id="{EB5BBB36-C831-4A0F-8089-64DD62C12ACE}"/>
              </a:ext>
            </a:extLst>
          </p:cNvPr>
          <p:cNvSpPr>
            <a:spLocks noGrp="1"/>
          </p:cNvSpPr>
          <p:nvPr>
            <p:ph type="sldNum" sz="quarter" idx="12"/>
          </p:nvPr>
        </p:nvSpPr>
        <p:spPr/>
        <p:txBody>
          <a:bodyPr/>
          <a:lstStyle/>
          <a:p>
            <a:fld id="{253F5694-3F4E-4408-B13F-07F0B52BE224}" type="slidenum">
              <a:rPr lang="zh-CN" altLang="en-US" smtClean="0"/>
              <a:t>24</a:t>
            </a:fld>
            <a:endParaRPr lang="zh-CN" altLang="en-US"/>
          </a:p>
        </p:txBody>
      </p:sp>
    </p:spTree>
    <p:extLst>
      <p:ext uri="{BB962C8B-B14F-4D97-AF65-F5344CB8AC3E}">
        <p14:creationId xmlns:p14="http://schemas.microsoft.com/office/powerpoint/2010/main" val="267507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8F562-E88E-496A-89DE-E98F4EA28DAF}"/>
              </a:ext>
            </a:extLst>
          </p:cNvPr>
          <p:cNvSpPr>
            <a:spLocks noGrp="1"/>
          </p:cNvSpPr>
          <p:nvPr>
            <p:ph type="title"/>
          </p:nvPr>
        </p:nvSpPr>
        <p:spPr/>
        <p:txBody>
          <a:bodyPr/>
          <a:lstStyle/>
          <a:p>
            <a:r>
              <a:rPr lang="zh-CN" altLang="en-US" dirty="0"/>
              <a:t>数组属性</a:t>
            </a:r>
            <a:r>
              <a:rPr lang="en-US" altLang="zh-CN" dirty="0"/>
              <a:t>--</a:t>
            </a:r>
            <a:r>
              <a:rPr lang="zh-CN" altLang="en-US" dirty="0"/>
              <a:t>轴数</a:t>
            </a:r>
          </a:p>
        </p:txBody>
      </p:sp>
      <p:sp>
        <p:nvSpPr>
          <p:cNvPr id="3" name="内容占位符 2">
            <a:extLst>
              <a:ext uri="{FF2B5EF4-FFF2-40B4-BE49-F238E27FC236}">
                <a16:creationId xmlns:a16="http://schemas.microsoft.com/office/drawing/2014/main" id="{5BA3439E-ABC4-4BB7-B208-2FAF1595C8EE}"/>
              </a:ext>
            </a:extLst>
          </p:cNvPr>
          <p:cNvSpPr>
            <a:spLocks noGrp="1"/>
          </p:cNvSpPr>
          <p:nvPr>
            <p:ph idx="1"/>
          </p:nvPr>
        </p:nvSpPr>
        <p:spPr/>
        <p:txBody>
          <a:bodyPr/>
          <a:lstStyle/>
          <a:p>
            <a:pPr>
              <a:lnSpc>
                <a:spcPct val="150000"/>
              </a:lnSpc>
            </a:pPr>
            <a:r>
              <a:rPr lang="zh-CN" altLang="en-US" dirty="0"/>
              <a:t>为什么要学习轴</a:t>
            </a:r>
            <a:r>
              <a:rPr lang="en-US" altLang="zh-CN" dirty="0"/>
              <a:t>?</a:t>
            </a:r>
          </a:p>
          <a:p>
            <a:pPr lvl="1">
              <a:lnSpc>
                <a:spcPct val="150000"/>
              </a:lnSpc>
            </a:pPr>
            <a:r>
              <a:rPr lang="zh-CN" altLang="en-US" dirty="0"/>
              <a:t>有了轴的概念后，计算会更加方便</a:t>
            </a:r>
            <a:endParaRPr lang="en-US" altLang="zh-CN" dirty="0"/>
          </a:p>
          <a:p>
            <a:pPr lvl="1">
              <a:lnSpc>
                <a:spcPct val="150000"/>
              </a:lnSpc>
            </a:pPr>
            <a:r>
              <a:rPr lang="zh-CN" altLang="en-US" dirty="0"/>
              <a:t>比如计算一个</a:t>
            </a:r>
            <a:r>
              <a:rPr lang="en-US" altLang="zh-CN" dirty="0"/>
              <a:t>2</a:t>
            </a:r>
            <a:r>
              <a:rPr lang="zh-CN" altLang="en-US" dirty="0"/>
              <a:t>维数组的平均值，必须指定是计算哪个方向上面的数字的平均值，参数</a:t>
            </a:r>
            <a:r>
              <a:rPr lang="en-US" altLang="zh-CN" dirty="0"/>
              <a:t>axis=0</a:t>
            </a:r>
            <a:r>
              <a:rPr lang="zh-CN" altLang="en-US" dirty="0"/>
              <a:t>或者</a:t>
            </a:r>
            <a:r>
              <a:rPr lang="en-US" altLang="zh-CN" dirty="0"/>
              <a:t>axis=1</a:t>
            </a:r>
          </a:p>
          <a:p>
            <a:pPr lvl="1">
              <a:lnSpc>
                <a:spcPct val="150000"/>
              </a:lnSpc>
            </a:pPr>
            <a:r>
              <a:rPr lang="zh-CN" altLang="en-US" dirty="0"/>
              <a:t>在计算的时候可以想象成是每一个坐标轴，分别计算这个轴上面的每一个刻度上的值，或者在二维数组中记住</a:t>
            </a:r>
            <a:r>
              <a:rPr lang="en-US" altLang="zh-CN" dirty="0"/>
              <a:t>0</a:t>
            </a:r>
            <a:r>
              <a:rPr lang="zh-CN" altLang="en-US" dirty="0"/>
              <a:t>表示行</a:t>
            </a:r>
            <a:r>
              <a:rPr lang="en-US" altLang="zh-CN" dirty="0"/>
              <a:t>1</a:t>
            </a:r>
            <a:r>
              <a:rPr lang="zh-CN" altLang="en-US" dirty="0"/>
              <a:t>表示行列</a:t>
            </a:r>
          </a:p>
        </p:txBody>
      </p:sp>
      <p:sp>
        <p:nvSpPr>
          <p:cNvPr id="4" name="日期占位符 3">
            <a:extLst>
              <a:ext uri="{FF2B5EF4-FFF2-40B4-BE49-F238E27FC236}">
                <a16:creationId xmlns:a16="http://schemas.microsoft.com/office/drawing/2014/main" id="{4B1D3BFF-B907-4EA8-ADA9-721C2F1D9894}"/>
              </a:ext>
            </a:extLst>
          </p:cNvPr>
          <p:cNvSpPr>
            <a:spLocks noGrp="1"/>
          </p:cNvSpPr>
          <p:nvPr>
            <p:ph type="dt" sz="half" idx="10"/>
          </p:nvPr>
        </p:nvSpPr>
        <p:spPr/>
        <p:txBody>
          <a:bodyPr/>
          <a:lstStyle/>
          <a:p>
            <a:fld id="{04DC27DF-C2CA-4970-BF82-6ADA7E2D215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A86676A1-3242-4094-A00A-8D2B4951981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34DAAD26-D0D8-436A-BAD4-7065EFADD3DA}"/>
              </a:ext>
            </a:extLst>
          </p:cNvPr>
          <p:cNvSpPr>
            <a:spLocks noGrp="1"/>
          </p:cNvSpPr>
          <p:nvPr>
            <p:ph type="sldNum" sz="quarter" idx="12"/>
          </p:nvPr>
        </p:nvSpPr>
        <p:spPr/>
        <p:txBody>
          <a:bodyPr/>
          <a:lstStyle/>
          <a:p>
            <a:fld id="{253F5694-3F4E-4408-B13F-07F0B52BE224}" type="slidenum">
              <a:rPr lang="zh-CN" altLang="en-US" smtClean="0"/>
              <a:t>25</a:t>
            </a:fld>
            <a:endParaRPr lang="zh-CN" altLang="en-US"/>
          </a:p>
        </p:txBody>
      </p:sp>
    </p:spTree>
    <p:extLst>
      <p:ext uri="{BB962C8B-B14F-4D97-AF65-F5344CB8AC3E}">
        <p14:creationId xmlns:p14="http://schemas.microsoft.com/office/powerpoint/2010/main" val="3668107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A1217-F458-48D1-86EB-FA5886F4B84C}"/>
              </a:ext>
            </a:extLst>
          </p:cNvPr>
          <p:cNvSpPr>
            <a:spLocks noGrp="1"/>
          </p:cNvSpPr>
          <p:nvPr>
            <p:ph type="title"/>
          </p:nvPr>
        </p:nvSpPr>
        <p:spPr/>
        <p:txBody>
          <a:bodyPr/>
          <a:lstStyle/>
          <a:p>
            <a:r>
              <a:rPr lang="zh-CN" altLang="en-US" dirty="0"/>
              <a:t>自定义复合类型</a:t>
            </a:r>
          </a:p>
        </p:txBody>
      </p:sp>
      <p:sp>
        <p:nvSpPr>
          <p:cNvPr id="3" name="内容占位符 2">
            <a:extLst>
              <a:ext uri="{FF2B5EF4-FFF2-40B4-BE49-F238E27FC236}">
                <a16:creationId xmlns:a16="http://schemas.microsoft.com/office/drawing/2014/main" id="{B6E8E78E-32BB-41FB-B9C4-42C0FA7320AA}"/>
              </a:ext>
            </a:extLst>
          </p:cNvPr>
          <p:cNvSpPr>
            <a:spLocks noGrp="1"/>
          </p:cNvSpPr>
          <p:nvPr>
            <p:ph idx="1"/>
          </p:nvPr>
        </p:nvSpPr>
        <p:spPr/>
        <p:txBody>
          <a:bodyPr>
            <a:normAutofit fontScale="92500" lnSpcReduction="20000"/>
          </a:bodyPr>
          <a:lstStyle/>
          <a:p>
            <a:pPr>
              <a:lnSpc>
                <a:spcPct val="150000"/>
              </a:lnSpc>
            </a:pPr>
            <a:r>
              <a:rPr lang="zh-CN" altLang="en-US" dirty="0"/>
              <a:t>设置</a:t>
            </a:r>
            <a:r>
              <a:rPr lang="en-US" altLang="zh-CN" dirty="0" err="1"/>
              <a:t>dtype</a:t>
            </a:r>
            <a:r>
              <a:rPr lang="zh-CN" altLang="en-US" dirty="0"/>
              <a:t>的四种形式</a:t>
            </a:r>
            <a:endParaRPr lang="en-US" altLang="zh-CN" dirty="0"/>
          </a:p>
          <a:p>
            <a:pPr lvl="1">
              <a:lnSpc>
                <a:spcPct val="150000"/>
              </a:lnSpc>
            </a:pPr>
            <a:r>
              <a:rPr lang="en-US" altLang="zh-CN" dirty="0"/>
              <a:t>a = </a:t>
            </a:r>
            <a:r>
              <a:rPr lang="en-US" altLang="zh-CN" dirty="0" err="1"/>
              <a:t>np.array</a:t>
            </a:r>
            <a:r>
              <a:rPr lang="en-US" altLang="zh-CN" dirty="0"/>
              <a:t>(data, </a:t>
            </a:r>
            <a:r>
              <a:rPr lang="en-US" altLang="zh-CN" dirty="0" err="1"/>
              <a:t>dtype</a:t>
            </a:r>
            <a:r>
              <a:rPr lang="en-US" altLang="zh-CN" dirty="0"/>
              <a:t>='U3, 3int32, int32’)</a:t>
            </a:r>
          </a:p>
          <a:p>
            <a:pPr lvl="1">
              <a:lnSpc>
                <a:spcPct val="150000"/>
              </a:lnSpc>
            </a:pPr>
            <a:r>
              <a:rPr lang="en-US" altLang="zh-CN" dirty="0"/>
              <a:t>b = </a:t>
            </a:r>
            <a:r>
              <a:rPr lang="en-US" altLang="zh-CN" dirty="0" err="1"/>
              <a:t>np.array</a:t>
            </a:r>
            <a:r>
              <a:rPr lang="en-US" altLang="zh-CN" dirty="0"/>
              <a:t>(data, </a:t>
            </a:r>
            <a:r>
              <a:rPr lang="en-US" altLang="zh-CN" dirty="0" err="1"/>
              <a:t>dtype</a:t>
            </a:r>
            <a:r>
              <a:rPr lang="en-US" altLang="zh-CN" dirty="0"/>
              <a:t>=[('name', 'str_', 2),('scores', 'int32', 3),('age', 'int32', 1)])</a:t>
            </a:r>
          </a:p>
          <a:p>
            <a:pPr lvl="1">
              <a:lnSpc>
                <a:spcPct val="150000"/>
              </a:lnSpc>
            </a:pPr>
            <a:r>
              <a:rPr lang="en-US" altLang="zh-CN" dirty="0"/>
              <a:t>c = </a:t>
            </a:r>
            <a:r>
              <a:rPr lang="en-US" altLang="zh-CN" dirty="0" err="1"/>
              <a:t>np.array</a:t>
            </a:r>
            <a:r>
              <a:rPr lang="en-US" altLang="zh-CN" dirty="0"/>
              <a:t>(data, </a:t>
            </a:r>
            <a:r>
              <a:rPr lang="en-US" altLang="zh-CN" dirty="0" err="1"/>
              <a:t>dtype</a:t>
            </a:r>
            <a:r>
              <a:rPr lang="en-US" altLang="zh-CN" dirty="0"/>
              <a:t>={'names': ['name', 'scores', 'ages'],'formats': ['U3', '3int32', 'int32’]})</a:t>
            </a:r>
          </a:p>
          <a:p>
            <a:pPr lvl="1">
              <a:lnSpc>
                <a:spcPct val="150000"/>
              </a:lnSpc>
            </a:pPr>
            <a:r>
              <a:rPr lang="en-US" altLang="zh-CN" dirty="0"/>
              <a:t>d = </a:t>
            </a:r>
            <a:r>
              <a:rPr lang="en-US" altLang="zh-CN" dirty="0" err="1"/>
              <a:t>np.array</a:t>
            </a:r>
            <a:r>
              <a:rPr lang="en-US" altLang="zh-CN" dirty="0"/>
              <a:t>(data, </a:t>
            </a:r>
            <a:r>
              <a:rPr lang="en-US" altLang="zh-CN" dirty="0" err="1"/>
              <a:t>dtype</a:t>
            </a:r>
            <a:r>
              <a:rPr lang="en-US" altLang="zh-CN" dirty="0"/>
              <a:t>={'name': ('U3', 0),'scores': ('3int32', 16),'age': ('int32', 28)})</a:t>
            </a:r>
            <a:endParaRPr lang="zh-CN" altLang="en-US" dirty="0"/>
          </a:p>
        </p:txBody>
      </p:sp>
      <p:sp>
        <p:nvSpPr>
          <p:cNvPr id="4" name="日期占位符 3">
            <a:extLst>
              <a:ext uri="{FF2B5EF4-FFF2-40B4-BE49-F238E27FC236}">
                <a16:creationId xmlns:a16="http://schemas.microsoft.com/office/drawing/2014/main" id="{6F174C7E-A986-47FE-9F74-6B66FA2F360B}"/>
              </a:ext>
            </a:extLst>
          </p:cNvPr>
          <p:cNvSpPr>
            <a:spLocks noGrp="1"/>
          </p:cNvSpPr>
          <p:nvPr>
            <p:ph type="dt" sz="half" idx="10"/>
          </p:nvPr>
        </p:nvSpPr>
        <p:spPr/>
        <p:txBody>
          <a:bodyPr/>
          <a:lstStyle/>
          <a:p>
            <a:fld id="{BD3941A5-4412-4298-8092-D597FDA2F548}"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EE219D4-9890-44BE-90BB-5109992349A6}"/>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1942E8B1-7B49-4267-9E8D-959E132B41A8}"/>
              </a:ext>
            </a:extLst>
          </p:cNvPr>
          <p:cNvSpPr>
            <a:spLocks noGrp="1"/>
          </p:cNvSpPr>
          <p:nvPr>
            <p:ph type="sldNum" sz="quarter" idx="12"/>
          </p:nvPr>
        </p:nvSpPr>
        <p:spPr/>
        <p:txBody>
          <a:bodyPr/>
          <a:lstStyle/>
          <a:p>
            <a:fld id="{253F5694-3F4E-4408-B13F-07F0B52BE224}" type="slidenum">
              <a:rPr lang="zh-CN" altLang="en-US" smtClean="0"/>
              <a:t>26</a:t>
            </a:fld>
            <a:endParaRPr lang="zh-CN" altLang="en-US"/>
          </a:p>
        </p:txBody>
      </p:sp>
    </p:spTree>
    <p:extLst>
      <p:ext uri="{BB962C8B-B14F-4D97-AF65-F5344CB8AC3E}">
        <p14:creationId xmlns:p14="http://schemas.microsoft.com/office/powerpoint/2010/main" val="52680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5C080-7397-4701-993B-2DDD088ED709}"/>
              </a:ext>
            </a:extLst>
          </p:cNvPr>
          <p:cNvSpPr>
            <a:spLocks noGrp="1"/>
          </p:cNvSpPr>
          <p:nvPr>
            <p:ph type="title"/>
          </p:nvPr>
        </p:nvSpPr>
        <p:spPr/>
        <p:txBody>
          <a:bodyPr/>
          <a:lstStyle/>
          <a:p>
            <a:r>
              <a:rPr lang="zh-CN" altLang="en-US" dirty="0"/>
              <a:t>数组索引和切片</a:t>
            </a:r>
          </a:p>
        </p:txBody>
      </p:sp>
      <p:sp>
        <p:nvSpPr>
          <p:cNvPr id="3" name="内容占位符 2">
            <a:extLst>
              <a:ext uri="{FF2B5EF4-FFF2-40B4-BE49-F238E27FC236}">
                <a16:creationId xmlns:a16="http://schemas.microsoft.com/office/drawing/2014/main" id="{DDD0EF87-3D0D-4C7C-BE3F-5970BB050FE5}"/>
              </a:ext>
            </a:extLst>
          </p:cNvPr>
          <p:cNvSpPr>
            <a:spLocks noGrp="1"/>
          </p:cNvSpPr>
          <p:nvPr>
            <p:ph idx="1"/>
          </p:nvPr>
        </p:nvSpPr>
        <p:spPr/>
        <p:txBody>
          <a:bodyPr>
            <a:normAutofit/>
          </a:bodyPr>
          <a:lstStyle/>
          <a:p>
            <a:pPr>
              <a:lnSpc>
                <a:spcPct val="120000"/>
              </a:lnSpc>
            </a:pPr>
            <a:r>
              <a:rPr lang="en-US" altLang="zh-CN" sz="2000" dirty="0" err="1">
                <a:latin typeface="+mn-ea"/>
              </a:rPr>
              <a:t>ndarray</a:t>
            </a:r>
            <a:r>
              <a:rPr lang="zh-CN" altLang="en-US" sz="2000" dirty="0">
                <a:latin typeface="+mn-ea"/>
              </a:rPr>
              <a:t>对象的内容可以通过索引或切片来访问和修改，与 </a:t>
            </a:r>
            <a:r>
              <a:rPr lang="en-US" altLang="zh-CN" sz="2000" dirty="0">
                <a:latin typeface="+mn-ea"/>
              </a:rPr>
              <a:t>Python </a:t>
            </a:r>
            <a:r>
              <a:rPr lang="zh-CN" altLang="en-US" sz="2000" dirty="0">
                <a:latin typeface="+mn-ea"/>
              </a:rPr>
              <a:t>中 </a:t>
            </a:r>
            <a:r>
              <a:rPr lang="en-US" altLang="zh-CN" sz="2000" dirty="0">
                <a:latin typeface="+mn-ea"/>
              </a:rPr>
              <a:t>list </a:t>
            </a:r>
            <a:r>
              <a:rPr lang="zh-CN" altLang="en-US" sz="2000" dirty="0">
                <a:latin typeface="+mn-ea"/>
              </a:rPr>
              <a:t>的索引和切片操作一样</a:t>
            </a:r>
            <a:endParaRPr lang="en-US" altLang="zh-CN" sz="2000" dirty="0">
              <a:latin typeface="+mn-ea"/>
            </a:endParaRPr>
          </a:p>
          <a:p>
            <a:pPr>
              <a:lnSpc>
                <a:spcPct val="120000"/>
              </a:lnSpc>
            </a:pPr>
            <a:r>
              <a:rPr lang="en-US" altLang="zh-CN" sz="2000" dirty="0" err="1">
                <a:latin typeface="+mn-ea"/>
              </a:rPr>
              <a:t>ndarray</a:t>
            </a:r>
            <a:r>
              <a:rPr lang="en-US" altLang="zh-CN" sz="2000" dirty="0">
                <a:latin typeface="+mn-ea"/>
              </a:rPr>
              <a:t> </a:t>
            </a:r>
            <a:r>
              <a:rPr lang="zh-CN" altLang="en-US" sz="2000" dirty="0">
                <a:latin typeface="+mn-ea"/>
              </a:rPr>
              <a:t>数组可以基于 </a:t>
            </a:r>
            <a:r>
              <a:rPr lang="en-US" altLang="zh-CN" sz="2000" dirty="0">
                <a:latin typeface="+mn-ea"/>
              </a:rPr>
              <a:t>0 ~ </a:t>
            </a:r>
            <a:r>
              <a:rPr lang="en-US" altLang="zh-CN" sz="2000" dirty="0" err="1">
                <a:latin typeface="+mn-ea"/>
              </a:rPr>
              <a:t>len</a:t>
            </a:r>
            <a:r>
              <a:rPr lang="en-US" altLang="zh-CN" sz="2000" dirty="0">
                <a:latin typeface="+mn-ea"/>
              </a:rPr>
              <a:t>(</a:t>
            </a:r>
            <a:r>
              <a:rPr lang="en-US" altLang="zh-CN" sz="2000" dirty="0" err="1">
                <a:latin typeface="+mn-ea"/>
              </a:rPr>
              <a:t>ndarray</a:t>
            </a:r>
            <a:r>
              <a:rPr lang="en-US" altLang="zh-CN" sz="2000" dirty="0">
                <a:latin typeface="+mn-ea"/>
              </a:rPr>
              <a:t>) - 1</a:t>
            </a:r>
            <a:r>
              <a:rPr lang="zh-CN" altLang="en-US" sz="2000" dirty="0">
                <a:latin typeface="+mn-ea"/>
              </a:rPr>
              <a:t>的下标进行索引</a:t>
            </a:r>
            <a:endParaRPr lang="en-US" altLang="zh-CN" sz="2000" dirty="0">
              <a:latin typeface="+mn-ea"/>
            </a:endParaRPr>
          </a:p>
          <a:p>
            <a:pPr>
              <a:lnSpc>
                <a:spcPct val="120000"/>
              </a:lnSpc>
            </a:pPr>
            <a:r>
              <a:rPr lang="zh-CN" altLang="en-US" sz="2000" dirty="0">
                <a:latin typeface="+mn-ea"/>
              </a:rPr>
              <a:t>切片对象可以通过内置的 </a:t>
            </a:r>
            <a:r>
              <a:rPr lang="en-US" altLang="zh-CN" sz="2000" dirty="0">
                <a:latin typeface="+mn-ea"/>
              </a:rPr>
              <a:t>slice </a:t>
            </a:r>
            <a:r>
              <a:rPr lang="zh-CN" altLang="en-US" sz="2000" dirty="0">
                <a:latin typeface="+mn-ea"/>
              </a:rPr>
              <a:t>函数，设置 </a:t>
            </a:r>
            <a:r>
              <a:rPr lang="en-US" altLang="zh-CN" sz="2000" dirty="0">
                <a:latin typeface="+mn-ea"/>
              </a:rPr>
              <a:t>start, stop </a:t>
            </a:r>
            <a:r>
              <a:rPr lang="zh-CN" altLang="en-US" sz="2000" dirty="0">
                <a:latin typeface="+mn-ea"/>
              </a:rPr>
              <a:t>及 </a:t>
            </a:r>
            <a:r>
              <a:rPr lang="en-US" altLang="zh-CN" sz="2000" dirty="0">
                <a:latin typeface="+mn-ea"/>
              </a:rPr>
              <a:t>step </a:t>
            </a:r>
            <a:r>
              <a:rPr lang="zh-CN" altLang="en-US" sz="2000" dirty="0">
                <a:latin typeface="+mn-ea"/>
              </a:rPr>
              <a:t>参数</a:t>
            </a:r>
            <a:r>
              <a:rPr lang="en-US" altLang="zh-CN" sz="2000" dirty="0">
                <a:latin typeface="+mn-ea"/>
              </a:rPr>
              <a:t>,</a:t>
            </a:r>
            <a:r>
              <a:rPr lang="zh-CN" altLang="en-US" sz="2000" dirty="0">
                <a:latin typeface="+mn-ea"/>
              </a:rPr>
              <a:t>从原数组中切割出一个新数组</a:t>
            </a:r>
            <a:endParaRPr lang="en-US" altLang="zh-CN" sz="2000" dirty="0">
              <a:latin typeface="+mn-ea"/>
            </a:endParaRPr>
          </a:p>
          <a:p>
            <a:pPr>
              <a:lnSpc>
                <a:spcPct val="120000"/>
              </a:lnSpc>
            </a:pPr>
            <a:r>
              <a:rPr lang="zh-CN" altLang="en-US" sz="2000" dirty="0">
                <a:latin typeface="+mn-ea"/>
              </a:rPr>
              <a:t>数组切片的参数设置与列表切片参数类似</a:t>
            </a:r>
            <a:endParaRPr lang="en-US" altLang="zh-CN" sz="2000" dirty="0">
              <a:latin typeface="+mn-ea"/>
            </a:endParaRPr>
          </a:p>
          <a:p>
            <a:pPr lvl="1">
              <a:lnSpc>
                <a:spcPct val="120000"/>
              </a:lnSpc>
            </a:pPr>
            <a:r>
              <a:rPr lang="zh-CN" altLang="en-US" dirty="0">
                <a:latin typeface="+mn-ea"/>
              </a:rPr>
              <a:t>数组对象</a:t>
            </a:r>
            <a:r>
              <a:rPr lang="en-US" altLang="zh-CN" dirty="0">
                <a:latin typeface="+mn-ea"/>
              </a:rPr>
              <a:t>[</a:t>
            </a:r>
            <a:r>
              <a:rPr lang="zh-CN" altLang="en-US" dirty="0">
                <a:latin typeface="+mn-ea"/>
              </a:rPr>
              <a:t>起始位置</a:t>
            </a:r>
            <a:r>
              <a:rPr lang="en-US" altLang="zh-CN" dirty="0">
                <a:latin typeface="+mn-ea"/>
              </a:rPr>
              <a:t>:</a:t>
            </a:r>
            <a:r>
              <a:rPr lang="zh-CN" altLang="en-US" dirty="0">
                <a:latin typeface="+mn-ea"/>
              </a:rPr>
              <a:t>终止位置</a:t>
            </a:r>
            <a:r>
              <a:rPr lang="en-US" altLang="zh-CN" dirty="0">
                <a:latin typeface="+mn-ea"/>
              </a:rPr>
              <a:t>:</a:t>
            </a:r>
            <a:r>
              <a:rPr lang="zh-CN" altLang="en-US" dirty="0">
                <a:latin typeface="+mn-ea"/>
              </a:rPr>
              <a:t>步长</a:t>
            </a:r>
            <a:r>
              <a:rPr lang="en-US" altLang="zh-CN" dirty="0">
                <a:latin typeface="+mn-ea"/>
              </a:rPr>
              <a:t>, ...] </a:t>
            </a:r>
            <a:r>
              <a:rPr lang="zh-CN" altLang="en-US" dirty="0">
                <a:latin typeface="+mn-ea"/>
              </a:rPr>
              <a:t>（左闭右开，默认步长为</a:t>
            </a:r>
            <a:r>
              <a:rPr lang="en-US" altLang="zh-CN" dirty="0">
                <a:latin typeface="+mn-ea"/>
              </a:rPr>
              <a:t>1</a:t>
            </a:r>
            <a:r>
              <a:rPr lang="zh-CN" altLang="en-US" dirty="0">
                <a:latin typeface="+mn-ea"/>
              </a:rPr>
              <a:t>）</a:t>
            </a:r>
            <a:endParaRPr lang="en-US" altLang="zh-CN" dirty="0">
              <a:latin typeface="+mn-ea"/>
            </a:endParaRPr>
          </a:p>
          <a:p>
            <a:endParaRPr lang="en-US" altLang="zh-CN" dirty="0"/>
          </a:p>
          <a:p>
            <a:pPr lvl="1"/>
            <a:endParaRPr lang="zh-CN" altLang="en-US" dirty="0"/>
          </a:p>
        </p:txBody>
      </p:sp>
      <p:sp>
        <p:nvSpPr>
          <p:cNvPr id="4" name="日期占位符 3">
            <a:extLst>
              <a:ext uri="{FF2B5EF4-FFF2-40B4-BE49-F238E27FC236}">
                <a16:creationId xmlns:a16="http://schemas.microsoft.com/office/drawing/2014/main" id="{D8FE1401-C204-4BB1-BBE0-135F10E72E20}"/>
              </a:ext>
            </a:extLst>
          </p:cNvPr>
          <p:cNvSpPr>
            <a:spLocks noGrp="1"/>
          </p:cNvSpPr>
          <p:nvPr>
            <p:ph type="dt" sz="half" idx="10"/>
          </p:nvPr>
        </p:nvSpPr>
        <p:spPr/>
        <p:txBody>
          <a:bodyPr/>
          <a:lstStyle/>
          <a:p>
            <a:fld id="{D0C4AB16-81B6-4FF8-BDA1-8A08ABC84C6C}" type="datetime1">
              <a:rPr lang="zh-CN" altLang="en-US" smtClean="0"/>
              <a:t>2021/1/29</a:t>
            </a:fld>
            <a:endParaRPr lang="zh-CN" altLang="en-US"/>
          </a:p>
        </p:txBody>
      </p:sp>
      <p:sp>
        <p:nvSpPr>
          <p:cNvPr id="5" name="页脚占位符 4">
            <a:extLst>
              <a:ext uri="{FF2B5EF4-FFF2-40B4-BE49-F238E27FC236}">
                <a16:creationId xmlns:a16="http://schemas.microsoft.com/office/drawing/2014/main" id="{ECA3A1B0-3435-4E82-83BA-5E9C77BACA31}"/>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40DD1541-3941-47DD-9159-5B4F926975B6}"/>
              </a:ext>
            </a:extLst>
          </p:cNvPr>
          <p:cNvSpPr>
            <a:spLocks noGrp="1"/>
          </p:cNvSpPr>
          <p:nvPr>
            <p:ph type="sldNum" sz="quarter" idx="12"/>
          </p:nvPr>
        </p:nvSpPr>
        <p:spPr/>
        <p:txBody>
          <a:bodyPr/>
          <a:lstStyle/>
          <a:p>
            <a:fld id="{253F5694-3F4E-4408-B13F-07F0B52BE224}" type="slidenum">
              <a:rPr lang="zh-CN" altLang="en-US" smtClean="0"/>
              <a:t>27</a:t>
            </a:fld>
            <a:endParaRPr lang="zh-CN" altLang="en-US"/>
          </a:p>
        </p:txBody>
      </p:sp>
    </p:spTree>
    <p:extLst>
      <p:ext uri="{BB962C8B-B14F-4D97-AF65-F5344CB8AC3E}">
        <p14:creationId xmlns:p14="http://schemas.microsoft.com/office/powerpoint/2010/main" val="2145609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9C5C6-D28F-4415-A59F-2050273B9CDB}"/>
              </a:ext>
            </a:extLst>
          </p:cNvPr>
          <p:cNvSpPr>
            <a:spLocks noGrp="1"/>
          </p:cNvSpPr>
          <p:nvPr>
            <p:ph type="title"/>
          </p:nvPr>
        </p:nvSpPr>
        <p:spPr/>
        <p:txBody>
          <a:bodyPr>
            <a:noAutofit/>
          </a:bodyPr>
          <a:lstStyle/>
          <a:p>
            <a:r>
              <a:rPr lang="zh-CN" altLang="en-US" sz="4400" dirty="0"/>
              <a:t>多维数组切片</a:t>
            </a:r>
          </a:p>
        </p:txBody>
      </p:sp>
      <p:sp>
        <p:nvSpPr>
          <p:cNvPr id="4" name="文本占位符 3">
            <a:extLst>
              <a:ext uri="{FF2B5EF4-FFF2-40B4-BE49-F238E27FC236}">
                <a16:creationId xmlns:a16="http://schemas.microsoft.com/office/drawing/2014/main" id="{B91BBADC-A0CD-4539-A87A-B990B5EC7ABF}"/>
              </a:ext>
            </a:extLst>
          </p:cNvPr>
          <p:cNvSpPr>
            <a:spLocks noGrp="1"/>
          </p:cNvSpPr>
          <p:nvPr>
            <p:ph type="body" sz="half" idx="2"/>
          </p:nvPr>
        </p:nvSpPr>
        <p:spPr>
          <a:xfrm>
            <a:off x="1224197" y="3286801"/>
            <a:ext cx="4871803" cy="2155532"/>
          </a:xfrm>
        </p:spPr>
        <p:txBody>
          <a:bodyPr/>
          <a:lstStyle/>
          <a:p>
            <a:pPr marL="342900" indent="-342900" algn="l">
              <a:buFont typeface="Arial" panose="020B0604020202020204" pitchFamily="34" charset="0"/>
              <a:buChar char="•"/>
            </a:pPr>
            <a:r>
              <a:rPr lang="zh-CN" altLang="en-US" sz="2400" dirty="0"/>
              <a:t>数组对象</a:t>
            </a:r>
            <a:r>
              <a:rPr lang="en-US" altLang="zh-CN" sz="2400" dirty="0"/>
              <a:t>[</a:t>
            </a:r>
            <a:r>
              <a:rPr lang="zh-CN" altLang="en-US" sz="2400" dirty="0"/>
              <a:t>页号</a:t>
            </a:r>
            <a:r>
              <a:rPr lang="en-US" altLang="zh-CN" sz="2400" dirty="0"/>
              <a:t>, </a:t>
            </a:r>
            <a:r>
              <a:rPr lang="zh-CN" altLang="en-US" sz="2400" dirty="0"/>
              <a:t>行号</a:t>
            </a:r>
            <a:r>
              <a:rPr lang="en-US" altLang="zh-CN" sz="2400" dirty="0"/>
              <a:t>, </a:t>
            </a:r>
            <a:r>
              <a:rPr lang="zh-CN" altLang="en-US" sz="2400" dirty="0"/>
              <a:t>列号</a:t>
            </a:r>
            <a:r>
              <a:rPr lang="en-US" altLang="zh-CN" sz="2400" dirty="0"/>
              <a:t>]</a:t>
            </a:r>
          </a:p>
          <a:p>
            <a:pPr marL="342900" indent="-342900" algn="l">
              <a:buFont typeface="Arial" panose="020B0604020202020204" pitchFamily="34" charset="0"/>
              <a:buChar char="•"/>
            </a:pPr>
            <a:r>
              <a:rPr lang="zh-CN" altLang="en-US" sz="2400" dirty="0"/>
              <a:t>下标从</a:t>
            </a:r>
            <a:r>
              <a:rPr lang="en-US" altLang="zh-CN" sz="2400" dirty="0"/>
              <a:t>0</a:t>
            </a:r>
            <a:r>
              <a:rPr lang="zh-CN" altLang="en-US" sz="2400" dirty="0"/>
              <a:t>开始，到数组</a:t>
            </a:r>
            <a:r>
              <a:rPr lang="en-US" altLang="zh-CN" sz="2400" dirty="0"/>
              <a:t>len-1</a:t>
            </a:r>
            <a:r>
              <a:rPr lang="zh-CN" altLang="en-US" sz="2400" dirty="0"/>
              <a:t>结束</a:t>
            </a:r>
          </a:p>
          <a:p>
            <a:pPr algn="l"/>
            <a:endParaRPr lang="zh-CN" altLang="en-US" dirty="0"/>
          </a:p>
        </p:txBody>
      </p:sp>
      <p:sp>
        <p:nvSpPr>
          <p:cNvPr id="5" name="日期占位符 4">
            <a:extLst>
              <a:ext uri="{FF2B5EF4-FFF2-40B4-BE49-F238E27FC236}">
                <a16:creationId xmlns:a16="http://schemas.microsoft.com/office/drawing/2014/main" id="{2A0E831E-C717-4C54-8E2D-8941B6BFB907}"/>
              </a:ext>
            </a:extLst>
          </p:cNvPr>
          <p:cNvSpPr>
            <a:spLocks noGrp="1"/>
          </p:cNvSpPr>
          <p:nvPr>
            <p:ph type="dt" sz="half" idx="10"/>
          </p:nvPr>
        </p:nvSpPr>
        <p:spPr/>
        <p:txBody>
          <a:bodyPr/>
          <a:lstStyle/>
          <a:p>
            <a:fld id="{1161108E-4EFC-43F7-8D37-61F31B0E1C98}" type="datetime1">
              <a:rPr lang="zh-CN" altLang="en-US" smtClean="0"/>
              <a:t>2021/1/29</a:t>
            </a:fld>
            <a:endParaRPr lang="zh-CN" altLang="en-US"/>
          </a:p>
        </p:txBody>
      </p:sp>
      <p:sp>
        <p:nvSpPr>
          <p:cNvPr id="6" name="页脚占位符 5">
            <a:extLst>
              <a:ext uri="{FF2B5EF4-FFF2-40B4-BE49-F238E27FC236}">
                <a16:creationId xmlns:a16="http://schemas.microsoft.com/office/drawing/2014/main" id="{592274A2-614C-4660-A786-1D359264E40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7" name="灯片编号占位符 6">
            <a:extLst>
              <a:ext uri="{FF2B5EF4-FFF2-40B4-BE49-F238E27FC236}">
                <a16:creationId xmlns:a16="http://schemas.microsoft.com/office/drawing/2014/main" id="{9EDE59CF-C500-4EC6-94C4-30E03790C815}"/>
              </a:ext>
            </a:extLst>
          </p:cNvPr>
          <p:cNvSpPr>
            <a:spLocks noGrp="1"/>
          </p:cNvSpPr>
          <p:nvPr>
            <p:ph type="sldNum" sz="quarter" idx="12"/>
          </p:nvPr>
        </p:nvSpPr>
        <p:spPr/>
        <p:txBody>
          <a:bodyPr/>
          <a:lstStyle/>
          <a:p>
            <a:fld id="{253F5694-3F4E-4408-B13F-07F0B52BE224}" type="slidenum">
              <a:rPr lang="zh-CN" altLang="en-US" smtClean="0"/>
              <a:t>28</a:t>
            </a:fld>
            <a:endParaRPr lang="zh-CN" altLang="en-US"/>
          </a:p>
        </p:txBody>
      </p:sp>
      <p:sp>
        <p:nvSpPr>
          <p:cNvPr id="10" name="文本框 9">
            <a:extLst>
              <a:ext uri="{FF2B5EF4-FFF2-40B4-BE49-F238E27FC236}">
                <a16:creationId xmlns:a16="http://schemas.microsoft.com/office/drawing/2014/main" id="{49D3A595-CCDF-4248-A4E8-904CA97FD2C7}"/>
              </a:ext>
            </a:extLst>
          </p:cNvPr>
          <p:cNvSpPr txBox="1"/>
          <p:nvPr/>
        </p:nvSpPr>
        <p:spPr>
          <a:xfrm>
            <a:off x="6096000" y="2074334"/>
            <a:ext cx="5281534" cy="3344570"/>
          </a:xfrm>
          <a:prstGeom prst="rect">
            <a:avLst/>
          </a:prstGeom>
          <a:noFill/>
        </p:spPr>
        <p:txBody>
          <a:bodyPr wrap="square" rtlCol="0">
            <a:spAutoFit/>
          </a:bodyPr>
          <a:lstStyle/>
          <a:p>
            <a:pPr>
              <a:lnSpc>
                <a:spcPct val="150000"/>
              </a:lnSpc>
            </a:pPr>
            <a:r>
              <a:rPr lang="en-US" altLang="zh-CN" sz="2400" dirty="0"/>
              <a:t>import </a:t>
            </a:r>
            <a:r>
              <a:rPr lang="en-US" altLang="zh-CN" sz="2400" dirty="0" err="1"/>
              <a:t>numpy</a:t>
            </a:r>
            <a:r>
              <a:rPr lang="en-US" altLang="zh-CN" sz="2400" dirty="0"/>
              <a:t> as np</a:t>
            </a:r>
          </a:p>
          <a:p>
            <a:pPr>
              <a:lnSpc>
                <a:spcPct val="150000"/>
              </a:lnSpc>
            </a:pPr>
            <a:r>
              <a:rPr lang="en-US" altLang="zh-CN" sz="2400" dirty="0"/>
              <a:t>a = </a:t>
            </a:r>
            <a:r>
              <a:rPr lang="en-US" altLang="zh-CN" sz="2400" dirty="0" err="1"/>
              <a:t>np.arange</a:t>
            </a:r>
            <a:r>
              <a:rPr lang="en-US" altLang="zh-CN" sz="2400" dirty="0"/>
              <a:t>(1, 28).reshape(3,3,3)</a:t>
            </a:r>
          </a:p>
          <a:p>
            <a:pPr>
              <a:lnSpc>
                <a:spcPct val="150000"/>
              </a:lnSpc>
            </a:pPr>
            <a:r>
              <a:rPr lang="en-US" altLang="zh-CN" sz="2400" dirty="0"/>
              <a:t>print(a)</a:t>
            </a:r>
          </a:p>
          <a:p>
            <a:pPr>
              <a:lnSpc>
                <a:spcPct val="150000"/>
              </a:lnSpc>
            </a:pPr>
            <a:r>
              <a:rPr lang="en-US" altLang="zh-CN" sz="2400" dirty="0"/>
              <a:t>print(a[1, :, :])		# </a:t>
            </a:r>
            <a:r>
              <a:rPr lang="zh-CN" altLang="en-US" sz="2400" dirty="0"/>
              <a:t>切出</a:t>
            </a:r>
            <a:r>
              <a:rPr lang="en-US" altLang="zh-CN" sz="2400" dirty="0"/>
              <a:t>1</a:t>
            </a:r>
            <a:r>
              <a:rPr lang="zh-CN" altLang="en-US" sz="2400" dirty="0"/>
              <a:t>页 </a:t>
            </a:r>
            <a:endParaRPr lang="en-US" altLang="zh-CN" sz="2400" dirty="0"/>
          </a:p>
          <a:p>
            <a:pPr>
              <a:lnSpc>
                <a:spcPct val="150000"/>
              </a:lnSpc>
            </a:pPr>
            <a:r>
              <a:rPr lang="en-US" altLang="zh-CN" sz="2400" dirty="0"/>
              <a:t>print(a[:, 1, :])		# </a:t>
            </a:r>
            <a:r>
              <a:rPr lang="zh-CN" altLang="en-US" sz="2400" dirty="0"/>
              <a:t>切出所有页的</a:t>
            </a:r>
            <a:r>
              <a:rPr lang="en-US" altLang="zh-CN" sz="2400" dirty="0"/>
              <a:t>1</a:t>
            </a:r>
            <a:r>
              <a:rPr lang="zh-CN" altLang="en-US" sz="2400" dirty="0"/>
              <a:t>行</a:t>
            </a:r>
            <a:endParaRPr lang="en-US" altLang="zh-CN" sz="2400" dirty="0"/>
          </a:p>
          <a:p>
            <a:pPr>
              <a:lnSpc>
                <a:spcPct val="150000"/>
              </a:lnSpc>
            </a:pPr>
            <a:r>
              <a:rPr lang="en-US" altLang="zh-CN" sz="2400" dirty="0"/>
              <a:t>print(a[0, :, 1])	# </a:t>
            </a:r>
            <a:r>
              <a:rPr lang="zh-CN" altLang="en-US" sz="2400" dirty="0"/>
              <a:t>切出</a:t>
            </a:r>
            <a:r>
              <a:rPr lang="en-US" altLang="zh-CN" sz="2400" dirty="0"/>
              <a:t>0</a:t>
            </a:r>
            <a:r>
              <a:rPr lang="zh-CN" altLang="en-US" sz="2400" dirty="0"/>
              <a:t>页的</a:t>
            </a:r>
            <a:r>
              <a:rPr lang="en-US" altLang="zh-CN" sz="2400" dirty="0"/>
              <a:t>1</a:t>
            </a:r>
            <a:r>
              <a:rPr lang="zh-CN" altLang="en-US" sz="2400" dirty="0"/>
              <a:t>行</a:t>
            </a:r>
            <a:r>
              <a:rPr lang="en-US" altLang="zh-CN" sz="2400" dirty="0"/>
              <a:t>1</a:t>
            </a:r>
            <a:r>
              <a:rPr lang="zh-CN" altLang="en-US" sz="2400" dirty="0"/>
              <a:t>列</a:t>
            </a:r>
          </a:p>
        </p:txBody>
      </p:sp>
    </p:spTree>
    <p:extLst>
      <p:ext uri="{BB962C8B-B14F-4D97-AF65-F5344CB8AC3E}">
        <p14:creationId xmlns:p14="http://schemas.microsoft.com/office/powerpoint/2010/main" val="1426622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3B78-2ECD-4743-B04D-579D1F8F4937}"/>
              </a:ext>
            </a:extLst>
          </p:cNvPr>
          <p:cNvSpPr>
            <a:spLocks noGrp="1"/>
          </p:cNvSpPr>
          <p:nvPr>
            <p:ph type="title"/>
          </p:nvPr>
        </p:nvSpPr>
        <p:spPr/>
        <p:txBody>
          <a:bodyPr/>
          <a:lstStyle/>
          <a:p>
            <a:r>
              <a:rPr lang="zh-CN" altLang="en-US" dirty="0"/>
              <a:t>数组高级索引</a:t>
            </a:r>
          </a:p>
        </p:txBody>
      </p:sp>
      <p:sp>
        <p:nvSpPr>
          <p:cNvPr id="3" name="内容占位符 2">
            <a:extLst>
              <a:ext uri="{FF2B5EF4-FFF2-40B4-BE49-F238E27FC236}">
                <a16:creationId xmlns:a16="http://schemas.microsoft.com/office/drawing/2014/main" id="{7FD28C27-92DB-42C7-B6D3-02F38C3E655F}"/>
              </a:ext>
            </a:extLst>
          </p:cNvPr>
          <p:cNvSpPr>
            <a:spLocks noGrp="1"/>
          </p:cNvSpPr>
          <p:nvPr>
            <p:ph idx="1"/>
          </p:nvPr>
        </p:nvSpPr>
        <p:spPr/>
        <p:txBody>
          <a:bodyPr/>
          <a:lstStyle/>
          <a:p>
            <a:pPr>
              <a:lnSpc>
                <a:spcPct val="150000"/>
              </a:lnSpc>
            </a:pPr>
            <a:r>
              <a:rPr lang="zh-CN" altLang="en-US" dirty="0"/>
              <a:t>除了用整数和切片的索引外，数组还提供了更多的索引方式</a:t>
            </a:r>
            <a:endParaRPr lang="en-US" altLang="zh-CN" dirty="0"/>
          </a:p>
          <a:p>
            <a:pPr lvl="1">
              <a:lnSpc>
                <a:spcPct val="150000"/>
              </a:lnSpc>
            </a:pPr>
            <a:r>
              <a:rPr lang="zh-CN" altLang="en-US" dirty="0"/>
              <a:t>整数数组索引</a:t>
            </a:r>
            <a:endParaRPr lang="en-US" altLang="zh-CN" dirty="0"/>
          </a:p>
          <a:p>
            <a:pPr lvl="1">
              <a:lnSpc>
                <a:spcPct val="150000"/>
              </a:lnSpc>
            </a:pPr>
            <a:r>
              <a:rPr lang="zh-CN" altLang="en-US" dirty="0"/>
              <a:t>布尔索引</a:t>
            </a:r>
            <a:endParaRPr lang="en-US" altLang="zh-CN" dirty="0"/>
          </a:p>
          <a:p>
            <a:pPr lvl="1">
              <a:lnSpc>
                <a:spcPct val="150000"/>
              </a:lnSpc>
            </a:pPr>
            <a:r>
              <a:rPr lang="zh-CN" altLang="en-US" dirty="0"/>
              <a:t>花式索引</a:t>
            </a:r>
          </a:p>
        </p:txBody>
      </p:sp>
      <p:sp>
        <p:nvSpPr>
          <p:cNvPr id="4" name="日期占位符 3">
            <a:extLst>
              <a:ext uri="{FF2B5EF4-FFF2-40B4-BE49-F238E27FC236}">
                <a16:creationId xmlns:a16="http://schemas.microsoft.com/office/drawing/2014/main" id="{B6D7F051-AF13-4B0E-8C96-798D14D3EE35}"/>
              </a:ext>
            </a:extLst>
          </p:cNvPr>
          <p:cNvSpPr>
            <a:spLocks noGrp="1"/>
          </p:cNvSpPr>
          <p:nvPr>
            <p:ph type="dt" sz="half" idx="10"/>
          </p:nvPr>
        </p:nvSpPr>
        <p:spPr/>
        <p:txBody>
          <a:bodyPr/>
          <a:lstStyle/>
          <a:p>
            <a:fld id="{A175C861-D6C9-46A4-8DB4-E5C9B819A988}"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B02A29B-CBAF-4257-8C8B-1872F8CBDD73}"/>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DC69806-2072-4F85-8361-F016F9967DAD}"/>
              </a:ext>
            </a:extLst>
          </p:cNvPr>
          <p:cNvSpPr>
            <a:spLocks noGrp="1"/>
          </p:cNvSpPr>
          <p:nvPr>
            <p:ph type="sldNum" sz="quarter" idx="12"/>
          </p:nvPr>
        </p:nvSpPr>
        <p:spPr/>
        <p:txBody>
          <a:bodyPr/>
          <a:lstStyle/>
          <a:p>
            <a:fld id="{253F5694-3F4E-4408-B13F-07F0B52BE224}" type="slidenum">
              <a:rPr lang="zh-CN" altLang="en-US" smtClean="0"/>
              <a:t>29</a:t>
            </a:fld>
            <a:endParaRPr lang="zh-CN" altLang="en-US"/>
          </a:p>
        </p:txBody>
      </p:sp>
    </p:spTree>
    <p:extLst>
      <p:ext uri="{BB962C8B-B14F-4D97-AF65-F5344CB8AC3E}">
        <p14:creationId xmlns:p14="http://schemas.microsoft.com/office/powerpoint/2010/main" val="179948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11FA4-60D2-4B71-BD20-826B55411EBE}"/>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1B2CEAC7-8D5E-49DA-8A68-F0082FD5FFD1}"/>
              </a:ext>
            </a:extLst>
          </p:cNvPr>
          <p:cNvSpPr>
            <a:spLocks noGrp="1"/>
          </p:cNvSpPr>
          <p:nvPr>
            <p:ph idx="1"/>
          </p:nvPr>
        </p:nvSpPr>
        <p:spPr>
          <a:xfrm>
            <a:off x="1295401" y="2556932"/>
            <a:ext cx="4800599" cy="3318936"/>
          </a:xfrm>
        </p:spPr>
        <p:txBody>
          <a:bodyPr>
            <a:normAutofit/>
          </a:bodyPr>
          <a:lstStyle/>
          <a:p>
            <a:r>
              <a:rPr lang="en-US" altLang="zh-CN" sz="2800" dirty="0" err="1"/>
              <a:t>Numpy</a:t>
            </a:r>
            <a:r>
              <a:rPr lang="zh-CN" altLang="en-US" sz="2800" dirty="0"/>
              <a:t>简介</a:t>
            </a:r>
            <a:endParaRPr lang="en-US" altLang="zh-CN" sz="2800" dirty="0"/>
          </a:p>
          <a:p>
            <a:r>
              <a:rPr lang="en-US" altLang="zh-CN" sz="2800" dirty="0" err="1"/>
              <a:t>Numpy</a:t>
            </a:r>
            <a:r>
              <a:rPr lang="zh-CN" altLang="en-US" sz="2800" dirty="0"/>
              <a:t>安装和调用</a:t>
            </a:r>
            <a:endParaRPr lang="en-US" altLang="zh-CN" sz="2800" dirty="0"/>
          </a:p>
          <a:p>
            <a:r>
              <a:rPr lang="en-US" altLang="zh-CN" sz="2800" dirty="0" err="1"/>
              <a:t>Numpy</a:t>
            </a:r>
            <a:r>
              <a:rPr lang="zh-CN" altLang="en-US" sz="2800" dirty="0"/>
              <a:t>数据类型</a:t>
            </a:r>
            <a:endParaRPr lang="en-US" altLang="zh-CN" sz="2800" dirty="0"/>
          </a:p>
          <a:p>
            <a:r>
              <a:rPr lang="en-US" altLang="zh-CN" sz="2800" dirty="0" err="1"/>
              <a:t>Numpy</a:t>
            </a:r>
            <a:r>
              <a:rPr lang="zh-CN" altLang="en-US" sz="2800" dirty="0"/>
              <a:t>副本和视图</a:t>
            </a:r>
            <a:endParaRPr lang="en-US" altLang="zh-CN" sz="2800" dirty="0"/>
          </a:p>
          <a:p>
            <a:r>
              <a:rPr lang="en-US" altLang="zh-CN" sz="2800" dirty="0" err="1"/>
              <a:t>Numpy</a:t>
            </a:r>
            <a:r>
              <a:rPr lang="zh-CN" altLang="en-US" sz="2800" dirty="0"/>
              <a:t>文件读写</a:t>
            </a:r>
            <a:endParaRPr lang="en-US" altLang="zh-CN" sz="2800" dirty="0"/>
          </a:p>
          <a:p>
            <a:endParaRPr lang="en-US" altLang="zh-CN" sz="2800" dirty="0"/>
          </a:p>
        </p:txBody>
      </p:sp>
      <p:sp>
        <p:nvSpPr>
          <p:cNvPr id="4" name="日期占位符 3">
            <a:extLst>
              <a:ext uri="{FF2B5EF4-FFF2-40B4-BE49-F238E27FC236}">
                <a16:creationId xmlns:a16="http://schemas.microsoft.com/office/drawing/2014/main" id="{4EDDBCB5-C8C6-4F60-B0C4-2EF0C678F22A}"/>
              </a:ext>
            </a:extLst>
          </p:cNvPr>
          <p:cNvSpPr>
            <a:spLocks noGrp="1"/>
          </p:cNvSpPr>
          <p:nvPr>
            <p:ph type="dt" sz="half" idx="10"/>
          </p:nvPr>
        </p:nvSpPr>
        <p:spPr/>
        <p:txBody>
          <a:bodyPr/>
          <a:lstStyle/>
          <a:p>
            <a:fld id="{0458FC08-0246-4645-B3B9-1A0B3F39F654}" type="datetime1">
              <a:rPr lang="zh-CN" altLang="en-US" smtClean="0"/>
              <a:t>2021/1/29</a:t>
            </a:fld>
            <a:endParaRPr lang="zh-CN" altLang="en-US"/>
          </a:p>
        </p:txBody>
      </p:sp>
      <p:sp>
        <p:nvSpPr>
          <p:cNvPr id="5" name="页脚占位符 4">
            <a:extLst>
              <a:ext uri="{FF2B5EF4-FFF2-40B4-BE49-F238E27FC236}">
                <a16:creationId xmlns:a16="http://schemas.microsoft.com/office/drawing/2014/main" id="{32125266-35F0-4837-B0A0-F789FB2EF9EF}"/>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24B958F8-D712-4459-87B5-8E8FD8E6722A}"/>
              </a:ext>
            </a:extLst>
          </p:cNvPr>
          <p:cNvSpPr>
            <a:spLocks noGrp="1"/>
          </p:cNvSpPr>
          <p:nvPr>
            <p:ph type="sldNum" sz="quarter" idx="12"/>
          </p:nvPr>
        </p:nvSpPr>
        <p:spPr/>
        <p:txBody>
          <a:bodyPr/>
          <a:lstStyle/>
          <a:p>
            <a:fld id="{253F5694-3F4E-4408-B13F-07F0B52BE224}" type="slidenum">
              <a:rPr lang="zh-CN" altLang="en-US" smtClean="0"/>
              <a:t>3</a:t>
            </a:fld>
            <a:endParaRPr lang="zh-CN" altLang="en-US"/>
          </a:p>
        </p:txBody>
      </p:sp>
      <p:sp>
        <p:nvSpPr>
          <p:cNvPr id="7" name="内容占位符 2">
            <a:extLst>
              <a:ext uri="{FF2B5EF4-FFF2-40B4-BE49-F238E27FC236}">
                <a16:creationId xmlns:a16="http://schemas.microsoft.com/office/drawing/2014/main" id="{6BBB86D4-90CA-4410-8D4F-11F7FCB64960}"/>
              </a:ext>
            </a:extLst>
          </p:cNvPr>
          <p:cNvSpPr txBox="1">
            <a:spLocks/>
          </p:cNvSpPr>
          <p:nvPr/>
        </p:nvSpPr>
        <p:spPr>
          <a:xfrm>
            <a:off x="6095999" y="2556932"/>
            <a:ext cx="48005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sz="2800" dirty="0"/>
              <a:t>数组的定义和创建</a:t>
            </a:r>
          </a:p>
          <a:p>
            <a:r>
              <a:rPr lang="zh-CN" altLang="en-US" sz="2800" dirty="0"/>
              <a:t>数组的属性</a:t>
            </a:r>
            <a:endParaRPr lang="en-US" altLang="zh-CN" sz="2800" dirty="0"/>
          </a:p>
          <a:p>
            <a:r>
              <a:rPr lang="zh-CN" altLang="en-US" sz="2800" dirty="0"/>
              <a:t>数组的索引和切片</a:t>
            </a:r>
            <a:endParaRPr lang="en-US" altLang="zh-CN" sz="2800" dirty="0"/>
          </a:p>
          <a:p>
            <a:r>
              <a:rPr lang="zh-CN" altLang="en-US" sz="2800" dirty="0"/>
              <a:t>数组操作</a:t>
            </a:r>
            <a:endParaRPr lang="en-US" altLang="zh-CN" sz="2800" dirty="0"/>
          </a:p>
          <a:p>
            <a:r>
              <a:rPr lang="zh-CN" altLang="en-US" sz="2800" dirty="0"/>
              <a:t>数组运算</a:t>
            </a:r>
            <a:endParaRPr lang="en-US" altLang="zh-CN" sz="2800" dirty="0"/>
          </a:p>
        </p:txBody>
      </p:sp>
    </p:spTree>
    <p:extLst>
      <p:ext uri="{BB962C8B-B14F-4D97-AF65-F5344CB8AC3E}">
        <p14:creationId xmlns:p14="http://schemas.microsoft.com/office/powerpoint/2010/main" val="1919237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7CD20-9F34-4488-88B2-691B6D5D9CA0}"/>
              </a:ext>
            </a:extLst>
          </p:cNvPr>
          <p:cNvSpPr>
            <a:spLocks noGrp="1"/>
          </p:cNvSpPr>
          <p:nvPr>
            <p:ph type="title"/>
          </p:nvPr>
        </p:nvSpPr>
        <p:spPr/>
        <p:txBody>
          <a:bodyPr/>
          <a:lstStyle/>
          <a:p>
            <a:r>
              <a:rPr lang="zh-CN" altLang="en-US" dirty="0"/>
              <a:t>整数数组索引</a:t>
            </a:r>
          </a:p>
        </p:txBody>
      </p:sp>
      <p:sp>
        <p:nvSpPr>
          <p:cNvPr id="3" name="内容占位符 2">
            <a:extLst>
              <a:ext uri="{FF2B5EF4-FFF2-40B4-BE49-F238E27FC236}">
                <a16:creationId xmlns:a16="http://schemas.microsoft.com/office/drawing/2014/main" id="{B575B21D-714A-4259-BA86-700D1CD907DB}"/>
              </a:ext>
            </a:extLst>
          </p:cNvPr>
          <p:cNvSpPr>
            <a:spLocks noGrp="1"/>
          </p:cNvSpPr>
          <p:nvPr>
            <p:ph idx="1"/>
          </p:nvPr>
        </p:nvSpPr>
        <p:spPr/>
        <p:txBody>
          <a:bodyPr/>
          <a:lstStyle/>
          <a:p>
            <a:pPr>
              <a:lnSpc>
                <a:spcPct val="150000"/>
              </a:lnSpc>
            </a:pPr>
            <a:r>
              <a:rPr lang="zh-CN" altLang="en-US" dirty="0"/>
              <a:t>第一种整数数组索引写法</a:t>
            </a:r>
            <a:endParaRPr lang="en-US" altLang="zh-CN" dirty="0"/>
          </a:p>
          <a:p>
            <a:pPr lvl="1">
              <a:lnSpc>
                <a:spcPct val="150000"/>
              </a:lnSpc>
            </a:pPr>
            <a:r>
              <a:rPr lang="en-US" altLang="zh-CN" dirty="0"/>
              <a:t>import </a:t>
            </a:r>
            <a:r>
              <a:rPr lang="en-US" altLang="zh-CN" dirty="0" err="1"/>
              <a:t>numpy</a:t>
            </a:r>
            <a:r>
              <a:rPr lang="en-US" altLang="zh-CN" dirty="0"/>
              <a:t> as np</a:t>
            </a:r>
          </a:p>
          <a:p>
            <a:pPr lvl="1">
              <a:lnSpc>
                <a:spcPct val="150000"/>
              </a:lnSpc>
            </a:pPr>
            <a:r>
              <a:rPr lang="en-US" altLang="zh-CN" dirty="0"/>
              <a:t>a = </a:t>
            </a:r>
            <a:r>
              <a:rPr lang="en-US" altLang="zh-CN" dirty="0" err="1"/>
              <a:t>np.arange</a:t>
            </a:r>
            <a:r>
              <a:rPr lang="en-US" altLang="zh-CN" dirty="0"/>
              <a:t>(1,13).reshape(3,4)</a:t>
            </a:r>
          </a:p>
          <a:p>
            <a:pPr lvl="1">
              <a:lnSpc>
                <a:spcPct val="150000"/>
              </a:lnSpc>
            </a:pPr>
            <a:r>
              <a:rPr lang="en-US" altLang="zh-CN" dirty="0"/>
              <a:t>b = a[[0, 1, 2], [0, 1, 0]]  </a:t>
            </a:r>
          </a:p>
          <a:p>
            <a:pPr lvl="2">
              <a:lnSpc>
                <a:spcPct val="150000"/>
              </a:lnSpc>
            </a:pPr>
            <a:r>
              <a:rPr lang="zh-CN" altLang="en-US" dirty="0"/>
              <a:t>获取数组中</a:t>
            </a:r>
            <a:r>
              <a:rPr lang="en-US" altLang="zh-CN" dirty="0"/>
              <a:t>(0,0)</a:t>
            </a:r>
            <a:r>
              <a:rPr lang="zh-CN" altLang="en-US" dirty="0"/>
              <a:t>，</a:t>
            </a:r>
            <a:r>
              <a:rPr lang="en-US" altLang="zh-CN" dirty="0"/>
              <a:t>(1,1)</a:t>
            </a:r>
            <a:r>
              <a:rPr lang="zh-CN" altLang="en-US" dirty="0"/>
              <a:t>和</a:t>
            </a:r>
            <a:r>
              <a:rPr lang="en-US" altLang="zh-CN" dirty="0"/>
              <a:t>(2,0)</a:t>
            </a:r>
            <a:r>
              <a:rPr lang="zh-CN" altLang="en-US" dirty="0"/>
              <a:t>位置处的元素</a:t>
            </a:r>
          </a:p>
        </p:txBody>
      </p:sp>
      <p:sp>
        <p:nvSpPr>
          <p:cNvPr id="4" name="日期占位符 3">
            <a:extLst>
              <a:ext uri="{FF2B5EF4-FFF2-40B4-BE49-F238E27FC236}">
                <a16:creationId xmlns:a16="http://schemas.microsoft.com/office/drawing/2014/main" id="{7147B0FC-1F9A-418F-8FE3-FDA479296074}"/>
              </a:ext>
            </a:extLst>
          </p:cNvPr>
          <p:cNvSpPr>
            <a:spLocks noGrp="1"/>
          </p:cNvSpPr>
          <p:nvPr>
            <p:ph type="dt" sz="half" idx="10"/>
          </p:nvPr>
        </p:nvSpPr>
        <p:spPr/>
        <p:txBody>
          <a:bodyPr/>
          <a:lstStyle/>
          <a:p>
            <a:fld id="{0C7CB111-08D4-4509-9BCD-AA39311B6C0F}" type="datetime1">
              <a:rPr lang="zh-CN" altLang="en-US" smtClean="0"/>
              <a:t>2021/1/29</a:t>
            </a:fld>
            <a:endParaRPr lang="zh-CN" altLang="en-US"/>
          </a:p>
        </p:txBody>
      </p:sp>
      <p:sp>
        <p:nvSpPr>
          <p:cNvPr id="5" name="页脚占位符 4">
            <a:extLst>
              <a:ext uri="{FF2B5EF4-FFF2-40B4-BE49-F238E27FC236}">
                <a16:creationId xmlns:a16="http://schemas.microsoft.com/office/drawing/2014/main" id="{D8774264-D631-4B6B-B99B-FA0EB71DA4BE}"/>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227A9372-0FEE-42F8-AA08-F4345B3A2CBC}"/>
              </a:ext>
            </a:extLst>
          </p:cNvPr>
          <p:cNvSpPr>
            <a:spLocks noGrp="1"/>
          </p:cNvSpPr>
          <p:nvPr>
            <p:ph type="sldNum" sz="quarter" idx="12"/>
          </p:nvPr>
        </p:nvSpPr>
        <p:spPr/>
        <p:txBody>
          <a:bodyPr/>
          <a:lstStyle/>
          <a:p>
            <a:fld id="{253F5694-3F4E-4408-B13F-07F0B52BE224}" type="slidenum">
              <a:rPr lang="zh-CN" altLang="en-US" smtClean="0"/>
              <a:t>30</a:t>
            </a:fld>
            <a:endParaRPr lang="zh-CN" altLang="en-US"/>
          </a:p>
        </p:txBody>
      </p:sp>
    </p:spTree>
    <p:extLst>
      <p:ext uri="{BB962C8B-B14F-4D97-AF65-F5344CB8AC3E}">
        <p14:creationId xmlns:p14="http://schemas.microsoft.com/office/powerpoint/2010/main" val="946175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B9279-F65B-4D85-8496-083FAAFF4739}"/>
              </a:ext>
            </a:extLst>
          </p:cNvPr>
          <p:cNvSpPr>
            <a:spLocks noGrp="1"/>
          </p:cNvSpPr>
          <p:nvPr>
            <p:ph type="title"/>
          </p:nvPr>
        </p:nvSpPr>
        <p:spPr/>
        <p:txBody>
          <a:bodyPr/>
          <a:lstStyle/>
          <a:p>
            <a:r>
              <a:rPr lang="zh-CN" altLang="en-US" dirty="0"/>
              <a:t>整数数组索引</a:t>
            </a:r>
          </a:p>
        </p:txBody>
      </p:sp>
      <p:sp>
        <p:nvSpPr>
          <p:cNvPr id="3" name="内容占位符 2">
            <a:extLst>
              <a:ext uri="{FF2B5EF4-FFF2-40B4-BE49-F238E27FC236}">
                <a16:creationId xmlns:a16="http://schemas.microsoft.com/office/drawing/2014/main" id="{C0F20C67-7AF2-441F-89A1-B4A43F6D07A2}"/>
              </a:ext>
            </a:extLst>
          </p:cNvPr>
          <p:cNvSpPr>
            <a:spLocks noGrp="1"/>
          </p:cNvSpPr>
          <p:nvPr>
            <p:ph idx="1"/>
          </p:nvPr>
        </p:nvSpPr>
        <p:spPr/>
        <p:txBody>
          <a:bodyPr/>
          <a:lstStyle/>
          <a:p>
            <a:r>
              <a:rPr lang="zh-CN" altLang="en-US" dirty="0"/>
              <a:t>第二种整数数组索引</a:t>
            </a:r>
            <a:endParaRPr lang="en-US" altLang="zh-CN" dirty="0"/>
          </a:p>
          <a:p>
            <a:pPr lvl="1"/>
            <a:r>
              <a:rPr lang="en-US" altLang="zh-CN" dirty="0"/>
              <a:t>import </a:t>
            </a:r>
            <a:r>
              <a:rPr lang="en-US" altLang="zh-CN" dirty="0" err="1"/>
              <a:t>numpy</a:t>
            </a:r>
            <a:r>
              <a:rPr lang="en-US" altLang="zh-CN" dirty="0"/>
              <a:t> as np </a:t>
            </a:r>
          </a:p>
          <a:p>
            <a:pPr lvl="1"/>
            <a:r>
              <a:rPr lang="en-US" altLang="zh-CN" dirty="0"/>
              <a:t>a = </a:t>
            </a:r>
            <a:r>
              <a:rPr lang="en-US" altLang="zh-CN" dirty="0" err="1"/>
              <a:t>np.arange</a:t>
            </a:r>
            <a:r>
              <a:rPr lang="en-US" altLang="zh-CN" dirty="0"/>
              <a:t>(1, 13).reshape(3, 4)</a:t>
            </a:r>
          </a:p>
          <a:p>
            <a:pPr lvl="1"/>
            <a:r>
              <a:rPr lang="en-US" altLang="zh-CN" dirty="0"/>
              <a:t>rows = </a:t>
            </a:r>
            <a:r>
              <a:rPr lang="en-US" altLang="zh-CN" dirty="0" err="1"/>
              <a:t>np.array</a:t>
            </a:r>
            <a:r>
              <a:rPr lang="en-US" altLang="zh-CN" dirty="0"/>
              <a:t>([[0, 0], [3, 3]]) </a:t>
            </a:r>
          </a:p>
          <a:p>
            <a:pPr lvl="1"/>
            <a:r>
              <a:rPr lang="en-US" altLang="zh-CN" dirty="0"/>
              <a:t>cols = </a:t>
            </a:r>
            <a:r>
              <a:rPr lang="en-US" altLang="zh-CN" dirty="0" err="1"/>
              <a:t>np.array</a:t>
            </a:r>
            <a:r>
              <a:rPr lang="en-US" altLang="zh-CN" dirty="0"/>
              <a:t>([[0, 2], [0, 2]]) </a:t>
            </a:r>
          </a:p>
          <a:p>
            <a:pPr lvl="1"/>
            <a:r>
              <a:rPr lang="en-US" altLang="zh-CN" dirty="0"/>
              <a:t>b = a[rows, cols] </a:t>
            </a:r>
          </a:p>
          <a:p>
            <a:pPr lvl="1"/>
            <a:r>
              <a:rPr lang="en-US" altLang="zh-CN" dirty="0"/>
              <a:t>print(b)</a:t>
            </a:r>
          </a:p>
        </p:txBody>
      </p:sp>
      <p:sp>
        <p:nvSpPr>
          <p:cNvPr id="4" name="日期占位符 3">
            <a:extLst>
              <a:ext uri="{FF2B5EF4-FFF2-40B4-BE49-F238E27FC236}">
                <a16:creationId xmlns:a16="http://schemas.microsoft.com/office/drawing/2014/main" id="{69D02F5D-8A22-4FD9-8307-72242611A1AC}"/>
              </a:ext>
            </a:extLst>
          </p:cNvPr>
          <p:cNvSpPr>
            <a:spLocks noGrp="1"/>
          </p:cNvSpPr>
          <p:nvPr>
            <p:ph type="dt" sz="half" idx="10"/>
          </p:nvPr>
        </p:nvSpPr>
        <p:spPr/>
        <p:txBody>
          <a:bodyPr/>
          <a:lstStyle/>
          <a:p>
            <a:fld id="{8F1937C3-722B-47F4-BEC9-E92A59E1713C}"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EC9A435-C5BB-4C96-96A9-C6EFDF75319B}"/>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0EFB8D9C-895E-4425-B060-CDC5D4A1E596}"/>
              </a:ext>
            </a:extLst>
          </p:cNvPr>
          <p:cNvSpPr>
            <a:spLocks noGrp="1"/>
          </p:cNvSpPr>
          <p:nvPr>
            <p:ph type="sldNum" sz="quarter" idx="12"/>
          </p:nvPr>
        </p:nvSpPr>
        <p:spPr/>
        <p:txBody>
          <a:bodyPr/>
          <a:lstStyle/>
          <a:p>
            <a:fld id="{253F5694-3F4E-4408-B13F-07F0B52BE224}" type="slidenum">
              <a:rPr lang="zh-CN" altLang="en-US" smtClean="0"/>
              <a:t>31</a:t>
            </a:fld>
            <a:endParaRPr lang="zh-CN" altLang="en-US"/>
          </a:p>
        </p:txBody>
      </p:sp>
    </p:spTree>
    <p:extLst>
      <p:ext uri="{BB962C8B-B14F-4D97-AF65-F5344CB8AC3E}">
        <p14:creationId xmlns:p14="http://schemas.microsoft.com/office/powerpoint/2010/main" val="204895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DBA05-55A3-4B8E-AFEF-5988AACEC6B2}"/>
              </a:ext>
            </a:extLst>
          </p:cNvPr>
          <p:cNvSpPr>
            <a:spLocks noGrp="1"/>
          </p:cNvSpPr>
          <p:nvPr>
            <p:ph type="title"/>
          </p:nvPr>
        </p:nvSpPr>
        <p:spPr/>
        <p:txBody>
          <a:bodyPr/>
          <a:lstStyle/>
          <a:p>
            <a:r>
              <a:rPr lang="zh-CN" altLang="en-US" dirty="0"/>
              <a:t>布尔索引</a:t>
            </a:r>
          </a:p>
        </p:txBody>
      </p:sp>
      <p:sp>
        <p:nvSpPr>
          <p:cNvPr id="3" name="内容占位符 2">
            <a:extLst>
              <a:ext uri="{FF2B5EF4-FFF2-40B4-BE49-F238E27FC236}">
                <a16:creationId xmlns:a16="http://schemas.microsoft.com/office/drawing/2014/main" id="{7D1A70B2-EF28-4166-B44C-44EB318F4B8D}"/>
              </a:ext>
            </a:extLst>
          </p:cNvPr>
          <p:cNvSpPr>
            <a:spLocks noGrp="1"/>
          </p:cNvSpPr>
          <p:nvPr>
            <p:ph idx="1"/>
          </p:nvPr>
        </p:nvSpPr>
        <p:spPr/>
        <p:txBody>
          <a:bodyPr/>
          <a:lstStyle/>
          <a:p>
            <a:r>
              <a:rPr lang="zh-CN" altLang="en-US" dirty="0"/>
              <a:t>布尔索引通过布尔运算（如：比较运算符）来获取符合指定条件的元素的数组</a:t>
            </a:r>
            <a:endParaRPr lang="en-US" altLang="zh-CN" dirty="0"/>
          </a:p>
          <a:p>
            <a:pPr lvl="1"/>
            <a:r>
              <a:rPr lang="en-US" altLang="zh-CN" dirty="0"/>
              <a:t>import </a:t>
            </a:r>
            <a:r>
              <a:rPr lang="en-US" altLang="zh-CN" dirty="0" err="1"/>
              <a:t>numpy</a:t>
            </a:r>
            <a:r>
              <a:rPr lang="en-US" altLang="zh-CN" dirty="0"/>
              <a:t> as np </a:t>
            </a:r>
          </a:p>
          <a:p>
            <a:pPr lvl="1"/>
            <a:r>
              <a:rPr lang="en-US" altLang="zh-CN" dirty="0"/>
              <a:t>a = </a:t>
            </a:r>
            <a:r>
              <a:rPr lang="en-US" altLang="zh-CN" dirty="0" err="1"/>
              <a:t>np.arange</a:t>
            </a:r>
            <a:r>
              <a:rPr lang="en-US" altLang="zh-CN" dirty="0"/>
              <a:t>(1, 13).reshape(3, 4)</a:t>
            </a:r>
          </a:p>
          <a:p>
            <a:pPr lvl="1"/>
            <a:r>
              <a:rPr lang="en-US" altLang="zh-CN" dirty="0"/>
              <a:t>b = a[a &gt; 8]</a:t>
            </a:r>
          </a:p>
          <a:p>
            <a:pPr lvl="1"/>
            <a:r>
              <a:rPr lang="en-US" altLang="zh-CN" dirty="0"/>
              <a:t>print(b)</a:t>
            </a:r>
          </a:p>
          <a:p>
            <a:endParaRPr lang="zh-CN" altLang="en-US" dirty="0"/>
          </a:p>
        </p:txBody>
      </p:sp>
      <p:sp>
        <p:nvSpPr>
          <p:cNvPr id="4" name="日期占位符 3">
            <a:extLst>
              <a:ext uri="{FF2B5EF4-FFF2-40B4-BE49-F238E27FC236}">
                <a16:creationId xmlns:a16="http://schemas.microsoft.com/office/drawing/2014/main" id="{5ECED765-8A67-4DEF-8A5B-EA7A69754152}"/>
              </a:ext>
            </a:extLst>
          </p:cNvPr>
          <p:cNvSpPr>
            <a:spLocks noGrp="1"/>
          </p:cNvSpPr>
          <p:nvPr>
            <p:ph type="dt" sz="half" idx="10"/>
          </p:nvPr>
        </p:nvSpPr>
        <p:spPr/>
        <p:txBody>
          <a:bodyPr/>
          <a:lstStyle/>
          <a:p>
            <a:fld id="{A7564FEE-163C-418D-93AB-2EFF7E3FB93E}" type="datetime1">
              <a:rPr lang="zh-CN" altLang="en-US" smtClean="0"/>
              <a:t>2021/1/29</a:t>
            </a:fld>
            <a:endParaRPr lang="zh-CN" altLang="en-US"/>
          </a:p>
        </p:txBody>
      </p:sp>
      <p:sp>
        <p:nvSpPr>
          <p:cNvPr id="5" name="页脚占位符 4">
            <a:extLst>
              <a:ext uri="{FF2B5EF4-FFF2-40B4-BE49-F238E27FC236}">
                <a16:creationId xmlns:a16="http://schemas.microsoft.com/office/drawing/2014/main" id="{88A9C190-E30D-4B38-A2BB-1026A15F466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C461EA1-B499-4F52-9645-2B725A95FD92}"/>
              </a:ext>
            </a:extLst>
          </p:cNvPr>
          <p:cNvSpPr>
            <a:spLocks noGrp="1"/>
          </p:cNvSpPr>
          <p:nvPr>
            <p:ph type="sldNum" sz="quarter" idx="12"/>
          </p:nvPr>
        </p:nvSpPr>
        <p:spPr/>
        <p:txBody>
          <a:bodyPr/>
          <a:lstStyle/>
          <a:p>
            <a:fld id="{253F5694-3F4E-4408-B13F-07F0B52BE224}" type="slidenum">
              <a:rPr lang="zh-CN" altLang="en-US" smtClean="0"/>
              <a:t>32</a:t>
            </a:fld>
            <a:endParaRPr lang="zh-CN" altLang="en-US"/>
          </a:p>
        </p:txBody>
      </p:sp>
    </p:spTree>
    <p:extLst>
      <p:ext uri="{BB962C8B-B14F-4D97-AF65-F5344CB8AC3E}">
        <p14:creationId xmlns:p14="http://schemas.microsoft.com/office/powerpoint/2010/main" val="469746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42172-3F1D-4E24-BD46-7AD886D59550}"/>
              </a:ext>
            </a:extLst>
          </p:cNvPr>
          <p:cNvSpPr>
            <a:spLocks noGrp="1"/>
          </p:cNvSpPr>
          <p:nvPr>
            <p:ph type="title"/>
          </p:nvPr>
        </p:nvSpPr>
        <p:spPr/>
        <p:txBody>
          <a:bodyPr/>
          <a:lstStyle/>
          <a:p>
            <a:r>
              <a:rPr lang="zh-CN" altLang="en-US" dirty="0"/>
              <a:t>花式索引</a:t>
            </a:r>
          </a:p>
        </p:txBody>
      </p:sp>
      <p:sp>
        <p:nvSpPr>
          <p:cNvPr id="3" name="内容占位符 2">
            <a:extLst>
              <a:ext uri="{FF2B5EF4-FFF2-40B4-BE49-F238E27FC236}">
                <a16:creationId xmlns:a16="http://schemas.microsoft.com/office/drawing/2014/main" id="{B86A3065-331F-4962-924C-BB7563224463}"/>
              </a:ext>
            </a:extLst>
          </p:cNvPr>
          <p:cNvSpPr>
            <a:spLocks noGrp="1"/>
          </p:cNvSpPr>
          <p:nvPr>
            <p:ph idx="1"/>
          </p:nvPr>
        </p:nvSpPr>
        <p:spPr/>
        <p:txBody>
          <a:bodyPr>
            <a:normAutofit fontScale="92500" lnSpcReduction="20000"/>
          </a:bodyPr>
          <a:lstStyle/>
          <a:p>
            <a:pPr>
              <a:lnSpc>
                <a:spcPct val="150000"/>
              </a:lnSpc>
            </a:pPr>
            <a:r>
              <a:rPr lang="zh-CN" altLang="en-US" dirty="0"/>
              <a:t>花式索引指的是利用整数数组进行索引</a:t>
            </a:r>
            <a:endParaRPr lang="en-US" altLang="zh-CN" dirty="0"/>
          </a:p>
          <a:p>
            <a:pPr>
              <a:lnSpc>
                <a:spcPct val="150000"/>
              </a:lnSpc>
            </a:pPr>
            <a:r>
              <a:rPr lang="zh-CN" altLang="en-US" dirty="0"/>
              <a:t>花式索引跟切片不一样，它总是将数据复制到新数组中</a:t>
            </a:r>
            <a:endParaRPr lang="en-US" altLang="zh-CN" dirty="0"/>
          </a:p>
          <a:p>
            <a:pPr>
              <a:lnSpc>
                <a:spcPct val="150000"/>
              </a:lnSpc>
            </a:pPr>
            <a:r>
              <a:rPr lang="zh-CN" altLang="en-US" dirty="0"/>
              <a:t>三种方式</a:t>
            </a:r>
            <a:endParaRPr lang="en-US" altLang="zh-CN" dirty="0"/>
          </a:p>
          <a:p>
            <a:pPr lvl="1">
              <a:lnSpc>
                <a:spcPct val="150000"/>
              </a:lnSpc>
            </a:pPr>
            <a:r>
              <a:rPr lang="zh-CN" altLang="en-US" dirty="0"/>
              <a:t>传入顺序索引数组</a:t>
            </a:r>
            <a:endParaRPr lang="en-US" altLang="zh-CN" dirty="0"/>
          </a:p>
          <a:p>
            <a:pPr lvl="1">
              <a:lnSpc>
                <a:spcPct val="150000"/>
              </a:lnSpc>
            </a:pPr>
            <a:r>
              <a:rPr lang="zh-CN" altLang="en-US" dirty="0"/>
              <a:t>传入倒序索引数组</a:t>
            </a:r>
            <a:endParaRPr lang="en-US" altLang="zh-CN" dirty="0"/>
          </a:p>
          <a:p>
            <a:pPr lvl="1">
              <a:lnSpc>
                <a:spcPct val="150000"/>
              </a:lnSpc>
            </a:pPr>
            <a:r>
              <a:rPr lang="zh-CN" altLang="en-US" dirty="0"/>
              <a:t>传入多个索引数组（要使用</a:t>
            </a:r>
            <a:r>
              <a:rPr lang="en-US" altLang="zh-CN" dirty="0" err="1"/>
              <a:t>np.ix</a:t>
            </a:r>
            <a:r>
              <a:rPr lang="en-US" altLang="zh-CN" dirty="0"/>
              <a:t>_</a:t>
            </a:r>
            <a:r>
              <a:rPr lang="zh-CN" altLang="en-US" dirty="0"/>
              <a:t>）</a:t>
            </a:r>
          </a:p>
        </p:txBody>
      </p:sp>
      <p:sp>
        <p:nvSpPr>
          <p:cNvPr id="4" name="日期占位符 3">
            <a:extLst>
              <a:ext uri="{FF2B5EF4-FFF2-40B4-BE49-F238E27FC236}">
                <a16:creationId xmlns:a16="http://schemas.microsoft.com/office/drawing/2014/main" id="{B07E3BA3-0D68-4605-8A13-AEB59C17CBE5}"/>
              </a:ext>
            </a:extLst>
          </p:cNvPr>
          <p:cNvSpPr>
            <a:spLocks noGrp="1"/>
          </p:cNvSpPr>
          <p:nvPr>
            <p:ph type="dt" sz="half" idx="10"/>
          </p:nvPr>
        </p:nvSpPr>
        <p:spPr/>
        <p:txBody>
          <a:bodyPr/>
          <a:lstStyle/>
          <a:p>
            <a:fld id="{2B3EF57A-D962-4BEC-9F4F-068BA398E03E}" type="datetime1">
              <a:rPr lang="zh-CN" altLang="en-US" smtClean="0"/>
              <a:t>2021/1/29</a:t>
            </a:fld>
            <a:endParaRPr lang="zh-CN" altLang="en-US"/>
          </a:p>
        </p:txBody>
      </p:sp>
      <p:sp>
        <p:nvSpPr>
          <p:cNvPr id="5" name="页脚占位符 4">
            <a:extLst>
              <a:ext uri="{FF2B5EF4-FFF2-40B4-BE49-F238E27FC236}">
                <a16:creationId xmlns:a16="http://schemas.microsoft.com/office/drawing/2014/main" id="{3725A8D8-F47C-4B9E-BFAE-C6545A2FFC8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EE381F93-4638-4C22-93B3-7BE44FE4D3E9}"/>
              </a:ext>
            </a:extLst>
          </p:cNvPr>
          <p:cNvSpPr>
            <a:spLocks noGrp="1"/>
          </p:cNvSpPr>
          <p:nvPr>
            <p:ph type="sldNum" sz="quarter" idx="12"/>
          </p:nvPr>
        </p:nvSpPr>
        <p:spPr/>
        <p:txBody>
          <a:bodyPr/>
          <a:lstStyle/>
          <a:p>
            <a:fld id="{253F5694-3F4E-4408-B13F-07F0B52BE224}" type="slidenum">
              <a:rPr lang="zh-CN" altLang="en-US" smtClean="0"/>
              <a:t>33</a:t>
            </a:fld>
            <a:endParaRPr lang="zh-CN" altLang="en-US"/>
          </a:p>
        </p:txBody>
      </p:sp>
    </p:spTree>
    <p:extLst>
      <p:ext uri="{BB962C8B-B14F-4D97-AF65-F5344CB8AC3E}">
        <p14:creationId xmlns:p14="http://schemas.microsoft.com/office/powerpoint/2010/main" val="3577445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F861C-8560-4AF4-BBB6-B36D66642F5D}"/>
              </a:ext>
            </a:extLst>
          </p:cNvPr>
          <p:cNvSpPr>
            <a:spLocks noGrp="1"/>
          </p:cNvSpPr>
          <p:nvPr>
            <p:ph type="title"/>
          </p:nvPr>
        </p:nvSpPr>
        <p:spPr/>
        <p:txBody>
          <a:bodyPr/>
          <a:lstStyle/>
          <a:p>
            <a:r>
              <a:rPr lang="zh-CN" altLang="en-US" dirty="0"/>
              <a:t>花式索引</a:t>
            </a:r>
          </a:p>
        </p:txBody>
      </p:sp>
      <p:sp>
        <p:nvSpPr>
          <p:cNvPr id="3" name="内容占位符 2">
            <a:extLst>
              <a:ext uri="{FF2B5EF4-FFF2-40B4-BE49-F238E27FC236}">
                <a16:creationId xmlns:a16="http://schemas.microsoft.com/office/drawing/2014/main" id="{FE126D20-5B78-4C32-B806-D27F1ADF18AD}"/>
              </a:ext>
            </a:extLst>
          </p:cNvPr>
          <p:cNvSpPr>
            <a:spLocks noGrp="1"/>
          </p:cNvSpPr>
          <p:nvPr>
            <p:ph idx="1"/>
          </p:nvPr>
        </p:nvSpPr>
        <p:spPr/>
        <p:txBody>
          <a:bodyPr>
            <a:normAutofit lnSpcReduction="10000"/>
          </a:bodyPr>
          <a:lstStyle/>
          <a:p>
            <a:pPr>
              <a:buFont typeface="Arial" panose="020B0604020202020204" pitchFamily="34" charset="0"/>
              <a:buChar char="•"/>
            </a:pPr>
            <a:r>
              <a:rPr lang="zh-CN" altLang="en-US" dirty="0"/>
              <a:t>花式索引根据索引数组的值作为目标数组的某个轴的下标来取值</a:t>
            </a:r>
            <a:endParaRPr lang="en-US" altLang="zh-CN" dirty="0"/>
          </a:p>
          <a:p>
            <a:pPr>
              <a:buFont typeface="Arial" panose="020B0604020202020204" pitchFamily="34" charset="0"/>
              <a:buChar char="•"/>
            </a:pPr>
            <a:r>
              <a:rPr lang="zh-CN" altLang="en-US" dirty="0"/>
              <a:t>使用一维整型数组作为索引</a:t>
            </a:r>
            <a:endParaRPr lang="en-US" altLang="zh-CN" dirty="0"/>
          </a:p>
          <a:p>
            <a:pPr lvl="1">
              <a:buFont typeface="Arial" panose="020B0604020202020204" pitchFamily="34" charset="0"/>
              <a:buChar char="•"/>
            </a:pPr>
            <a:r>
              <a:rPr lang="zh-CN" altLang="en-US" dirty="0"/>
              <a:t>如果目标是一维数组，那么索引的结果就是对应位置的元素</a:t>
            </a:r>
            <a:endParaRPr lang="en-US" altLang="zh-CN" dirty="0"/>
          </a:p>
          <a:p>
            <a:pPr lvl="1">
              <a:buFont typeface="Arial" panose="020B0604020202020204" pitchFamily="34" charset="0"/>
              <a:buChar char="•"/>
            </a:pPr>
            <a:r>
              <a:rPr lang="zh-CN" altLang="en-US" dirty="0"/>
              <a:t>如果目标是二维数组，那么索引的结果就是对应下标的行</a:t>
            </a:r>
            <a:endParaRPr lang="en-US" altLang="zh-CN" dirty="0"/>
          </a:p>
          <a:p>
            <a:pPr>
              <a:buFont typeface="Arial" panose="020B0604020202020204" pitchFamily="34" charset="0"/>
              <a:buChar char="•"/>
            </a:pPr>
            <a:r>
              <a:rPr lang="zh-CN" altLang="en-US" dirty="0"/>
              <a:t>使用二维整型数组作为索引</a:t>
            </a:r>
            <a:endParaRPr lang="en-US" altLang="zh-CN" dirty="0"/>
          </a:p>
          <a:p>
            <a:pPr lvl="1">
              <a:buFont typeface="Arial" panose="020B0604020202020204" pitchFamily="34" charset="0"/>
              <a:buChar char="•"/>
            </a:pPr>
            <a:r>
              <a:rPr lang="zh-CN" altLang="en-US" dirty="0"/>
              <a:t>目标必须是二维数组，索引的结果就是</a:t>
            </a:r>
            <a:r>
              <a:rPr lang="en-US" altLang="zh-CN" dirty="0"/>
              <a:t>[</a:t>
            </a:r>
            <a:r>
              <a:rPr lang="zh-CN" altLang="en-US" dirty="0"/>
              <a:t>行，列</a:t>
            </a:r>
            <a:r>
              <a:rPr lang="en-US" altLang="zh-CN" dirty="0"/>
              <a:t>]</a:t>
            </a:r>
            <a:r>
              <a:rPr lang="zh-CN" altLang="en-US" dirty="0"/>
              <a:t>对应位置的元素</a:t>
            </a:r>
            <a:endParaRPr lang="en-US" altLang="zh-CN" dirty="0"/>
          </a:p>
          <a:p>
            <a:pPr lvl="1">
              <a:buFont typeface="Arial" panose="020B0604020202020204" pitchFamily="34" charset="0"/>
              <a:buChar char="•"/>
            </a:pPr>
            <a:r>
              <a:rPr lang="zh-CN" altLang="en-US" dirty="0"/>
              <a:t>如使用</a:t>
            </a:r>
            <a:r>
              <a:rPr lang="en-US" altLang="zh-CN" dirty="0" err="1"/>
              <a:t>numpy.ix</a:t>
            </a:r>
            <a:r>
              <a:rPr lang="en-US" altLang="zh-CN" dirty="0"/>
              <a:t>_()</a:t>
            </a:r>
            <a:r>
              <a:rPr lang="zh-CN" altLang="en-US" dirty="0"/>
              <a:t>，</a:t>
            </a:r>
            <a:r>
              <a:rPr lang="zh-CN" altLang="en-US" b="0" i="0" dirty="0">
                <a:solidFill>
                  <a:srgbClr val="4D4D4D"/>
                </a:solidFill>
                <a:effectLst/>
                <a:latin typeface="-apple-system"/>
              </a:rPr>
              <a:t>先按要求选取行，再按顺序将列排序，笛卡尔积映射</a:t>
            </a:r>
            <a:endParaRPr lang="en-US" altLang="zh-CN" dirty="0"/>
          </a:p>
          <a:p>
            <a:pPr lvl="1">
              <a:buFont typeface="Arial" panose="020B0604020202020204" pitchFamily="34" charset="0"/>
              <a:buChar char="•"/>
            </a:pPr>
            <a:endParaRPr lang="zh-CN" altLang="en-US" dirty="0"/>
          </a:p>
          <a:p>
            <a:pPr>
              <a:buFont typeface="Arial" panose="020B0604020202020204" pitchFamily="34" charset="0"/>
              <a:buChar char="•"/>
            </a:pPr>
            <a:endParaRPr lang="zh-CN" altLang="en-US" dirty="0"/>
          </a:p>
        </p:txBody>
      </p:sp>
      <p:sp>
        <p:nvSpPr>
          <p:cNvPr id="4" name="日期占位符 3">
            <a:extLst>
              <a:ext uri="{FF2B5EF4-FFF2-40B4-BE49-F238E27FC236}">
                <a16:creationId xmlns:a16="http://schemas.microsoft.com/office/drawing/2014/main" id="{0737C739-9501-4AB3-BD19-3EF4027F1075}"/>
              </a:ext>
            </a:extLst>
          </p:cNvPr>
          <p:cNvSpPr>
            <a:spLocks noGrp="1"/>
          </p:cNvSpPr>
          <p:nvPr>
            <p:ph type="dt" sz="half" idx="10"/>
          </p:nvPr>
        </p:nvSpPr>
        <p:spPr/>
        <p:txBody>
          <a:bodyPr/>
          <a:lstStyle/>
          <a:p>
            <a:fld id="{D732F05F-66D9-4B24-8073-817CC2749B79}" type="datetime1">
              <a:rPr lang="zh-CN" altLang="en-US" smtClean="0"/>
              <a:t>2021/1/29</a:t>
            </a:fld>
            <a:endParaRPr lang="zh-CN" altLang="en-US"/>
          </a:p>
        </p:txBody>
      </p:sp>
      <p:sp>
        <p:nvSpPr>
          <p:cNvPr id="5" name="页脚占位符 4">
            <a:extLst>
              <a:ext uri="{FF2B5EF4-FFF2-40B4-BE49-F238E27FC236}">
                <a16:creationId xmlns:a16="http://schemas.microsoft.com/office/drawing/2014/main" id="{0C0E738D-64BA-4B66-8114-C2C4C5C8D84E}"/>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4B6C6AC5-DB39-410A-9096-4B36B00CF135}"/>
              </a:ext>
            </a:extLst>
          </p:cNvPr>
          <p:cNvSpPr>
            <a:spLocks noGrp="1"/>
          </p:cNvSpPr>
          <p:nvPr>
            <p:ph type="sldNum" sz="quarter" idx="12"/>
          </p:nvPr>
        </p:nvSpPr>
        <p:spPr/>
        <p:txBody>
          <a:bodyPr/>
          <a:lstStyle/>
          <a:p>
            <a:fld id="{253F5694-3F4E-4408-B13F-07F0B52BE224}" type="slidenum">
              <a:rPr lang="zh-CN" altLang="en-US" smtClean="0"/>
              <a:t>34</a:t>
            </a:fld>
            <a:endParaRPr lang="zh-CN" altLang="en-US"/>
          </a:p>
        </p:txBody>
      </p:sp>
    </p:spTree>
    <p:extLst>
      <p:ext uri="{BB962C8B-B14F-4D97-AF65-F5344CB8AC3E}">
        <p14:creationId xmlns:p14="http://schemas.microsoft.com/office/powerpoint/2010/main" val="214792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EC86F-7EE1-433B-B177-24B2F836D958}"/>
              </a:ext>
            </a:extLst>
          </p:cNvPr>
          <p:cNvSpPr>
            <a:spLocks noGrp="1"/>
          </p:cNvSpPr>
          <p:nvPr>
            <p:ph type="title"/>
          </p:nvPr>
        </p:nvSpPr>
        <p:spPr/>
        <p:txBody>
          <a:bodyPr/>
          <a:lstStyle/>
          <a:p>
            <a:r>
              <a:rPr lang="zh-CN" altLang="en-US" dirty="0"/>
              <a:t>数组操作</a:t>
            </a:r>
          </a:p>
        </p:txBody>
      </p:sp>
      <p:sp>
        <p:nvSpPr>
          <p:cNvPr id="3" name="内容占位符 2">
            <a:extLst>
              <a:ext uri="{FF2B5EF4-FFF2-40B4-BE49-F238E27FC236}">
                <a16:creationId xmlns:a16="http://schemas.microsoft.com/office/drawing/2014/main" id="{D73BC796-005D-4A37-B878-300F2C44CBC2}"/>
              </a:ext>
            </a:extLst>
          </p:cNvPr>
          <p:cNvSpPr>
            <a:spLocks noGrp="1"/>
          </p:cNvSpPr>
          <p:nvPr>
            <p:ph idx="1"/>
          </p:nvPr>
        </p:nvSpPr>
        <p:spPr>
          <a:xfrm>
            <a:off x="1295400" y="2466068"/>
            <a:ext cx="4800599" cy="3409800"/>
          </a:xfrm>
        </p:spPr>
        <p:txBody>
          <a:bodyPr>
            <a:noAutofit/>
          </a:bodyPr>
          <a:lstStyle/>
          <a:p>
            <a:r>
              <a:rPr lang="zh-CN" altLang="en-US" sz="2800" dirty="0"/>
              <a:t>数组形状修改</a:t>
            </a:r>
            <a:endParaRPr lang="en-US" altLang="zh-CN" sz="2800" dirty="0"/>
          </a:p>
          <a:p>
            <a:r>
              <a:rPr lang="zh-CN" altLang="en-US" sz="2800" dirty="0"/>
              <a:t>数组的数值修改</a:t>
            </a:r>
            <a:endParaRPr lang="en-US" altLang="zh-CN" sz="2800" dirty="0"/>
          </a:p>
          <a:p>
            <a:r>
              <a:rPr lang="zh-CN" altLang="en-US" sz="2800" dirty="0"/>
              <a:t>添加数组元素</a:t>
            </a:r>
            <a:endParaRPr lang="en-US" altLang="zh-CN" sz="2800" dirty="0"/>
          </a:p>
          <a:p>
            <a:r>
              <a:rPr lang="zh-CN" altLang="en-US" sz="2800" dirty="0"/>
              <a:t>删除数组元素 </a:t>
            </a:r>
            <a:endParaRPr lang="en-US" altLang="zh-CN" sz="2800" dirty="0"/>
          </a:p>
          <a:p>
            <a:r>
              <a:rPr lang="zh-CN" altLang="en-US" sz="2800" dirty="0"/>
              <a:t>裁剪数组元素</a:t>
            </a:r>
          </a:p>
          <a:p>
            <a:r>
              <a:rPr lang="zh-CN" altLang="en-US" sz="2800" dirty="0"/>
              <a:t>数组元素去重</a:t>
            </a:r>
            <a:endParaRPr lang="en-US" altLang="zh-CN" sz="2800" dirty="0"/>
          </a:p>
        </p:txBody>
      </p:sp>
      <p:sp>
        <p:nvSpPr>
          <p:cNvPr id="4" name="日期占位符 3">
            <a:extLst>
              <a:ext uri="{FF2B5EF4-FFF2-40B4-BE49-F238E27FC236}">
                <a16:creationId xmlns:a16="http://schemas.microsoft.com/office/drawing/2014/main" id="{16833169-04D1-47A4-9250-43A7713E0163}"/>
              </a:ext>
            </a:extLst>
          </p:cNvPr>
          <p:cNvSpPr>
            <a:spLocks noGrp="1"/>
          </p:cNvSpPr>
          <p:nvPr>
            <p:ph type="dt" sz="half" idx="10"/>
          </p:nvPr>
        </p:nvSpPr>
        <p:spPr/>
        <p:txBody>
          <a:bodyPr/>
          <a:lstStyle/>
          <a:p>
            <a:fld id="{80636137-7E93-4923-BE14-03A0F4738C6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194F35D8-9F73-4C70-AB91-547550827B13}"/>
              </a:ext>
            </a:extLst>
          </p:cNvPr>
          <p:cNvSpPr>
            <a:spLocks noGrp="1"/>
          </p:cNvSpPr>
          <p:nvPr>
            <p:ph type="ftr" sz="quarter" idx="11"/>
          </p:nvPr>
        </p:nvSpPr>
        <p:spPr/>
        <p:txBody>
          <a:bodyPr/>
          <a:lstStyle/>
          <a:p>
            <a:r>
              <a:rPr lang="en-US" altLang="zh-CN" dirty="0"/>
              <a:t>Python</a:t>
            </a:r>
            <a:r>
              <a:rPr lang="zh-CN" altLang="en-US" dirty="0"/>
              <a:t>数据分析</a:t>
            </a:r>
            <a:r>
              <a:rPr lang="en-US" altLang="zh-CN" dirty="0" err="1"/>
              <a:t>Numpy</a:t>
            </a:r>
            <a:r>
              <a:rPr lang="en-US" altLang="zh-CN" dirty="0"/>
              <a:t>            </a:t>
            </a:r>
            <a:r>
              <a:rPr lang="zh-CN" altLang="en-US" dirty="0"/>
              <a:t>李小四    </a:t>
            </a:r>
            <a:r>
              <a:rPr lang="en-US" altLang="zh-CN" dirty="0"/>
              <a:t>QQ : 3161308668</a:t>
            </a:r>
            <a:endParaRPr lang="zh-CN" altLang="en-US" dirty="0"/>
          </a:p>
        </p:txBody>
      </p:sp>
      <p:sp>
        <p:nvSpPr>
          <p:cNvPr id="6" name="灯片编号占位符 5">
            <a:extLst>
              <a:ext uri="{FF2B5EF4-FFF2-40B4-BE49-F238E27FC236}">
                <a16:creationId xmlns:a16="http://schemas.microsoft.com/office/drawing/2014/main" id="{3F7B36F4-2F7E-4DE0-8EE6-2FE5EDF88EA4}"/>
              </a:ext>
            </a:extLst>
          </p:cNvPr>
          <p:cNvSpPr>
            <a:spLocks noGrp="1"/>
          </p:cNvSpPr>
          <p:nvPr>
            <p:ph type="sldNum" sz="quarter" idx="12"/>
          </p:nvPr>
        </p:nvSpPr>
        <p:spPr/>
        <p:txBody>
          <a:bodyPr/>
          <a:lstStyle/>
          <a:p>
            <a:fld id="{253F5694-3F4E-4408-B13F-07F0B52BE224}" type="slidenum">
              <a:rPr lang="zh-CN" altLang="en-US" smtClean="0"/>
              <a:t>35</a:t>
            </a:fld>
            <a:endParaRPr lang="zh-CN" altLang="en-US"/>
          </a:p>
        </p:txBody>
      </p:sp>
      <p:sp>
        <p:nvSpPr>
          <p:cNvPr id="8" name="内容占位符 2">
            <a:extLst>
              <a:ext uri="{FF2B5EF4-FFF2-40B4-BE49-F238E27FC236}">
                <a16:creationId xmlns:a16="http://schemas.microsoft.com/office/drawing/2014/main" id="{9BA547C9-76B8-4062-A9CC-58E3FFB91456}"/>
              </a:ext>
            </a:extLst>
          </p:cNvPr>
          <p:cNvSpPr txBox="1">
            <a:spLocks/>
          </p:cNvSpPr>
          <p:nvPr/>
        </p:nvSpPr>
        <p:spPr>
          <a:xfrm>
            <a:off x="6095999" y="2466068"/>
            <a:ext cx="48005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sz="2800" dirty="0"/>
              <a:t>数组行列交换</a:t>
            </a:r>
            <a:endParaRPr lang="en-US" altLang="zh-CN" sz="2800" dirty="0"/>
          </a:p>
          <a:p>
            <a:r>
              <a:rPr lang="zh-CN" altLang="en-US" sz="2800" dirty="0"/>
              <a:t>迭代数组</a:t>
            </a:r>
            <a:endParaRPr lang="en-US" altLang="zh-CN" sz="2800" dirty="0"/>
          </a:p>
          <a:p>
            <a:r>
              <a:rPr lang="zh-CN" altLang="en-US" sz="2800" dirty="0"/>
              <a:t>数组转置</a:t>
            </a:r>
            <a:endParaRPr lang="en-US" altLang="zh-CN" sz="2800" dirty="0"/>
          </a:p>
          <a:p>
            <a:r>
              <a:rPr lang="zh-CN" altLang="en-US" sz="2800" dirty="0"/>
              <a:t>连接数组</a:t>
            </a:r>
            <a:endParaRPr lang="en-US" altLang="zh-CN" sz="2800" dirty="0"/>
          </a:p>
          <a:p>
            <a:r>
              <a:rPr lang="zh-CN" altLang="en-US" sz="2800" dirty="0"/>
              <a:t>分割数组</a:t>
            </a:r>
            <a:endParaRPr lang="en-US" altLang="zh-CN" sz="2800" dirty="0"/>
          </a:p>
          <a:p>
            <a:endParaRPr lang="en-US" altLang="zh-CN" sz="2800" dirty="0"/>
          </a:p>
          <a:p>
            <a:pPr marL="0" indent="0">
              <a:buNone/>
            </a:pPr>
            <a:endParaRPr lang="zh-CN" altLang="en-US" dirty="0"/>
          </a:p>
        </p:txBody>
      </p:sp>
    </p:spTree>
    <p:extLst>
      <p:ext uri="{BB962C8B-B14F-4D97-AF65-F5344CB8AC3E}">
        <p14:creationId xmlns:p14="http://schemas.microsoft.com/office/powerpoint/2010/main" val="501417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ABBB1-E815-4184-B110-1F5E50BD9443}"/>
              </a:ext>
            </a:extLst>
          </p:cNvPr>
          <p:cNvSpPr>
            <a:spLocks noGrp="1"/>
          </p:cNvSpPr>
          <p:nvPr>
            <p:ph type="title"/>
          </p:nvPr>
        </p:nvSpPr>
        <p:spPr/>
        <p:txBody>
          <a:bodyPr/>
          <a:lstStyle/>
          <a:p>
            <a:r>
              <a:rPr lang="zh-CN" altLang="en-US" dirty="0"/>
              <a:t>数组形状修改</a:t>
            </a:r>
          </a:p>
        </p:txBody>
      </p:sp>
      <p:sp>
        <p:nvSpPr>
          <p:cNvPr id="3" name="内容占位符 2">
            <a:extLst>
              <a:ext uri="{FF2B5EF4-FFF2-40B4-BE49-F238E27FC236}">
                <a16:creationId xmlns:a16="http://schemas.microsoft.com/office/drawing/2014/main" id="{B07D5646-B79B-462B-8637-1DD0E476C914}"/>
              </a:ext>
            </a:extLst>
          </p:cNvPr>
          <p:cNvSpPr>
            <a:spLocks noGrp="1"/>
          </p:cNvSpPr>
          <p:nvPr>
            <p:ph idx="1"/>
          </p:nvPr>
        </p:nvSpPr>
        <p:spPr/>
        <p:txBody>
          <a:bodyPr>
            <a:normAutofit/>
          </a:bodyPr>
          <a:lstStyle/>
          <a:p>
            <a:r>
              <a:rPr lang="zh-CN" altLang="en-US" dirty="0"/>
              <a:t>就地变维：直接改变原数组对象的维度，不返回新数组</a:t>
            </a:r>
            <a:endParaRPr lang="en-US" altLang="zh-CN" dirty="0"/>
          </a:p>
          <a:p>
            <a:pPr lvl="1"/>
            <a:r>
              <a:rPr lang="en-US" altLang="zh-CN" dirty="0" err="1"/>
              <a:t>ndarray.shape</a:t>
            </a:r>
            <a:r>
              <a:rPr lang="en-US" altLang="zh-CN" dirty="0"/>
              <a:t> = ()</a:t>
            </a:r>
          </a:p>
          <a:p>
            <a:pPr lvl="1"/>
            <a:r>
              <a:rPr lang="en-US" altLang="zh-CN" dirty="0" err="1"/>
              <a:t>ndarray.resize</a:t>
            </a:r>
            <a:r>
              <a:rPr lang="en-US" altLang="zh-CN" dirty="0"/>
              <a:t>()</a:t>
            </a:r>
          </a:p>
          <a:p>
            <a:r>
              <a:rPr lang="zh-CN" altLang="en-US" dirty="0"/>
              <a:t>复制变维（数据独立）</a:t>
            </a:r>
            <a:endParaRPr lang="en-US" altLang="zh-CN" dirty="0"/>
          </a:p>
          <a:p>
            <a:pPr lvl="1"/>
            <a:r>
              <a:rPr lang="en-US" altLang="zh-CN" dirty="0" err="1"/>
              <a:t>ndarray.flatten</a:t>
            </a:r>
            <a:r>
              <a:rPr lang="en-US" altLang="zh-CN" dirty="0"/>
              <a:t>()</a:t>
            </a:r>
          </a:p>
          <a:p>
            <a:r>
              <a:rPr lang="zh-CN" altLang="en-US" dirty="0"/>
              <a:t>视图变维（数据共享）</a:t>
            </a:r>
            <a:endParaRPr lang="en-US" altLang="zh-CN" dirty="0"/>
          </a:p>
          <a:p>
            <a:pPr lvl="1"/>
            <a:r>
              <a:rPr lang="en-US" altLang="zh-CN" dirty="0" err="1"/>
              <a:t>ndarray.reshape</a:t>
            </a:r>
            <a:r>
              <a:rPr lang="en-US" altLang="zh-CN" dirty="0"/>
              <a:t>() </a:t>
            </a:r>
            <a:r>
              <a:rPr lang="zh-CN" altLang="en-US" dirty="0"/>
              <a:t>与 </a:t>
            </a:r>
            <a:r>
              <a:rPr lang="en-US" altLang="zh-CN" dirty="0" err="1"/>
              <a:t>np.ravel</a:t>
            </a:r>
            <a:r>
              <a:rPr lang="en-US" altLang="zh-CN" dirty="0"/>
              <a:t>(</a:t>
            </a:r>
            <a:r>
              <a:rPr lang="en-US" altLang="zh-CN" dirty="0" err="1"/>
              <a:t>a,order</a:t>
            </a:r>
            <a:r>
              <a:rPr lang="en-US" altLang="zh-CN" dirty="0"/>
              <a:t>=“”)</a:t>
            </a:r>
            <a:endParaRPr lang="zh-CN" altLang="en-US" dirty="0"/>
          </a:p>
        </p:txBody>
      </p:sp>
      <p:sp>
        <p:nvSpPr>
          <p:cNvPr id="4" name="日期占位符 3">
            <a:extLst>
              <a:ext uri="{FF2B5EF4-FFF2-40B4-BE49-F238E27FC236}">
                <a16:creationId xmlns:a16="http://schemas.microsoft.com/office/drawing/2014/main" id="{73B65011-8808-4E4F-85D6-CF4A856CA5CB}"/>
              </a:ext>
            </a:extLst>
          </p:cNvPr>
          <p:cNvSpPr>
            <a:spLocks noGrp="1"/>
          </p:cNvSpPr>
          <p:nvPr>
            <p:ph type="dt" sz="half" idx="10"/>
          </p:nvPr>
        </p:nvSpPr>
        <p:spPr/>
        <p:txBody>
          <a:bodyPr/>
          <a:lstStyle/>
          <a:p>
            <a:fld id="{624B3636-200C-4080-B4FC-53C8ADDFC005}" type="datetime1">
              <a:rPr lang="zh-CN" altLang="en-US" smtClean="0"/>
              <a:t>2021/1/29</a:t>
            </a:fld>
            <a:endParaRPr lang="zh-CN" altLang="en-US"/>
          </a:p>
        </p:txBody>
      </p:sp>
      <p:sp>
        <p:nvSpPr>
          <p:cNvPr id="5" name="页脚占位符 4">
            <a:extLst>
              <a:ext uri="{FF2B5EF4-FFF2-40B4-BE49-F238E27FC236}">
                <a16:creationId xmlns:a16="http://schemas.microsoft.com/office/drawing/2014/main" id="{06894480-A9D1-4C37-8B75-701664874FCF}"/>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679545E-180A-478F-971E-5D6DF279FE52}"/>
              </a:ext>
            </a:extLst>
          </p:cNvPr>
          <p:cNvSpPr>
            <a:spLocks noGrp="1"/>
          </p:cNvSpPr>
          <p:nvPr>
            <p:ph type="sldNum" sz="quarter" idx="12"/>
          </p:nvPr>
        </p:nvSpPr>
        <p:spPr/>
        <p:txBody>
          <a:bodyPr/>
          <a:lstStyle/>
          <a:p>
            <a:fld id="{253F5694-3F4E-4408-B13F-07F0B52BE224}" type="slidenum">
              <a:rPr lang="zh-CN" altLang="en-US" smtClean="0"/>
              <a:t>36</a:t>
            </a:fld>
            <a:endParaRPr lang="zh-CN" altLang="en-US"/>
          </a:p>
        </p:txBody>
      </p:sp>
    </p:spTree>
    <p:extLst>
      <p:ext uri="{BB962C8B-B14F-4D97-AF65-F5344CB8AC3E}">
        <p14:creationId xmlns:p14="http://schemas.microsoft.com/office/powerpoint/2010/main" val="3437605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58BB1-AB3E-4CA1-A846-F884F1FC0214}"/>
              </a:ext>
            </a:extLst>
          </p:cNvPr>
          <p:cNvSpPr>
            <a:spLocks noGrp="1"/>
          </p:cNvSpPr>
          <p:nvPr>
            <p:ph type="title"/>
          </p:nvPr>
        </p:nvSpPr>
        <p:spPr/>
        <p:txBody>
          <a:bodyPr>
            <a:normAutofit/>
          </a:bodyPr>
          <a:lstStyle/>
          <a:p>
            <a:r>
              <a:rPr lang="zh-CN" altLang="en-US" dirty="0"/>
              <a:t>数组形状修改</a:t>
            </a:r>
          </a:p>
        </p:txBody>
      </p:sp>
      <p:sp>
        <p:nvSpPr>
          <p:cNvPr id="3" name="内容占位符 2">
            <a:extLst>
              <a:ext uri="{FF2B5EF4-FFF2-40B4-BE49-F238E27FC236}">
                <a16:creationId xmlns:a16="http://schemas.microsoft.com/office/drawing/2014/main" id="{03397818-455C-43CE-B859-ED626EF7A267}"/>
              </a:ext>
            </a:extLst>
          </p:cNvPr>
          <p:cNvSpPr>
            <a:spLocks noGrp="1"/>
          </p:cNvSpPr>
          <p:nvPr>
            <p:ph idx="1"/>
          </p:nvPr>
        </p:nvSpPr>
        <p:spPr/>
        <p:txBody>
          <a:bodyPr/>
          <a:lstStyle/>
          <a:p>
            <a:pPr>
              <a:lnSpc>
                <a:spcPct val="150000"/>
              </a:lnSpc>
            </a:pPr>
            <a:r>
              <a:rPr lang="zh-CN" altLang="en-US" dirty="0">
                <a:latin typeface="+mn-ea"/>
              </a:rPr>
              <a:t>某些创建数组函数创建数组时可以直接设置</a:t>
            </a:r>
            <a:r>
              <a:rPr lang="en-US" altLang="zh-CN" dirty="0">
                <a:latin typeface="+mn-ea"/>
              </a:rPr>
              <a:t>shape</a:t>
            </a:r>
            <a:r>
              <a:rPr lang="zh-CN" altLang="en-US" dirty="0">
                <a:latin typeface="+mn-ea"/>
              </a:rPr>
              <a:t>属性</a:t>
            </a:r>
            <a:endParaRPr lang="en-US" altLang="zh-CN" dirty="0">
              <a:latin typeface="+mn-ea"/>
            </a:endParaRPr>
          </a:p>
          <a:p>
            <a:pPr lvl="1">
              <a:lnSpc>
                <a:spcPct val="150000"/>
              </a:lnSpc>
            </a:pPr>
            <a:r>
              <a:rPr lang="en-US" altLang="zh-CN" dirty="0">
                <a:latin typeface="+mn-ea"/>
              </a:rPr>
              <a:t>zeros, ones, empty, full, </a:t>
            </a:r>
          </a:p>
          <a:p>
            <a:pPr lvl="1">
              <a:lnSpc>
                <a:spcPct val="150000"/>
              </a:lnSpc>
            </a:pPr>
            <a:r>
              <a:rPr lang="en-US" altLang="zh-CN" dirty="0" err="1">
                <a:latin typeface="+mn-ea"/>
              </a:rPr>
              <a:t>zeros_like</a:t>
            </a:r>
            <a:r>
              <a:rPr lang="en-US" altLang="zh-CN" dirty="0">
                <a:latin typeface="+mn-ea"/>
              </a:rPr>
              <a:t>, </a:t>
            </a:r>
            <a:r>
              <a:rPr lang="en-US" altLang="zh-CN" dirty="0" err="1">
                <a:latin typeface="+mn-ea"/>
              </a:rPr>
              <a:t>ones_like</a:t>
            </a:r>
            <a:r>
              <a:rPr lang="en-US" altLang="zh-CN" dirty="0">
                <a:latin typeface="+mn-ea"/>
              </a:rPr>
              <a:t>, </a:t>
            </a:r>
            <a:r>
              <a:rPr lang="en-US" altLang="zh-CN" dirty="0" err="1">
                <a:latin typeface="+mn-ea"/>
              </a:rPr>
              <a:t>empty_like</a:t>
            </a:r>
            <a:r>
              <a:rPr lang="en-US" altLang="zh-CN" dirty="0">
                <a:latin typeface="+mn-ea"/>
              </a:rPr>
              <a:t>, </a:t>
            </a:r>
            <a:r>
              <a:rPr lang="en-US" altLang="zh-CN" dirty="0" err="1">
                <a:latin typeface="+mn-ea"/>
              </a:rPr>
              <a:t>full_like</a:t>
            </a:r>
            <a:endParaRPr lang="en-US" altLang="zh-CN" dirty="0">
              <a:latin typeface="+mn-ea"/>
            </a:endParaRPr>
          </a:p>
          <a:p>
            <a:pPr marL="0" indent="0">
              <a:buNone/>
            </a:pPr>
            <a:endParaRPr lang="en-US" altLang="zh-CN" dirty="0">
              <a:latin typeface="+mn-ea"/>
            </a:endParaRPr>
          </a:p>
          <a:p>
            <a:pPr lvl="1"/>
            <a:endParaRPr lang="en-US" altLang="zh-CN" dirty="0">
              <a:latin typeface="+mn-ea"/>
            </a:endParaRPr>
          </a:p>
          <a:p>
            <a:pPr lvl="1"/>
            <a:endParaRPr lang="zh-CN" altLang="en-US" dirty="0"/>
          </a:p>
        </p:txBody>
      </p:sp>
      <p:sp>
        <p:nvSpPr>
          <p:cNvPr id="4" name="日期占位符 3">
            <a:extLst>
              <a:ext uri="{FF2B5EF4-FFF2-40B4-BE49-F238E27FC236}">
                <a16:creationId xmlns:a16="http://schemas.microsoft.com/office/drawing/2014/main" id="{F218379B-26F8-4E17-ADEC-0FF1E8245C46}"/>
              </a:ext>
            </a:extLst>
          </p:cNvPr>
          <p:cNvSpPr>
            <a:spLocks noGrp="1"/>
          </p:cNvSpPr>
          <p:nvPr>
            <p:ph type="dt" sz="half" idx="10"/>
          </p:nvPr>
        </p:nvSpPr>
        <p:spPr/>
        <p:txBody>
          <a:bodyPr/>
          <a:lstStyle/>
          <a:p>
            <a:fld id="{417642B3-33E4-4F75-BA36-D33142B6A9B2}" type="datetime1">
              <a:rPr lang="zh-CN" altLang="en-US" smtClean="0"/>
              <a:t>2021/1/29</a:t>
            </a:fld>
            <a:endParaRPr lang="zh-CN" altLang="en-US"/>
          </a:p>
        </p:txBody>
      </p:sp>
      <p:sp>
        <p:nvSpPr>
          <p:cNvPr id="5" name="页脚占位符 4">
            <a:extLst>
              <a:ext uri="{FF2B5EF4-FFF2-40B4-BE49-F238E27FC236}">
                <a16:creationId xmlns:a16="http://schemas.microsoft.com/office/drawing/2014/main" id="{D3A18B54-5264-48B0-9997-5E8C0750E100}"/>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3E05F87D-A08F-4B8B-AFC3-5D25E328E0D5}"/>
              </a:ext>
            </a:extLst>
          </p:cNvPr>
          <p:cNvSpPr>
            <a:spLocks noGrp="1"/>
          </p:cNvSpPr>
          <p:nvPr>
            <p:ph type="sldNum" sz="quarter" idx="12"/>
          </p:nvPr>
        </p:nvSpPr>
        <p:spPr/>
        <p:txBody>
          <a:bodyPr/>
          <a:lstStyle/>
          <a:p>
            <a:fld id="{253F5694-3F4E-4408-B13F-07F0B52BE224}" type="slidenum">
              <a:rPr lang="zh-CN" altLang="en-US" smtClean="0"/>
              <a:t>37</a:t>
            </a:fld>
            <a:endParaRPr lang="zh-CN" altLang="en-US"/>
          </a:p>
        </p:txBody>
      </p:sp>
    </p:spTree>
    <p:extLst>
      <p:ext uri="{BB962C8B-B14F-4D97-AF65-F5344CB8AC3E}">
        <p14:creationId xmlns:p14="http://schemas.microsoft.com/office/powerpoint/2010/main" val="2952576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AE866-7696-48D0-8508-8F596690A2E6}"/>
              </a:ext>
            </a:extLst>
          </p:cNvPr>
          <p:cNvSpPr>
            <a:spLocks noGrp="1"/>
          </p:cNvSpPr>
          <p:nvPr>
            <p:ph type="title"/>
          </p:nvPr>
        </p:nvSpPr>
        <p:spPr/>
        <p:txBody>
          <a:bodyPr>
            <a:normAutofit/>
          </a:bodyPr>
          <a:lstStyle/>
          <a:p>
            <a:r>
              <a:rPr lang="zh-CN" altLang="en-US" sz="4400" dirty="0"/>
              <a:t>数组数值修改</a:t>
            </a:r>
          </a:p>
        </p:txBody>
      </p:sp>
      <p:sp>
        <p:nvSpPr>
          <p:cNvPr id="3" name="内容占位符 2">
            <a:extLst>
              <a:ext uri="{FF2B5EF4-FFF2-40B4-BE49-F238E27FC236}">
                <a16:creationId xmlns:a16="http://schemas.microsoft.com/office/drawing/2014/main" id="{E0076643-3992-40A4-852A-2065310BD79D}"/>
              </a:ext>
            </a:extLst>
          </p:cNvPr>
          <p:cNvSpPr>
            <a:spLocks noGrp="1"/>
          </p:cNvSpPr>
          <p:nvPr>
            <p:ph idx="1"/>
          </p:nvPr>
        </p:nvSpPr>
        <p:spPr/>
        <p:txBody>
          <a:bodyPr>
            <a:normAutofit/>
          </a:bodyPr>
          <a:lstStyle/>
          <a:p>
            <a:r>
              <a:rPr lang="en-US" altLang="zh-CN" dirty="0">
                <a:latin typeface="+mn-ea"/>
              </a:rPr>
              <a:t>t = </a:t>
            </a:r>
            <a:r>
              <a:rPr lang="en-US" altLang="zh-CN" dirty="0" err="1">
                <a:latin typeface="+mn-ea"/>
              </a:rPr>
              <a:t>np.arange</a:t>
            </a:r>
            <a:r>
              <a:rPr lang="en-US" altLang="zh-CN" dirty="0">
                <a:latin typeface="+mn-ea"/>
              </a:rPr>
              <a:t>(24).reshape(4,6) </a:t>
            </a:r>
          </a:p>
          <a:p>
            <a:r>
              <a:rPr lang="en-US" altLang="zh-CN" dirty="0">
                <a:latin typeface="+mn-ea"/>
              </a:rPr>
              <a:t>t[1,:]=0			# </a:t>
            </a:r>
            <a:r>
              <a:rPr lang="zh-CN" altLang="en-US" dirty="0">
                <a:latin typeface="+mn-ea"/>
              </a:rPr>
              <a:t>修改某一行的值 </a:t>
            </a:r>
            <a:endParaRPr lang="en-US" altLang="zh-CN" dirty="0">
              <a:latin typeface="+mn-ea"/>
            </a:endParaRPr>
          </a:p>
          <a:p>
            <a:r>
              <a:rPr lang="en-US" altLang="zh-CN" dirty="0">
                <a:latin typeface="+mn-ea"/>
              </a:rPr>
              <a:t>t[:,1]=0			# </a:t>
            </a:r>
            <a:r>
              <a:rPr lang="zh-CN" altLang="en-US" dirty="0">
                <a:latin typeface="+mn-ea"/>
              </a:rPr>
              <a:t>修改某一列的值 </a:t>
            </a:r>
            <a:endParaRPr lang="en-US" altLang="zh-CN" dirty="0">
              <a:latin typeface="+mn-ea"/>
            </a:endParaRPr>
          </a:p>
          <a:p>
            <a:r>
              <a:rPr lang="en-US" altLang="zh-CN" dirty="0">
                <a:latin typeface="+mn-ea"/>
              </a:rPr>
              <a:t>t[1:3,:]=0			# </a:t>
            </a:r>
            <a:r>
              <a:rPr lang="zh-CN" altLang="en-US" dirty="0">
                <a:latin typeface="+mn-ea"/>
              </a:rPr>
              <a:t>修改连续多行 </a:t>
            </a:r>
            <a:endParaRPr lang="en-US" altLang="zh-CN" dirty="0">
              <a:latin typeface="+mn-ea"/>
            </a:endParaRPr>
          </a:p>
          <a:p>
            <a:r>
              <a:rPr lang="en-US" altLang="zh-CN" dirty="0">
                <a:latin typeface="+mn-ea"/>
              </a:rPr>
              <a:t>t[:,1:4]=0			# </a:t>
            </a:r>
            <a:r>
              <a:rPr lang="zh-CN" altLang="en-US" dirty="0">
                <a:latin typeface="+mn-ea"/>
              </a:rPr>
              <a:t>修改连续多列 </a:t>
            </a:r>
            <a:endParaRPr lang="en-US" altLang="zh-CN" dirty="0">
              <a:latin typeface="+mn-ea"/>
            </a:endParaRPr>
          </a:p>
          <a:p>
            <a:r>
              <a:rPr lang="en-US" altLang="zh-CN" dirty="0">
                <a:latin typeface="+mn-ea"/>
              </a:rPr>
              <a:t>t[1:4,2:5]=0 		# </a:t>
            </a:r>
            <a:r>
              <a:rPr lang="zh-CN" altLang="en-US" dirty="0">
                <a:latin typeface="+mn-ea"/>
              </a:rPr>
              <a:t>修改多行多列</a:t>
            </a:r>
            <a:endParaRPr lang="en-US" altLang="zh-CN" dirty="0">
              <a:latin typeface="+mn-ea"/>
            </a:endParaRPr>
          </a:p>
          <a:p>
            <a:pPr lvl="1"/>
            <a:r>
              <a:rPr lang="zh-CN" altLang="en-US" sz="2400" dirty="0">
                <a:latin typeface="+mn-ea"/>
              </a:rPr>
              <a:t>取第二行到第四行，第三列到第五列 </a:t>
            </a:r>
            <a:endParaRPr lang="en-US" altLang="zh-CN" sz="2400" dirty="0">
              <a:latin typeface="+mn-ea"/>
            </a:endParaRPr>
          </a:p>
          <a:p>
            <a:r>
              <a:rPr lang="en-US" altLang="zh-CN" dirty="0">
                <a:latin typeface="+mn-ea"/>
              </a:rPr>
              <a:t>t[[0,1],[0,3]]=0 # </a:t>
            </a:r>
            <a:r>
              <a:rPr lang="zh-CN" altLang="en-US" dirty="0">
                <a:latin typeface="+mn-ea"/>
              </a:rPr>
              <a:t>修改多个不相邻的点 </a:t>
            </a:r>
          </a:p>
        </p:txBody>
      </p:sp>
      <p:sp>
        <p:nvSpPr>
          <p:cNvPr id="4" name="文本占位符 3">
            <a:extLst>
              <a:ext uri="{FF2B5EF4-FFF2-40B4-BE49-F238E27FC236}">
                <a16:creationId xmlns:a16="http://schemas.microsoft.com/office/drawing/2014/main" id="{5C046295-995A-4F29-A807-D9D5FEC93FC0}"/>
              </a:ext>
            </a:extLst>
          </p:cNvPr>
          <p:cNvSpPr>
            <a:spLocks noGrp="1"/>
          </p:cNvSpPr>
          <p:nvPr>
            <p:ph type="body" sz="half" idx="2"/>
          </p:nvPr>
        </p:nvSpPr>
        <p:spPr/>
        <p:txBody>
          <a:bodyPr>
            <a:normAutofit/>
          </a:bodyPr>
          <a:lstStyle/>
          <a:p>
            <a:pPr marL="342900" indent="-342900" algn="l">
              <a:lnSpc>
                <a:spcPct val="150000"/>
              </a:lnSpc>
              <a:buFont typeface="Arial" panose="020B0604020202020204" pitchFamily="34" charset="0"/>
              <a:buChar char="•"/>
            </a:pPr>
            <a:r>
              <a:rPr lang="zh-CN" altLang="en-US" sz="2000" dirty="0">
                <a:latin typeface="+mn-ea"/>
              </a:rPr>
              <a:t>语法</a:t>
            </a:r>
            <a:endParaRPr lang="en-US" altLang="zh-CN" sz="2000" dirty="0">
              <a:latin typeface="+mn-ea"/>
            </a:endParaRPr>
          </a:p>
          <a:p>
            <a:pPr marL="800100" lvl="1" indent="-342900">
              <a:lnSpc>
                <a:spcPct val="150000"/>
              </a:lnSpc>
              <a:buFont typeface="Arial" panose="020B0604020202020204" pitchFamily="34" charset="0"/>
              <a:buChar char="•"/>
            </a:pPr>
            <a:r>
              <a:rPr lang="zh-CN" altLang="en-US" sz="2000" dirty="0">
                <a:latin typeface="+mn-ea"/>
              </a:rPr>
              <a:t>用索引或切片获取数据后直接赋值修改</a:t>
            </a:r>
          </a:p>
        </p:txBody>
      </p:sp>
      <p:sp>
        <p:nvSpPr>
          <p:cNvPr id="5" name="日期占位符 4">
            <a:extLst>
              <a:ext uri="{FF2B5EF4-FFF2-40B4-BE49-F238E27FC236}">
                <a16:creationId xmlns:a16="http://schemas.microsoft.com/office/drawing/2014/main" id="{52FA7D42-9EBC-4B85-82AE-5A3144EDBF5B}"/>
              </a:ext>
            </a:extLst>
          </p:cNvPr>
          <p:cNvSpPr>
            <a:spLocks noGrp="1"/>
          </p:cNvSpPr>
          <p:nvPr>
            <p:ph type="dt" sz="half" idx="10"/>
          </p:nvPr>
        </p:nvSpPr>
        <p:spPr/>
        <p:txBody>
          <a:bodyPr/>
          <a:lstStyle/>
          <a:p>
            <a:fld id="{2919CCB1-5A3E-4B67-8889-D7362D81EEBB}" type="datetime1">
              <a:rPr lang="zh-CN" altLang="en-US" smtClean="0"/>
              <a:t>2021/1/29</a:t>
            </a:fld>
            <a:endParaRPr lang="zh-CN" altLang="en-US"/>
          </a:p>
        </p:txBody>
      </p:sp>
      <p:sp>
        <p:nvSpPr>
          <p:cNvPr id="6" name="页脚占位符 5">
            <a:extLst>
              <a:ext uri="{FF2B5EF4-FFF2-40B4-BE49-F238E27FC236}">
                <a16:creationId xmlns:a16="http://schemas.microsoft.com/office/drawing/2014/main" id="{691BC06B-0B28-4E41-B785-BA0873CEE3E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dirty="0"/>
          </a:p>
        </p:txBody>
      </p:sp>
      <p:sp>
        <p:nvSpPr>
          <p:cNvPr id="7" name="灯片编号占位符 6">
            <a:extLst>
              <a:ext uri="{FF2B5EF4-FFF2-40B4-BE49-F238E27FC236}">
                <a16:creationId xmlns:a16="http://schemas.microsoft.com/office/drawing/2014/main" id="{D5DB9AF0-B158-4764-8D5E-413CA145FACB}"/>
              </a:ext>
            </a:extLst>
          </p:cNvPr>
          <p:cNvSpPr>
            <a:spLocks noGrp="1"/>
          </p:cNvSpPr>
          <p:nvPr>
            <p:ph type="sldNum" sz="quarter" idx="12"/>
          </p:nvPr>
        </p:nvSpPr>
        <p:spPr/>
        <p:txBody>
          <a:bodyPr/>
          <a:lstStyle/>
          <a:p>
            <a:fld id="{253F5694-3F4E-4408-B13F-07F0B52BE224}" type="slidenum">
              <a:rPr lang="zh-CN" altLang="en-US" smtClean="0"/>
              <a:t>38</a:t>
            </a:fld>
            <a:endParaRPr lang="zh-CN" altLang="en-US"/>
          </a:p>
        </p:txBody>
      </p:sp>
    </p:spTree>
    <p:extLst>
      <p:ext uri="{BB962C8B-B14F-4D97-AF65-F5344CB8AC3E}">
        <p14:creationId xmlns:p14="http://schemas.microsoft.com/office/powerpoint/2010/main" val="347074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821B0-0ACC-4A49-B255-DD0EC7888F16}"/>
              </a:ext>
            </a:extLst>
          </p:cNvPr>
          <p:cNvSpPr>
            <a:spLocks noGrp="1"/>
          </p:cNvSpPr>
          <p:nvPr>
            <p:ph type="title"/>
          </p:nvPr>
        </p:nvSpPr>
        <p:spPr/>
        <p:txBody>
          <a:bodyPr>
            <a:normAutofit/>
          </a:bodyPr>
          <a:lstStyle/>
          <a:p>
            <a:r>
              <a:rPr lang="zh-CN" altLang="en-US" dirty="0"/>
              <a:t>添加数组元素</a:t>
            </a:r>
          </a:p>
        </p:txBody>
      </p:sp>
      <p:sp>
        <p:nvSpPr>
          <p:cNvPr id="3" name="内容占位符 2">
            <a:extLst>
              <a:ext uri="{FF2B5EF4-FFF2-40B4-BE49-F238E27FC236}">
                <a16:creationId xmlns:a16="http://schemas.microsoft.com/office/drawing/2014/main" id="{836AF66E-E280-4B15-A8E6-1112B49B1848}"/>
              </a:ext>
            </a:extLst>
          </p:cNvPr>
          <p:cNvSpPr>
            <a:spLocks noGrp="1"/>
          </p:cNvSpPr>
          <p:nvPr>
            <p:ph idx="1"/>
          </p:nvPr>
        </p:nvSpPr>
        <p:spPr/>
        <p:txBody>
          <a:bodyPr>
            <a:normAutofit lnSpcReduction="10000"/>
          </a:bodyPr>
          <a:lstStyle/>
          <a:p>
            <a:pPr>
              <a:lnSpc>
                <a:spcPct val="120000"/>
              </a:lnSpc>
            </a:pPr>
            <a:r>
              <a:rPr lang="en-US" altLang="zh-CN" dirty="0" err="1"/>
              <a:t>numpy.append</a:t>
            </a:r>
            <a:r>
              <a:rPr lang="en-US" altLang="zh-CN" dirty="0"/>
              <a:t>(</a:t>
            </a:r>
            <a:r>
              <a:rPr lang="en-US" altLang="zh-CN" dirty="0" err="1"/>
              <a:t>arr</a:t>
            </a:r>
            <a:r>
              <a:rPr lang="en-US" altLang="zh-CN" dirty="0"/>
              <a:t>, values, axis=None)   </a:t>
            </a:r>
            <a:r>
              <a:rPr lang="zh-CN" altLang="en-US" dirty="0"/>
              <a:t>将值附加到数组的末尾</a:t>
            </a:r>
            <a:endParaRPr lang="en-US" altLang="zh-CN" dirty="0"/>
          </a:p>
          <a:p>
            <a:pPr lvl="1">
              <a:lnSpc>
                <a:spcPct val="120000"/>
              </a:lnSpc>
            </a:pPr>
            <a:r>
              <a:rPr lang="en-US" altLang="zh-CN" dirty="0" err="1"/>
              <a:t>arr</a:t>
            </a:r>
            <a:r>
              <a:rPr lang="zh-CN" altLang="en-US" dirty="0"/>
              <a:t>：输入数组</a:t>
            </a:r>
            <a:endParaRPr lang="en-US" altLang="zh-CN" dirty="0"/>
          </a:p>
          <a:p>
            <a:pPr lvl="1">
              <a:lnSpc>
                <a:spcPct val="120000"/>
              </a:lnSpc>
            </a:pPr>
            <a:r>
              <a:rPr lang="en-US" altLang="zh-CN" dirty="0"/>
              <a:t>values</a:t>
            </a:r>
            <a:r>
              <a:rPr lang="zh-CN" altLang="en-US" dirty="0"/>
              <a:t>：要向</a:t>
            </a:r>
            <a:r>
              <a:rPr lang="en-US" altLang="zh-CN" dirty="0" err="1"/>
              <a:t>arr</a:t>
            </a:r>
            <a:r>
              <a:rPr lang="zh-CN" altLang="en-US" dirty="0"/>
              <a:t>添加的值，需要和</a:t>
            </a:r>
            <a:r>
              <a:rPr lang="en-US" altLang="zh-CN" dirty="0" err="1"/>
              <a:t>arr</a:t>
            </a:r>
            <a:r>
              <a:rPr lang="zh-CN" altLang="en-US" dirty="0"/>
              <a:t>形状相同（除了要添加的轴）</a:t>
            </a:r>
            <a:endParaRPr lang="en-US" altLang="zh-CN" dirty="0"/>
          </a:p>
          <a:p>
            <a:pPr lvl="1">
              <a:lnSpc>
                <a:spcPct val="120000"/>
              </a:lnSpc>
            </a:pPr>
            <a:r>
              <a:rPr lang="en-US" altLang="zh-CN" dirty="0"/>
              <a:t>axis</a:t>
            </a:r>
            <a:r>
              <a:rPr lang="zh-CN" altLang="en-US" dirty="0"/>
              <a:t>：默认为 </a:t>
            </a:r>
            <a:r>
              <a:rPr lang="en-US" altLang="zh-CN" dirty="0"/>
              <a:t>None</a:t>
            </a:r>
          </a:p>
          <a:p>
            <a:pPr lvl="2">
              <a:lnSpc>
                <a:spcPct val="120000"/>
              </a:lnSpc>
            </a:pPr>
            <a:r>
              <a:rPr lang="zh-CN" altLang="en-US" dirty="0"/>
              <a:t>当</a:t>
            </a:r>
            <a:r>
              <a:rPr lang="en-US" altLang="zh-CN" dirty="0"/>
              <a:t>axis</a:t>
            </a:r>
            <a:r>
              <a:rPr lang="zh-CN" altLang="en-US" dirty="0"/>
              <a:t>无定义时，横向拼接，返回一维数组</a:t>
            </a:r>
            <a:endParaRPr lang="en-US" altLang="zh-CN" dirty="0"/>
          </a:p>
          <a:p>
            <a:pPr lvl="2">
              <a:lnSpc>
                <a:spcPct val="120000"/>
              </a:lnSpc>
            </a:pPr>
            <a:r>
              <a:rPr lang="zh-CN" altLang="en-US" dirty="0"/>
              <a:t>当</a:t>
            </a:r>
            <a:r>
              <a:rPr lang="en-US" altLang="zh-CN" dirty="0"/>
              <a:t>axis=0</a:t>
            </a:r>
            <a:r>
              <a:rPr lang="zh-CN" altLang="en-US" dirty="0"/>
              <a:t>，列数要相同，行增加</a:t>
            </a:r>
            <a:endParaRPr lang="en-US" altLang="zh-CN" dirty="0"/>
          </a:p>
          <a:p>
            <a:pPr lvl="2">
              <a:lnSpc>
                <a:spcPct val="120000"/>
              </a:lnSpc>
            </a:pPr>
            <a:r>
              <a:rPr lang="zh-CN" altLang="en-US" dirty="0"/>
              <a:t>当</a:t>
            </a:r>
            <a:r>
              <a:rPr lang="en-US" altLang="zh-CN" dirty="0"/>
              <a:t>axis=1</a:t>
            </a:r>
            <a:r>
              <a:rPr lang="zh-CN" altLang="en-US" dirty="0"/>
              <a:t>，行数要相同，列增加</a:t>
            </a:r>
            <a:endParaRPr lang="en-US" altLang="zh-CN" dirty="0"/>
          </a:p>
        </p:txBody>
      </p:sp>
      <p:sp>
        <p:nvSpPr>
          <p:cNvPr id="4" name="日期占位符 3">
            <a:extLst>
              <a:ext uri="{FF2B5EF4-FFF2-40B4-BE49-F238E27FC236}">
                <a16:creationId xmlns:a16="http://schemas.microsoft.com/office/drawing/2014/main" id="{1EA7A6BC-C52C-4C08-A162-3A1F6C5B1C84}"/>
              </a:ext>
            </a:extLst>
          </p:cNvPr>
          <p:cNvSpPr>
            <a:spLocks noGrp="1"/>
          </p:cNvSpPr>
          <p:nvPr>
            <p:ph type="dt" sz="half" idx="10"/>
          </p:nvPr>
        </p:nvSpPr>
        <p:spPr/>
        <p:txBody>
          <a:bodyPr/>
          <a:lstStyle/>
          <a:p>
            <a:fld id="{B2E6F3C2-40F7-4903-B329-D7B59B729AAB}" type="datetime1">
              <a:rPr lang="zh-CN" altLang="en-US" smtClean="0"/>
              <a:t>2021/1/29</a:t>
            </a:fld>
            <a:endParaRPr lang="zh-CN" altLang="en-US"/>
          </a:p>
        </p:txBody>
      </p:sp>
      <p:sp>
        <p:nvSpPr>
          <p:cNvPr id="5" name="页脚占位符 4">
            <a:extLst>
              <a:ext uri="{FF2B5EF4-FFF2-40B4-BE49-F238E27FC236}">
                <a16:creationId xmlns:a16="http://schemas.microsoft.com/office/drawing/2014/main" id="{3EE1E3FB-C6EE-43A0-B6E7-83F8AB1BC867}"/>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7DD70E00-1E1A-4FBC-9B81-179C44341E0A}"/>
              </a:ext>
            </a:extLst>
          </p:cNvPr>
          <p:cNvSpPr>
            <a:spLocks noGrp="1"/>
          </p:cNvSpPr>
          <p:nvPr>
            <p:ph type="sldNum" sz="quarter" idx="12"/>
          </p:nvPr>
        </p:nvSpPr>
        <p:spPr/>
        <p:txBody>
          <a:bodyPr/>
          <a:lstStyle/>
          <a:p>
            <a:fld id="{253F5694-3F4E-4408-B13F-07F0B52BE224}" type="slidenum">
              <a:rPr lang="zh-CN" altLang="en-US" smtClean="0"/>
              <a:t>39</a:t>
            </a:fld>
            <a:endParaRPr lang="zh-CN" altLang="en-US"/>
          </a:p>
        </p:txBody>
      </p:sp>
    </p:spTree>
    <p:extLst>
      <p:ext uri="{BB962C8B-B14F-4D97-AF65-F5344CB8AC3E}">
        <p14:creationId xmlns:p14="http://schemas.microsoft.com/office/powerpoint/2010/main" val="293935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0A54D-C5EE-43BA-8C36-16AF740630BA}"/>
              </a:ext>
            </a:extLst>
          </p:cNvPr>
          <p:cNvSpPr>
            <a:spLocks noGrp="1"/>
          </p:cNvSpPr>
          <p:nvPr>
            <p:ph type="title"/>
          </p:nvPr>
        </p:nvSpPr>
        <p:spPr/>
        <p:txBody>
          <a:bodyPr/>
          <a:lstStyle/>
          <a:p>
            <a:r>
              <a:rPr lang="en-US" altLang="zh-CN" dirty="0" err="1">
                <a:latin typeface="+mj-ea"/>
              </a:rPr>
              <a:t>Numpy</a:t>
            </a:r>
            <a:r>
              <a:rPr lang="zh-CN" altLang="en-US" dirty="0">
                <a:latin typeface="+mj-ea"/>
              </a:rPr>
              <a:t>简介</a:t>
            </a:r>
          </a:p>
        </p:txBody>
      </p:sp>
      <p:sp>
        <p:nvSpPr>
          <p:cNvPr id="3" name="内容占位符 2">
            <a:extLst>
              <a:ext uri="{FF2B5EF4-FFF2-40B4-BE49-F238E27FC236}">
                <a16:creationId xmlns:a16="http://schemas.microsoft.com/office/drawing/2014/main" id="{2E3B1440-3D0C-4C71-83DC-6B36EAABF208}"/>
              </a:ext>
            </a:extLst>
          </p:cNvPr>
          <p:cNvSpPr>
            <a:spLocks noGrp="1"/>
          </p:cNvSpPr>
          <p:nvPr>
            <p:ph idx="1"/>
          </p:nvPr>
        </p:nvSpPr>
        <p:spPr/>
        <p:txBody>
          <a:bodyPr>
            <a:normAutofit/>
          </a:bodyPr>
          <a:lstStyle/>
          <a:p>
            <a:r>
              <a:rPr lang="en-US" altLang="zh-CN" dirty="0"/>
              <a:t>NumPy</a:t>
            </a:r>
            <a:r>
              <a:rPr lang="zh-CN" altLang="en-US" dirty="0"/>
              <a:t>库的名字由“</a:t>
            </a:r>
            <a:r>
              <a:rPr lang="en-US" altLang="zh-CN" dirty="0"/>
              <a:t>Numerical Python”</a:t>
            </a:r>
            <a:r>
              <a:rPr lang="zh-CN" altLang="en-US" dirty="0"/>
              <a:t>缩写而来</a:t>
            </a:r>
            <a:endParaRPr lang="en-US" altLang="zh-CN" dirty="0"/>
          </a:p>
          <a:p>
            <a:r>
              <a:rPr lang="en-US" altLang="zh-CN" dirty="0"/>
              <a:t>NumPy</a:t>
            </a:r>
            <a:r>
              <a:rPr lang="zh-CN" altLang="en-US" dirty="0"/>
              <a:t>库是</a:t>
            </a:r>
            <a:r>
              <a:rPr lang="en-US" altLang="zh-CN" dirty="0"/>
              <a:t>Pandas</a:t>
            </a:r>
            <a:r>
              <a:rPr lang="zh-CN" altLang="en-US" dirty="0"/>
              <a:t>库的基础</a:t>
            </a:r>
            <a:endParaRPr lang="en-US" altLang="zh-CN" dirty="0"/>
          </a:p>
          <a:p>
            <a:r>
              <a:rPr lang="en-US" altLang="zh-CN" dirty="0" err="1"/>
              <a:t>Numpy</a:t>
            </a:r>
            <a:r>
              <a:rPr lang="zh-CN" altLang="en-US" dirty="0"/>
              <a:t>补充了</a:t>
            </a:r>
            <a:r>
              <a:rPr lang="en-US" altLang="zh-CN" dirty="0"/>
              <a:t>Python</a:t>
            </a:r>
            <a:r>
              <a:rPr lang="zh-CN" altLang="en-US" dirty="0"/>
              <a:t>语言所欠缺的数值计算能力</a:t>
            </a:r>
            <a:endParaRPr lang="en-US" altLang="zh-CN" dirty="0"/>
          </a:p>
          <a:p>
            <a:r>
              <a:rPr lang="en-US" altLang="zh-CN" dirty="0" err="1"/>
              <a:t>Numpy</a:t>
            </a:r>
            <a:r>
              <a:rPr lang="zh-CN" altLang="en-US" dirty="0"/>
              <a:t>完全标准</a:t>
            </a:r>
            <a:r>
              <a:rPr lang="en-US" altLang="zh-CN" dirty="0"/>
              <a:t>C</a:t>
            </a:r>
            <a:r>
              <a:rPr lang="zh-CN" altLang="en-US" dirty="0"/>
              <a:t>语言实现，运行效率充分优化</a:t>
            </a:r>
            <a:endParaRPr lang="en-US" altLang="zh-CN" dirty="0"/>
          </a:p>
          <a:p>
            <a:r>
              <a:rPr lang="en-US" altLang="zh-CN" dirty="0" err="1"/>
              <a:t>Numpy</a:t>
            </a:r>
            <a:r>
              <a:rPr lang="zh-CN" altLang="en-US" dirty="0"/>
              <a:t>开源免费</a:t>
            </a:r>
            <a:endParaRPr lang="en-US" altLang="zh-CN" dirty="0"/>
          </a:p>
          <a:p>
            <a:r>
              <a:rPr lang="en-US" altLang="zh-CN" dirty="0" err="1"/>
              <a:t>Numpy</a:t>
            </a:r>
            <a:r>
              <a:rPr lang="zh-CN" altLang="en-US" dirty="0"/>
              <a:t>官网：</a:t>
            </a:r>
            <a:r>
              <a:rPr lang="en-US" altLang="zh-CN" dirty="0"/>
              <a:t>https://numpy.org/</a:t>
            </a:r>
            <a:endParaRPr lang="zh-CN" altLang="en-US" dirty="0"/>
          </a:p>
        </p:txBody>
      </p:sp>
      <p:sp>
        <p:nvSpPr>
          <p:cNvPr id="4" name="日期占位符 3">
            <a:extLst>
              <a:ext uri="{FF2B5EF4-FFF2-40B4-BE49-F238E27FC236}">
                <a16:creationId xmlns:a16="http://schemas.microsoft.com/office/drawing/2014/main" id="{5C1F5F8E-CC60-4084-A277-4E72EC33F72D}"/>
              </a:ext>
            </a:extLst>
          </p:cNvPr>
          <p:cNvSpPr>
            <a:spLocks noGrp="1"/>
          </p:cNvSpPr>
          <p:nvPr>
            <p:ph type="dt" sz="half" idx="10"/>
          </p:nvPr>
        </p:nvSpPr>
        <p:spPr/>
        <p:txBody>
          <a:bodyPr/>
          <a:lstStyle/>
          <a:p>
            <a:fld id="{60F748E1-1723-4B69-A4AB-91F7ADD0B50F}"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C13282C-1721-4EB0-85B2-4BDA3EC9672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B958282-3AB3-4351-9456-130F103340F3}"/>
              </a:ext>
            </a:extLst>
          </p:cNvPr>
          <p:cNvSpPr>
            <a:spLocks noGrp="1"/>
          </p:cNvSpPr>
          <p:nvPr>
            <p:ph type="sldNum" sz="quarter" idx="12"/>
          </p:nvPr>
        </p:nvSpPr>
        <p:spPr/>
        <p:txBody>
          <a:bodyPr/>
          <a:lstStyle/>
          <a:p>
            <a:fld id="{253F5694-3F4E-4408-B13F-07F0B52BE224}" type="slidenum">
              <a:rPr lang="zh-CN" altLang="en-US" smtClean="0"/>
              <a:t>4</a:t>
            </a:fld>
            <a:endParaRPr lang="zh-CN" altLang="en-US"/>
          </a:p>
        </p:txBody>
      </p:sp>
    </p:spTree>
    <p:extLst>
      <p:ext uri="{BB962C8B-B14F-4D97-AF65-F5344CB8AC3E}">
        <p14:creationId xmlns:p14="http://schemas.microsoft.com/office/powerpoint/2010/main" val="1712131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821B0-0ACC-4A49-B255-DD0EC7888F16}"/>
              </a:ext>
            </a:extLst>
          </p:cNvPr>
          <p:cNvSpPr>
            <a:spLocks noGrp="1"/>
          </p:cNvSpPr>
          <p:nvPr>
            <p:ph type="title"/>
          </p:nvPr>
        </p:nvSpPr>
        <p:spPr/>
        <p:txBody>
          <a:bodyPr>
            <a:normAutofit/>
          </a:bodyPr>
          <a:lstStyle/>
          <a:p>
            <a:r>
              <a:rPr lang="zh-CN" altLang="en-US" dirty="0"/>
              <a:t>添加数组元素</a:t>
            </a:r>
          </a:p>
        </p:txBody>
      </p:sp>
      <p:sp>
        <p:nvSpPr>
          <p:cNvPr id="3" name="内容占位符 2">
            <a:extLst>
              <a:ext uri="{FF2B5EF4-FFF2-40B4-BE49-F238E27FC236}">
                <a16:creationId xmlns:a16="http://schemas.microsoft.com/office/drawing/2014/main" id="{836AF66E-E280-4B15-A8E6-1112B49B1848}"/>
              </a:ext>
            </a:extLst>
          </p:cNvPr>
          <p:cNvSpPr>
            <a:spLocks noGrp="1"/>
          </p:cNvSpPr>
          <p:nvPr>
            <p:ph idx="1"/>
          </p:nvPr>
        </p:nvSpPr>
        <p:spPr/>
        <p:txBody>
          <a:bodyPr/>
          <a:lstStyle/>
          <a:p>
            <a:pPr>
              <a:lnSpc>
                <a:spcPct val="150000"/>
              </a:lnSpc>
            </a:pPr>
            <a:r>
              <a:rPr lang="fr-FR" altLang="zh-CN" dirty="0"/>
              <a:t>numpy.insert(arr, obj, values, axis=None)</a:t>
            </a:r>
          </a:p>
          <a:p>
            <a:pPr lvl="1">
              <a:lnSpc>
                <a:spcPct val="150000"/>
              </a:lnSpc>
            </a:pPr>
            <a:r>
              <a:rPr lang="en-US" altLang="zh-CN" dirty="0" err="1"/>
              <a:t>arr</a:t>
            </a:r>
            <a:r>
              <a:rPr lang="zh-CN" altLang="en-US" dirty="0"/>
              <a:t>：输入数组</a:t>
            </a:r>
            <a:endParaRPr lang="en-US" altLang="zh-CN" dirty="0"/>
          </a:p>
          <a:p>
            <a:pPr lvl="1">
              <a:lnSpc>
                <a:spcPct val="150000"/>
              </a:lnSpc>
            </a:pPr>
            <a:r>
              <a:rPr lang="en-US" altLang="zh-CN" dirty="0"/>
              <a:t>obj</a:t>
            </a:r>
            <a:r>
              <a:rPr lang="zh-CN" altLang="en-US" dirty="0"/>
              <a:t>：在其之前插入值的索引</a:t>
            </a:r>
            <a:endParaRPr lang="en-US" altLang="zh-CN" dirty="0"/>
          </a:p>
          <a:p>
            <a:pPr lvl="1">
              <a:lnSpc>
                <a:spcPct val="150000"/>
              </a:lnSpc>
            </a:pPr>
            <a:r>
              <a:rPr lang="fi-FI" altLang="zh-CN" dirty="0"/>
              <a:t>values</a:t>
            </a:r>
            <a:r>
              <a:rPr lang="zh-CN" altLang="fi-FI" dirty="0"/>
              <a:t>：要插入的值</a:t>
            </a:r>
            <a:endParaRPr lang="en-US" altLang="zh-CN" dirty="0"/>
          </a:p>
          <a:p>
            <a:pPr lvl="1">
              <a:lnSpc>
                <a:spcPct val="150000"/>
              </a:lnSpc>
            </a:pPr>
            <a:r>
              <a:rPr lang="en-US" altLang="zh-CN" dirty="0"/>
              <a:t>axis</a:t>
            </a:r>
            <a:r>
              <a:rPr lang="zh-CN" altLang="en-US" dirty="0"/>
              <a:t>：轴，如果未提供，则输入数组会被展开</a:t>
            </a:r>
            <a:endParaRPr lang="en-US" altLang="zh-CN" dirty="0"/>
          </a:p>
        </p:txBody>
      </p:sp>
      <p:sp>
        <p:nvSpPr>
          <p:cNvPr id="4" name="日期占位符 3">
            <a:extLst>
              <a:ext uri="{FF2B5EF4-FFF2-40B4-BE49-F238E27FC236}">
                <a16:creationId xmlns:a16="http://schemas.microsoft.com/office/drawing/2014/main" id="{1EA7A6BC-C52C-4C08-A162-3A1F6C5B1C84}"/>
              </a:ext>
            </a:extLst>
          </p:cNvPr>
          <p:cNvSpPr>
            <a:spLocks noGrp="1"/>
          </p:cNvSpPr>
          <p:nvPr>
            <p:ph type="dt" sz="half" idx="10"/>
          </p:nvPr>
        </p:nvSpPr>
        <p:spPr/>
        <p:txBody>
          <a:bodyPr/>
          <a:lstStyle/>
          <a:p>
            <a:fld id="{BBD16E97-9D3A-4B3B-9975-CC4E5BC81D2F}" type="datetime1">
              <a:rPr lang="zh-CN" altLang="en-US" smtClean="0"/>
              <a:t>2021/1/29</a:t>
            </a:fld>
            <a:endParaRPr lang="zh-CN" altLang="en-US"/>
          </a:p>
        </p:txBody>
      </p:sp>
      <p:sp>
        <p:nvSpPr>
          <p:cNvPr id="5" name="页脚占位符 4">
            <a:extLst>
              <a:ext uri="{FF2B5EF4-FFF2-40B4-BE49-F238E27FC236}">
                <a16:creationId xmlns:a16="http://schemas.microsoft.com/office/drawing/2014/main" id="{3EE1E3FB-C6EE-43A0-B6E7-83F8AB1BC867}"/>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7DD70E00-1E1A-4FBC-9B81-179C44341E0A}"/>
              </a:ext>
            </a:extLst>
          </p:cNvPr>
          <p:cNvSpPr>
            <a:spLocks noGrp="1"/>
          </p:cNvSpPr>
          <p:nvPr>
            <p:ph type="sldNum" sz="quarter" idx="12"/>
          </p:nvPr>
        </p:nvSpPr>
        <p:spPr/>
        <p:txBody>
          <a:bodyPr/>
          <a:lstStyle/>
          <a:p>
            <a:fld id="{253F5694-3F4E-4408-B13F-07F0B52BE224}" type="slidenum">
              <a:rPr lang="zh-CN" altLang="en-US" smtClean="0"/>
              <a:t>40</a:t>
            </a:fld>
            <a:endParaRPr lang="zh-CN" altLang="en-US"/>
          </a:p>
        </p:txBody>
      </p:sp>
    </p:spTree>
    <p:extLst>
      <p:ext uri="{BB962C8B-B14F-4D97-AF65-F5344CB8AC3E}">
        <p14:creationId xmlns:p14="http://schemas.microsoft.com/office/powerpoint/2010/main" val="623711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D9133-A53A-4C62-8ADD-01668AB38B2F}"/>
              </a:ext>
            </a:extLst>
          </p:cNvPr>
          <p:cNvSpPr>
            <a:spLocks noGrp="1"/>
          </p:cNvSpPr>
          <p:nvPr>
            <p:ph type="title"/>
          </p:nvPr>
        </p:nvSpPr>
        <p:spPr/>
        <p:txBody>
          <a:bodyPr/>
          <a:lstStyle/>
          <a:p>
            <a:r>
              <a:rPr lang="zh-CN" altLang="en-US" dirty="0"/>
              <a:t>删除数组元素</a:t>
            </a:r>
          </a:p>
        </p:txBody>
      </p:sp>
      <p:sp>
        <p:nvSpPr>
          <p:cNvPr id="3" name="内容占位符 2">
            <a:extLst>
              <a:ext uri="{FF2B5EF4-FFF2-40B4-BE49-F238E27FC236}">
                <a16:creationId xmlns:a16="http://schemas.microsoft.com/office/drawing/2014/main" id="{BF8F186C-C18F-4950-83B6-E5425A1FB637}"/>
              </a:ext>
            </a:extLst>
          </p:cNvPr>
          <p:cNvSpPr>
            <a:spLocks noGrp="1"/>
          </p:cNvSpPr>
          <p:nvPr>
            <p:ph idx="1"/>
          </p:nvPr>
        </p:nvSpPr>
        <p:spPr/>
        <p:txBody>
          <a:bodyPr/>
          <a:lstStyle/>
          <a:p>
            <a:pPr>
              <a:lnSpc>
                <a:spcPct val="150000"/>
              </a:lnSpc>
            </a:pPr>
            <a:r>
              <a:rPr lang="en-US" altLang="zh-CN" dirty="0" err="1"/>
              <a:t>numpy.delete</a:t>
            </a:r>
            <a:r>
              <a:rPr lang="en-US" altLang="zh-CN" dirty="0"/>
              <a:t>(</a:t>
            </a:r>
            <a:r>
              <a:rPr lang="en-US" altLang="zh-CN" dirty="0" err="1"/>
              <a:t>arr</a:t>
            </a:r>
            <a:r>
              <a:rPr lang="en-US" altLang="zh-CN" dirty="0"/>
              <a:t>, obj, axis=None)</a:t>
            </a:r>
          </a:p>
          <a:p>
            <a:pPr lvl="1">
              <a:lnSpc>
                <a:spcPct val="150000"/>
              </a:lnSpc>
            </a:pPr>
            <a:r>
              <a:rPr lang="en-US" altLang="zh-CN" dirty="0" err="1"/>
              <a:t>arr</a:t>
            </a:r>
            <a:r>
              <a:rPr lang="zh-CN" altLang="en-US" dirty="0"/>
              <a:t>：输入数组</a:t>
            </a:r>
            <a:endParaRPr lang="en-US" altLang="zh-CN" dirty="0"/>
          </a:p>
          <a:p>
            <a:pPr lvl="1">
              <a:lnSpc>
                <a:spcPct val="150000"/>
              </a:lnSpc>
            </a:pPr>
            <a:r>
              <a:rPr lang="en-US" altLang="zh-CN" dirty="0"/>
              <a:t>obj</a:t>
            </a:r>
            <a:r>
              <a:rPr lang="zh-CN" altLang="en-US" dirty="0"/>
              <a:t>：</a:t>
            </a:r>
            <a:r>
              <a:rPr lang="zh-CN" altLang="en-US" b="0" i="0" dirty="0">
                <a:solidFill>
                  <a:srgbClr val="333333"/>
                </a:solidFill>
                <a:effectLst/>
                <a:latin typeface="Open Sans" panose="020B0606030504020204" pitchFamily="34" charset="0"/>
              </a:rPr>
              <a:t>要沿指定轴删除的子数组的索引，接收切片，整数或整数数组</a:t>
            </a:r>
            <a:endParaRPr lang="en-US" altLang="zh-CN" dirty="0"/>
          </a:p>
          <a:p>
            <a:pPr lvl="1">
              <a:lnSpc>
                <a:spcPct val="150000"/>
              </a:lnSpc>
            </a:pPr>
            <a:r>
              <a:rPr lang="en-US" altLang="zh-CN" dirty="0"/>
              <a:t>axis</a:t>
            </a:r>
            <a:r>
              <a:rPr lang="zh-CN" altLang="en-US" dirty="0"/>
              <a:t>：沿着它插入的轴，如果未提供，则输入数组会被展开</a:t>
            </a:r>
          </a:p>
        </p:txBody>
      </p:sp>
      <p:sp>
        <p:nvSpPr>
          <p:cNvPr id="4" name="日期占位符 3">
            <a:extLst>
              <a:ext uri="{FF2B5EF4-FFF2-40B4-BE49-F238E27FC236}">
                <a16:creationId xmlns:a16="http://schemas.microsoft.com/office/drawing/2014/main" id="{C90BAAAA-45CD-4404-8304-8FFEFA4538EB}"/>
              </a:ext>
            </a:extLst>
          </p:cNvPr>
          <p:cNvSpPr>
            <a:spLocks noGrp="1"/>
          </p:cNvSpPr>
          <p:nvPr>
            <p:ph type="dt" sz="half" idx="10"/>
          </p:nvPr>
        </p:nvSpPr>
        <p:spPr/>
        <p:txBody>
          <a:bodyPr/>
          <a:lstStyle/>
          <a:p>
            <a:fld id="{589820CA-452C-4FE1-9943-0D6AFA160F07}" type="datetime1">
              <a:rPr lang="zh-CN" altLang="en-US" smtClean="0"/>
              <a:t>2021/1/29</a:t>
            </a:fld>
            <a:endParaRPr lang="zh-CN" altLang="en-US"/>
          </a:p>
        </p:txBody>
      </p:sp>
      <p:sp>
        <p:nvSpPr>
          <p:cNvPr id="5" name="页脚占位符 4">
            <a:extLst>
              <a:ext uri="{FF2B5EF4-FFF2-40B4-BE49-F238E27FC236}">
                <a16:creationId xmlns:a16="http://schemas.microsoft.com/office/drawing/2014/main" id="{ACF1F8C3-63E5-4A32-AFF6-24F206D4C229}"/>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FDEBC0E8-2062-41E9-BF15-2DBBD223991B}"/>
              </a:ext>
            </a:extLst>
          </p:cNvPr>
          <p:cNvSpPr>
            <a:spLocks noGrp="1"/>
          </p:cNvSpPr>
          <p:nvPr>
            <p:ph type="sldNum" sz="quarter" idx="12"/>
          </p:nvPr>
        </p:nvSpPr>
        <p:spPr/>
        <p:txBody>
          <a:bodyPr/>
          <a:lstStyle/>
          <a:p>
            <a:fld id="{253F5694-3F4E-4408-B13F-07F0B52BE224}" type="slidenum">
              <a:rPr lang="zh-CN" altLang="en-US" smtClean="0"/>
              <a:t>41</a:t>
            </a:fld>
            <a:endParaRPr lang="zh-CN" altLang="en-US"/>
          </a:p>
        </p:txBody>
      </p:sp>
    </p:spTree>
    <p:extLst>
      <p:ext uri="{BB962C8B-B14F-4D97-AF65-F5344CB8AC3E}">
        <p14:creationId xmlns:p14="http://schemas.microsoft.com/office/powerpoint/2010/main" val="3566433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40527-A898-41B1-ABEE-070F1EA45EA4}"/>
              </a:ext>
            </a:extLst>
          </p:cNvPr>
          <p:cNvSpPr>
            <a:spLocks noGrp="1"/>
          </p:cNvSpPr>
          <p:nvPr>
            <p:ph type="title"/>
          </p:nvPr>
        </p:nvSpPr>
        <p:spPr/>
        <p:txBody>
          <a:bodyPr/>
          <a:lstStyle/>
          <a:p>
            <a:r>
              <a:rPr lang="zh-CN" altLang="en-US" dirty="0"/>
              <a:t>数组元素去重</a:t>
            </a:r>
          </a:p>
        </p:txBody>
      </p:sp>
      <p:sp>
        <p:nvSpPr>
          <p:cNvPr id="3" name="内容占位符 2">
            <a:extLst>
              <a:ext uri="{FF2B5EF4-FFF2-40B4-BE49-F238E27FC236}">
                <a16:creationId xmlns:a16="http://schemas.microsoft.com/office/drawing/2014/main" id="{61F7562B-DA89-4444-887A-D1605DC46A46}"/>
              </a:ext>
            </a:extLst>
          </p:cNvPr>
          <p:cNvSpPr>
            <a:spLocks noGrp="1"/>
          </p:cNvSpPr>
          <p:nvPr>
            <p:ph idx="1"/>
          </p:nvPr>
        </p:nvSpPr>
        <p:spPr/>
        <p:txBody>
          <a:bodyPr>
            <a:normAutofit fontScale="92500" lnSpcReduction="10000"/>
          </a:bodyPr>
          <a:lstStyle/>
          <a:p>
            <a:r>
              <a:rPr lang="en-US" altLang="zh-CN" dirty="0" err="1"/>
              <a:t>numpy.unique</a:t>
            </a:r>
            <a:r>
              <a:rPr lang="en-US" altLang="zh-CN" dirty="0"/>
              <a:t>(</a:t>
            </a:r>
            <a:r>
              <a:rPr lang="en-US" altLang="zh-CN" dirty="0" err="1"/>
              <a:t>ar</a:t>
            </a:r>
            <a:r>
              <a:rPr lang="en-US" altLang="zh-CN" dirty="0"/>
              <a:t>, </a:t>
            </a:r>
            <a:r>
              <a:rPr lang="en-US" altLang="zh-CN" dirty="0" err="1"/>
              <a:t>return_index</a:t>
            </a:r>
            <a:r>
              <a:rPr lang="en-US" altLang="zh-CN" dirty="0"/>
              <a:t>=False, </a:t>
            </a:r>
            <a:r>
              <a:rPr lang="en-US" altLang="zh-CN" dirty="0" err="1"/>
              <a:t>return_inverse</a:t>
            </a:r>
            <a:r>
              <a:rPr lang="en-US" altLang="zh-CN" dirty="0"/>
              <a:t>=False, </a:t>
            </a:r>
            <a:r>
              <a:rPr lang="en-US" altLang="zh-CN" dirty="0" err="1"/>
              <a:t>return_counts</a:t>
            </a:r>
            <a:r>
              <a:rPr lang="en-US" altLang="zh-CN" dirty="0"/>
              <a:t>=False, axis=None)</a:t>
            </a:r>
          </a:p>
          <a:p>
            <a:pPr lvl="1"/>
            <a:r>
              <a:rPr lang="en-US" altLang="zh-CN" dirty="0" err="1"/>
              <a:t>arr</a:t>
            </a:r>
            <a:r>
              <a:rPr lang="zh-CN" altLang="en-US" dirty="0"/>
              <a:t>：输入数组，如果不是一维数组则会展开</a:t>
            </a:r>
            <a:endParaRPr lang="en-US" altLang="zh-CN" dirty="0"/>
          </a:p>
          <a:p>
            <a:pPr lvl="1"/>
            <a:r>
              <a:rPr lang="en-US" altLang="zh-CN" dirty="0" err="1"/>
              <a:t>return_index</a:t>
            </a:r>
            <a:r>
              <a:rPr lang="zh-CN" altLang="en-US" dirty="0"/>
              <a:t>：如果为</a:t>
            </a:r>
            <a:r>
              <a:rPr lang="en-US" altLang="zh-CN" dirty="0"/>
              <a:t>true</a:t>
            </a:r>
            <a:r>
              <a:rPr lang="zh-CN" altLang="en-US" dirty="0"/>
              <a:t>，返回新列表元素在旧列表中的位置（下标），并以列表形式储</a:t>
            </a:r>
          </a:p>
          <a:p>
            <a:pPr lvl="1"/>
            <a:r>
              <a:rPr lang="en-US" altLang="zh-CN" dirty="0" err="1"/>
              <a:t>return_inverse</a:t>
            </a:r>
            <a:r>
              <a:rPr lang="zh-CN" altLang="en-US" dirty="0"/>
              <a:t>：如果为</a:t>
            </a:r>
            <a:r>
              <a:rPr lang="en-US" altLang="zh-CN" dirty="0"/>
              <a:t>true</a:t>
            </a:r>
            <a:r>
              <a:rPr lang="zh-CN" altLang="en-US" dirty="0"/>
              <a:t>，返回旧列表元素在新列表中的位置（下标），并以列表形式储</a:t>
            </a:r>
          </a:p>
          <a:p>
            <a:pPr lvl="1"/>
            <a:r>
              <a:rPr lang="en-US" altLang="zh-CN" dirty="0" err="1"/>
              <a:t>return_counts</a:t>
            </a:r>
            <a:r>
              <a:rPr lang="zh-CN" altLang="en-US" dirty="0"/>
              <a:t>：如果为</a:t>
            </a:r>
            <a:r>
              <a:rPr lang="en-US" altLang="zh-CN" dirty="0"/>
              <a:t>true</a:t>
            </a:r>
            <a:r>
              <a:rPr lang="zh-CN" altLang="en-US" dirty="0"/>
              <a:t>，返回去重数组中的元素在原数组中的出现次数</a:t>
            </a:r>
            <a:endParaRPr lang="en-US" altLang="zh-CN" dirty="0"/>
          </a:p>
          <a:p>
            <a:pPr lvl="1"/>
            <a:r>
              <a:rPr lang="en-US" altLang="zh-CN" dirty="0"/>
              <a:t>axis</a:t>
            </a:r>
            <a:r>
              <a:rPr lang="zh-CN" altLang="en-US" dirty="0"/>
              <a:t>：轴，如果为</a:t>
            </a:r>
            <a:r>
              <a:rPr lang="en-US" altLang="zh-CN" dirty="0"/>
              <a:t>None</a:t>
            </a:r>
            <a:r>
              <a:rPr lang="zh-CN" altLang="en-US" dirty="0"/>
              <a:t>，则</a:t>
            </a:r>
            <a:r>
              <a:rPr lang="en-US" altLang="zh-CN" dirty="0" err="1"/>
              <a:t>ar</a:t>
            </a:r>
            <a:r>
              <a:rPr lang="zh-CN" altLang="en-US" dirty="0"/>
              <a:t>将被展平</a:t>
            </a:r>
          </a:p>
        </p:txBody>
      </p:sp>
      <p:sp>
        <p:nvSpPr>
          <p:cNvPr id="4" name="日期占位符 3">
            <a:extLst>
              <a:ext uri="{FF2B5EF4-FFF2-40B4-BE49-F238E27FC236}">
                <a16:creationId xmlns:a16="http://schemas.microsoft.com/office/drawing/2014/main" id="{AE28D012-8BE2-410D-9555-BA3AD32B63F0}"/>
              </a:ext>
            </a:extLst>
          </p:cNvPr>
          <p:cNvSpPr>
            <a:spLocks noGrp="1"/>
          </p:cNvSpPr>
          <p:nvPr>
            <p:ph type="dt" sz="half" idx="10"/>
          </p:nvPr>
        </p:nvSpPr>
        <p:spPr/>
        <p:txBody>
          <a:bodyPr/>
          <a:lstStyle/>
          <a:p>
            <a:fld id="{6B24467B-BAB7-4D84-8EC0-62AF4E3B3174}" type="datetime1">
              <a:rPr lang="zh-CN" altLang="en-US" smtClean="0"/>
              <a:t>2021/1/29</a:t>
            </a:fld>
            <a:endParaRPr lang="zh-CN" altLang="en-US"/>
          </a:p>
        </p:txBody>
      </p:sp>
      <p:sp>
        <p:nvSpPr>
          <p:cNvPr id="5" name="页脚占位符 4">
            <a:extLst>
              <a:ext uri="{FF2B5EF4-FFF2-40B4-BE49-F238E27FC236}">
                <a16:creationId xmlns:a16="http://schemas.microsoft.com/office/drawing/2014/main" id="{A5F26994-C4E1-42FF-8B80-1D4FF6ABABE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16D3537E-551E-4058-9740-3E24333830DF}"/>
              </a:ext>
            </a:extLst>
          </p:cNvPr>
          <p:cNvSpPr>
            <a:spLocks noGrp="1"/>
          </p:cNvSpPr>
          <p:nvPr>
            <p:ph type="sldNum" sz="quarter" idx="12"/>
          </p:nvPr>
        </p:nvSpPr>
        <p:spPr/>
        <p:txBody>
          <a:bodyPr/>
          <a:lstStyle/>
          <a:p>
            <a:fld id="{253F5694-3F4E-4408-B13F-07F0B52BE224}" type="slidenum">
              <a:rPr lang="zh-CN" altLang="en-US" smtClean="0"/>
              <a:t>42</a:t>
            </a:fld>
            <a:endParaRPr lang="zh-CN" altLang="en-US"/>
          </a:p>
        </p:txBody>
      </p:sp>
    </p:spTree>
    <p:extLst>
      <p:ext uri="{BB962C8B-B14F-4D97-AF65-F5344CB8AC3E}">
        <p14:creationId xmlns:p14="http://schemas.microsoft.com/office/powerpoint/2010/main" val="3885529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62ADA-9275-419E-A945-4AAA4FCFDA75}"/>
              </a:ext>
            </a:extLst>
          </p:cNvPr>
          <p:cNvSpPr>
            <a:spLocks noGrp="1"/>
          </p:cNvSpPr>
          <p:nvPr>
            <p:ph type="title"/>
          </p:nvPr>
        </p:nvSpPr>
        <p:spPr/>
        <p:txBody>
          <a:bodyPr/>
          <a:lstStyle/>
          <a:p>
            <a:r>
              <a:rPr lang="zh-CN" altLang="en-US" dirty="0"/>
              <a:t>裁剪数组元素</a:t>
            </a:r>
          </a:p>
        </p:txBody>
      </p:sp>
      <p:sp>
        <p:nvSpPr>
          <p:cNvPr id="3" name="内容占位符 2">
            <a:extLst>
              <a:ext uri="{FF2B5EF4-FFF2-40B4-BE49-F238E27FC236}">
                <a16:creationId xmlns:a16="http://schemas.microsoft.com/office/drawing/2014/main" id="{8BF855B5-95F8-4504-A3D2-9063F2E6D05A}"/>
              </a:ext>
            </a:extLst>
          </p:cNvPr>
          <p:cNvSpPr>
            <a:spLocks noGrp="1"/>
          </p:cNvSpPr>
          <p:nvPr>
            <p:ph idx="1"/>
          </p:nvPr>
        </p:nvSpPr>
        <p:spPr/>
        <p:txBody>
          <a:bodyPr>
            <a:normAutofit fontScale="92500" lnSpcReduction="10000"/>
          </a:bodyPr>
          <a:lstStyle/>
          <a:p>
            <a:pPr>
              <a:lnSpc>
                <a:spcPct val="150000"/>
              </a:lnSpc>
            </a:pPr>
            <a:r>
              <a:rPr lang="en-US" altLang="zh-CN" dirty="0" err="1"/>
              <a:t>numpy.clip</a:t>
            </a:r>
            <a:r>
              <a:rPr lang="en-US" altLang="zh-CN" dirty="0"/>
              <a:t>(a,</a:t>
            </a:r>
            <a:r>
              <a:rPr lang="zh-CN" altLang="en-US" dirty="0"/>
              <a:t> </a:t>
            </a:r>
            <a:r>
              <a:rPr lang="en-US" altLang="zh-CN" dirty="0" err="1"/>
              <a:t>a_min</a:t>
            </a:r>
            <a:r>
              <a:rPr lang="en-US" altLang="zh-CN" dirty="0"/>
              <a:t>,</a:t>
            </a:r>
            <a:r>
              <a:rPr lang="zh-CN" altLang="en-US" dirty="0"/>
              <a:t> </a:t>
            </a:r>
            <a:r>
              <a:rPr lang="en-US" altLang="zh-CN" dirty="0" err="1"/>
              <a:t>a_max</a:t>
            </a:r>
            <a:r>
              <a:rPr lang="en-US" altLang="zh-CN" dirty="0"/>
              <a:t>,</a:t>
            </a:r>
            <a:r>
              <a:rPr lang="zh-CN" altLang="en-US" dirty="0"/>
              <a:t> </a:t>
            </a:r>
            <a:r>
              <a:rPr lang="en-US" altLang="zh-CN" dirty="0"/>
              <a:t>out = None,</a:t>
            </a:r>
            <a:r>
              <a:rPr lang="zh-CN" altLang="en-US" dirty="0"/>
              <a:t> ** </a:t>
            </a:r>
            <a:r>
              <a:rPr lang="en-US" altLang="zh-CN" dirty="0" err="1"/>
              <a:t>kwargs</a:t>
            </a:r>
            <a:r>
              <a:rPr lang="en-US" altLang="zh-CN" dirty="0"/>
              <a:t>)</a:t>
            </a:r>
          </a:p>
          <a:p>
            <a:pPr lvl="1">
              <a:lnSpc>
                <a:spcPct val="150000"/>
              </a:lnSpc>
            </a:pPr>
            <a:r>
              <a:rPr lang="zh-CN" altLang="en-US" dirty="0"/>
              <a:t>裁剪（限制）数组中的值</a:t>
            </a:r>
            <a:endParaRPr lang="en-US" altLang="zh-CN" dirty="0"/>
          </a:p>
          <a:p>
            <a:pPr lvl="1">
              <a:lnSpc>
                <a:spcPct val="150000"/>
              </a:lnSpc>
            </a:pPr>
            <a:r>
              <a:rPr lang="en-US" altLang="zh-CN" dirty="0"/>
              <a:t>a</a:t>
            </a:r>
            <a:r>
              <a:rPr lang="zh-CN" altLang="en-US" dirty="0"/>
              <a:t>：要裁剪元素的数组</a:t>
            </a:r>
            <a:endParaRPr lang="en-US" altLang="zh-CN" dirty="0"/>
          </a:p>
          <a:p>
            <a:pPr lvl="1">
              <a:lnSpc>
                <a:spcPct val="150000"/>
              </a:lnSpc>
            </a:pPr>
            <a:r>
              <a:rPr lang="en-US" altLang="zh-CN" dirty="0" err="1"/>
              <a:t>a_min</a:t>
            </a:r>
            <a:r>
              <a:rPr lang="zh-CN" altLang="en-US" dirty="0"/>
              <a:t>：最小值。如果为“无”，则不会在较低间隔的边缘进行裁剪</a:t>
            </a:r>
            <a:endParaRPr lang="en-US" altLang="zh-CN" dirty="0"/>
          </a:p>
          <a:p>
            <a:pPr lvl="1">
              <a:lnSpc>
                <a:spcPct val="150000"/>
              </a:lnSpc>
            </a:pPr>
            <a:r>
              <a:rPr lang="en-US" altLang="zh-CN" dirty="0" err="1"/>
              <a:t>a_max</a:t>
            </a:r>
            <a:r>
              <a:rPr lang="zh-CN" altLang="en-US" dirty="0"/>
              <a:t>：最大值。如果为“无”，则不会在间隔的上限边缘执行剪裁</a:t>
            </a:r>
            <a:endParaRPr lang="en-US" altLang="zh-CN" dirty="0"/>
          </a:p>
          <a:p>
            <a:pPr lvl="1">
              <a:lnSpc>
                <a:spcPct val="150000"/>
              </a:lnSpc>
            </a:pPr>
            <a:r>
              <a:rPr lang="en-US" altLang="zh-CN" dirty="0"/>
              <a:t>out</a:t>
            </a:r>
            <a:r>
              <a:rPr lang="zh-CN" altLang="en-US" dirty="0"/>
              <a:t>：结果将放置在此数组中</a:t>
            </a:r>
          </a:p>
        </p:txBody>
      </p:sp>
      <p:sp>
        <p:nvSpPr>
          <p:cNvPr id="4" name="日期占位符 3">
            <a:extLst>
              <a:ext uri="{FF2B5EF4-FFF2-40B4-BE49-F238E27FC236}">
                <a16:creationId xmlns:a16="http://schemas.microsoft.com/office/drawing/2014/main" id="{338E8E61-F2D6-41A3-9A31-D0DAD64EA850}"/>
              </a:ext>
            </a:extLst>
          </p:cNvPr>
          <p:cNvSpPr>
            <a:spLocks noGrp="1"/>
          </p:cNvSpPr>
          <p:nvPr>
            <p:ph type="dt" sz="half" idx="10"/>
          </p:nvPr>
        </p:nvSpPr>
        <p:spPr/>
        <p:txBody>
          <a:bodyPr/>
          <a:lstStyle/>
          <a:p>
            <a:fld id="{35129C73-35A1-4280-8967-353429D8E842}" type="datetime1">
              <a:rPr lang="zh-CN" altLang="en-US" smtClean="0"/>
              <a:t>2021/1/29</a:t>
            </a:fld>
            <a:endParaRPr lang="zh-CN" altLang="en-US"/>
          </a:p>
        </p:txBody>
      </p:sp>
      <p:sp>
        <p:nvSpPr>
          <p:cNvPr id="5" name="页脚占位符 4">
            <a:extLst>
              <a:ext uri="{FF2B5EF4-FFF2-40B4-BE49-F238E27FC236}">
                <a16:creationId xmlns:a16="http://schemas.microsoft.com/office/drawing/2014/main" id="{C9CA6254-4C62-4205-A9C2-DEC1CF41AAA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A53D6F7-4CC2-4757-A195-89C6C9F89979}"/>
              </a:ext>
            </a:extLst>
          </p:cNvPr>
          <p:cNvSpPr>
            <a:spLocks noGrp="1"/>
          </p:cNvSpPr>
          <p:nvPr>
            <p:ph type="sldNum" sz="quarter" idx="12"/>
          </p:nvPr>
        </p:nvSpPr>
        <p:spPr/>
        <p:txBody>
          <a:bodyPr/>
          <a:lstStyle/>
          <a:p>
            <a:fld id="{253F5694-3F4E-4408-B13F-07F0B52BE224}" type="slidenum">
              <a:rPr lang="zh-CN" altLang="en-US" smtClean="0"/>
              <a:t>43</a:t>
            </a:fld>
            <a:endParaRPr lang="zh-CN" altLang="en-US"/>
          </a:p>
        </p:txBody>
      </p:sp>
    </p:spTree>
    <p:extLst>
      <p:ext uri="{BB962C8B-B14F-4D97-AF65-F5344CB8AC3E}">
        <p14:creationId xmlns:p14="http://schemas.microsoft.com/office/powerpoint/2010/main" val="770057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4A138-09C0-4FE7-BEF5-40AF5F4641C6}"/>
              </a:ext>
            </a:extLst>
          </p:cNvPr>
          <p:cNvSpPr>
            <a:spLocks noGrp="1"/>
          </p:cNvSpPr>
          <p:nvPr>
            <p:ph type="title"/>
          </p:nvPr>
        </p:nvSpPr>
        <p:spPr/>
        <p:txBody>
          <a:bodyPr/>
          <a:lstStyle/>
          <a:p>
            <a:r>
              <a:rPr lang="zh-CN" altLang="en-US" dirty="0"/>
              <a:t>数组行列交换</a:t>
            </a:r>
          </a:p>
        </p:txBody>
      </p:sp>
      <p:sp>
        <p:nvSpPr>
          <p:cNvPr id="3" name="内容占位符 2">
            <a:extLst>
              <a:ext uri="{FF2B5EF4-FFF2-40B4-BE49-F238E27FC236}">
                <a16:creationId xmlns:a16="http://schemas.microsoft.com/office/drawing/2014/main" id="{9F10EA35-31DF-4098-82B0-5133ECB4366D}"/>
              </a:ext>
            </a:extLst>
          </p:cNvPr>
          <p:cNvSpPr>
            <a:spLocks noGrp="1"/>
          </p:cNvSpPr>
          <p:nvPr>
            <p:ph idx="1"/>
          </p:nvPr>
        </p:nvSpPr>
        <p:spPr/>
        <p:txBody>
          <a:bodyPr/>
          <a:lstStyle/>
          <a:p>
            <a:pPr>
              <a:lnSpc>
                <a:spcPct val="150000"/>
              </a:lnSpc>
            </a:pPr>
            <a:r>
              <a:rPr lang="zh-CN" altLang="en-US" dirty="0"/>
              <a:t>利用</a:t>
            </a:r>
            <a:r>
              <a:rPr lang="en-US" altLang="zh-CN" dirty="0"/>
              <a:t>python</a:t>
            </a:r>
            <a:r>
              <a:rPr lang="zh-CN" altLang="en-US" dirty="0"/>
              <a:t>交换赋值原理</a:t>
            </a:r>
            <a:r>
              <a:rPr lang="en-US" altLang="zh-CN" dirty="0"/>
              <a:t>(x, y = y, x)</a:t>
            </a:r>
          </a:p>
          <a:p>
            <a:pPr>
              <a:lnSpc>
                <a:spcPct val="150000"/>
              </a:lnSpc>
            </a:pPr>
            <a:r>
              <a:rPr lang="zh-CN" altLang="en-US" dirty="0"/>
              <a:t>行交换</a:t>
            </a:r>
            <a:endParaRPr lang="en-US" altLang="zh-CN" dirty="0"/>
          </a:p>
          <a:p>
            <a:pPr lvl="1">
              <a:lnSpc>
                <a:spcPct val="150000"/>
              </a:lnSpc>
            </a:pPr>
            <a:r>
              <a:rPr lang="zh-CN" altLang="en-US" dirty="0"/>
              <a:t>例如：</a:t>
            </a:r>
            <a:r>
              <a:rPr lang="en-US" altLang="zh-CN" dirty="0"/>
              <a:t>t[[1, 2], :] = t[[2, 1], :]</a:t>
            </a:r>
          </a:p>
          <a:p>
            <a:pPr>
              <a:lnSpc>
                <a:spcPct val="150000"/>
              </a:lnSpc>
            </a:pPr>
            <a:r>
              <a:rPr lang="zh-CN" altLang="en-US" dirty="0"/>
              <a:t>列交换</a:t>
            </a:r>
            <a:endParaRPr lang="en-US" altLang="zh-CN" dirty="0"/>
          </a:p>
          <a:p>
            <a:pPr lvl="1">
              <a:lnSpc>
                <a:spcPct val="150000"/>
              </a:lnSpc>
            </a:pPr>
            <a:r>
              <a:rPr lang="zh-CN" altLang="en-US" dirty="0"/>
              <a:t>例如：</a:t>
            </a:r>
            <a:r>
              <a:rPr lang="en-US" altLang="zh-CN" dirty="0"/>
              <a:t>t[: ,[0, 2]] = t[: ,[2, 0]]</a:t>
            </a:r>
            <a:endParaRPr lang="zh-CN" altLang="en-US" dirty="0"/>
          </a:p>
        </p:txBody>
      </p:sp>
      <p:sp>
        <p:nvSpPr>
          <p:cNvPr id="4" name="日期占位符 3">
            <a:extLst>
              <a:ext uri="{FF2B5EF4-FFF2-40B4-BE49-F238E27FC236}">
                <a16:creationId xmlns:a16="http://schemas.microsoft.com/office/drawing/2014/main" id="{FFC1CCE6-3A2A-40F8-9F17-366A2E48FA67}"/>
              </a:ext>
            </a:extLst>
          </p:cNvPr>
          <p:cNvSpPr>
            <a:spLocks noGrp="1"/>
          </p:cNvSpPr>
          <p:nvPr>
            <p:ph type="dt" sz="half" idx="10"/>
          </p:nvPr>
        </p:nvSpPr>
        <p:spPr/>
        <p:txBody>
          <a:bodyPr/>
          <a:lstStyle/>
          <a:p>
            <a:fld id="{F085580E-1B0D-4BC8-A083-3F5980FCCBDD}"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DF07662-7B9E-4B56-9AAE-6178E016A730}"/>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0F45519A-9EC2-440D-8613-D943052D5905}"/>
              </a:ext>
            </a:extLst>
          </p:cNvPr>
          <p:cNvSpPr>
            <a:spLocks noGrp="1"/>
          </p:cNvSpPr>
          <p:nvPr>
            <p:ph type="sldNum" sz="quarter" idx="12"/>
          </p:nvPr>
        </p:nvSpPr>
        <p:spPr/>
        <p:txBody>
          <a:bodyPr/>
          <a:lstStyle/>
          <a:p>
            <a:fld id="{253F5694-3F4E-4408-B13F-07F0B52BE224}" type="slidenum">
              <a:rPr lang="zh-CN" altLang="en-US" smtClean="0"/>
              <a:t>44</a:t>
            </a:fld>
            <a:endParaRPr lang="zh-CN" altLang="en-US"/>
          </a:p>
        </p:txBody>
      </p:sp>
    </p:spTree>
    <p:extLst>
      <p:ext uri="{BB962C8B-B14F-4D97-AF65-F5344CB8AC3E}">
        <p14:creationId xmlns:p14="http://schemas.microsoft.com/office/powerpoint/2010/main" val="1350400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62D03-9454-43F4-9C09-15BED2DD47F4}"/>
              </a:ext>
            </a:extLst>
          </p:cNvPr>
          <p:cNvSpPr>
            <a:spLocks noGrp="1"/>
          </p:cNvSpPr>
          <p:nvPr>
            <p:ph type="title"/>
          </p:nvPr>
        </p:nvSpPr>
        <p:spPr/>
        <p:txBody>
          <a:bodyPr/>
          <a:lstStyle/>
          <a:p>
            <a:r>
              <a:rPr lang="zh-CN" altLang="en-US" dirty="0"/>
              <a:t>迭代数组</a:t>
            </a:r>
          </a:p>
        </p:txBody>
      </p:sp>
      <p:sp>
        <p:nvSpPr>
          <p:cNvPr id="3" name="内容占位符 2">
            <a:extLst>
              <a:ext uri="{FF2B5EF4-FFF2-40B4-BE49-F238E27FC236}">
                <a16:creationId xmlns:a16="http://schemas.microsoft.com/office/drawing/2014/main" id="{2A66A325-0166-4F71-A764-0EA0B4461817}"/>
              </a:ext>
            </a:extLst>
          </p:cNvPr>
          <p:cNvSpPr>
            <a:spLocks noGrp="1"/>
          </p:cNvSpPr>
          <p:nvPr>
            <p:ph idx="1"/>
          </p:nvPr>
        </p:nvSpPr>
        <p:spPr/>
        <p:txBody>
          <a:bodyPr>
            <a:normAutofit fontScale="92500" lnSpcReduction="10000"/>
          </a:bodyPr>
          <a:lstStyle/>
          <a:p>
            <a:pPr>
              <a:lnSpc>
                <a:spcPct val="150000"/>
              </a:lnSpc>
            </a:pPr>
            <a:r>
              <a:rPr lang="zh-CN" altLang="en-US" dirty="0"/>
              <a:t>一维数组迭代</a:t>
            </a:r>
            <a:endParaRPr lang="en-US" altLang="zh-CN" dirty="0"/>
          </a:p>
          <a:p>
            <a:pPr lvl="1">
              <a:lnSpc>
                <a:spcPct val="150000"/>
              </a:lnSpc>
            </a:pPr>
            <a:r>
              <a:rPr lang="zh-CN" altLang="en-US" dirty="0"/>
              <a:t>可以使用</a:t>
            </a:r>
            <a:r>
              <a:rPr lang="en-US" altLang="zh-CN" dirty="0"/>
              <a:t>for</a:t>
            </a:r>
            <a:r>
              <a:rPr lang="zh-CN" altLang="en-US" dirty="0"/>
              <a:t>循环直接遍历每个元素，类似列表的元素迭代</a:t>
            </a:r>
            <a:endParaRPr lang="en-US" altLang="zh-CN" dirty="0"/>
          </a:p>
          <a:p>
            <a:pPr>
              <a:lnSpc>
                <a:spcPct val="150000"/>
              </a:lnSpc>
            </a:pPr>
            <a:r>
              <a:rPr lang="zh-CN" altLang="en-US" dirty="0"/>
              <a:t>二维数组迭代</a:t>
            </a:r>
            <a:endParaRPr lang="en-US" altLang="zh-CN" dirty="0"/>
          </a:p>
          <a:p>
            <a:pPr lvl="1">
              <a:lnSpc>
                <a:spcPct val="150000"/>
              </a:lnSpc>
            </a:pPr>
            <a:r>
              <a:rPr lang="zh-CN" altLang="en-US" dirty="0"/>
              <a:t>使用</a:t>
            </a:r>
            <a:r>
              <a:rPr lang="en-US" altLang="zh-CN" dirty="0"/>
              <a:t>flat</a:t>
            </a:r>
            <a:r>
              <a:rPr lang="zh-CN" altLang="en-US" dirty="0"/>
              <a:t>属性：</a:t>
            </a:r>
            <a:r>
              <a:rPr lang="en-US" altLang="zh-CN" dirty="0"/>
              <a:t>for item in </a:t>
            </a:r>
            <a:r>
              <a:rPr lang="en-US" altLang="zh-CN" dirty="0" err="1"/>
              <a:t>ndarray.flat</a:t>
            </a:r>
            <a:r>
              <a:rPr lang="en-US" altLang="zh-CN" dirty="0"/>
              <a:t>:</a:t>
            </a:r>
          </a:p>
          <a:p>
            <a:pPr lvl="1">
              <a:lnSpc>
                <a:spcPct val="150000"/>
              </a:lnSpc>
            </a:pPr>
            <a:r>
              <a:rPr lang="zh-CN" altLang="en-US" dirty="0"/>
              <a:t>使用</a:t>
            </a:r>
            <a:r>
              <a:rPr lang="en-US" altLang="zh-CN" dirty="0" err="1"/>
              <a:t>numpy.nditer</a:t>
            </a:r>
            <a:r>
              <a:rPr lang="en-US" altLang="zh-CN" dirty="0"/>
              <a:t>()</a:t>
            </a:r>
            <a:r>
              <a:rPr lang="zh-CN" altLang="en-US" dirty="0"/>
              <a:t>函数：</a:t>
            </a:r>
            <a:r>
              <a:rPr lang="en-US" altLang="zh-CN" dirty="0"/>
              <a:t>for item in </a:t>
            </a:r>
            <a:r>
              <a:rPr lang="en-US" altLang="zh-CN" dirty="0" err="1"/>
              <a:t>np.nditer</a:t>
            </a:r>
            <a:r>
              <a:rPr lang="en-US" altLang="zh-CN" dirty="0"/>
              <a:t>(</a:t>
            </a:r>
            <a:r>
              <a:rPr lang="en-US" altLang="zh-CN" dirty="0" err="1"/>
              <a:t>ndarray</a:t>
            </a:r>
            <a:r>
              <a:rPr lang="en-US" altLang="zh-CN" dirty="0"/>
              <a:t>):</a:t>
            </a:r>
          </a:p>
          <a:p>
            <a:pPr lvl="1">
              <a:lnSpc>
                <a:spcPct val="150000"/>
              </a:lnSpc>
            </a:pPr>
            <a:r>
              <a:rPr lang="zh-CN" altLang="en-US" dirty="0"/>
              <a:t>使用双层</a:t>
            </a:r>
            <a:r>
              <a:rPr lang="en-US" altLang="zh-CN" dirty="0"/>
              <a:t>for</a:t>
            </a:r>
            <a:r>
              <a:rPr lang="zh-CN" altLang="en-US" dirty="0"/>
              <a:t>循环</a:t>
            </a:r>
            <a:r>
              <a:rPr lang="en-US" altLang="zh-CN" dirty="0"/>
              <a:t>(</a:t>
            </a:r>
            <a:r>
              <a:rPr lang="zh-CN" altLang="en-US" dirty="0"/>
              <a:t>参考二维列表迭代</a:t>
            </a:r>
            <a:r>
              <a:rPr lang="en-US" altLang="zh-CN" dirty="0"/>
              <a:t>)</a:t>
            </a:r>
            <a:endParaRPr lang="zh-CN" altLang="en-US" dirty="0"/>
          </a:p>
        </p:txBody>
      </p:sp>
      <p:sp>
        <p:nvSpPr>
          <p:cNvPr id="4" name="日期占位符 3">
            <a:extLst>
              <a:ext uri="{FF2B5EF4-FFF2-40B4-BE49-F238E27FC236}">
                <a16:creationId xmlns:a16="http://schemas.microsoft.com/office/drawing/2014/main" id="{EE17E49B-8481-46E4-9FC3-B4085E5B0E36}"/>
              </a:ext>
            </a:extLst>
          </p:cNvPr>
          <p:cNvSpPr>
            <a:spLocks noGrp="1"/>
          </p:cNvSpPr>
          <p:nvPr>
            <p:ph type="dt" sz="half" idx="10"/>
          </p:nvPr>
        </p:nvSpPr>
        <p:spPr/>
        <p:txBody>
          <a:bodyPr/>
          <a:lstStyle/>
          <a:p>
            <a:fld id="{16D18540-2ABD-4B47-93B2-D298AB73CEC7}" type="datetime1">
              <a:rPr lang="zh-CN" altLang="en-US" smtClean="0"/>
              <a:t>2021/1/29</a:t>
            </a:fld>
            <a:endParaRPr lang="zh-CN" altLang="en-US"/>
          </a:p>
        </p:txBody>
      </p:sp>
      <p:sp>
        <p:nvSpPr>
          <p:cNvPr id="5" name="页脚占位符 4">
            <a:extLst>
              <a:ext uri="{FF2B5EF4-FFF2-40B4-BE49-F238E27FC236}">
                <a16:creationId xmlns:a16="http://schemas.microsoft.com/office/drawing/2014/main" id="{B8620367-78DF-44F6-BA56-97D8520F809A}"/>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AF931D61-BD4E-46D0-BFB6-B879558E34C6}"/>
              </a:ext>
            </a:extLst>
          </p:cNvPr>
          <p:cNvSpPr>
            <a:spLocks noGrp="1"/>
          </p:cNvSpPr>
          <p:nvPr>
            <p:ph type="sldNum" sz="quarter" idx="12"/>
          </p:nvPr>
        </p:nvSpPr>
        <p:spPr/>
        <p:txBody>
          <a:bodyPr/>
          <a:lstStyle/>
          <a:p>
            <a:fld id="{253F5694-3F4E-4408-B13F-07F0B52BE224}" type="slidenum">
              <a:rPr lang="zh-CN" altLang="en-US" smtClean="0"/>
              <a:t>45</a:t>
            </a:fld>
            <a:endParaRPr lang="zh-CN" altLang="en-US"/>
          </a:p>
        </p:txBody>
      </p:sp>
    </p:spTree>
    <p:extLst>
      <p:ext uri="{BB962C8B-B14F-4D97-AF65-F5344CB8AC3E}">
        <p14:creationId xmlns:p14="http://schemas.microsoft.com/office/powerpoint/2010/main" val="3305860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56AB0-1CED-4BD2-9F55-AD7AC7A62EB9}"/>
              </a:ext>
            </a:extLst>
          </p:cNvPr>
          <p:cNvSpPr>
            <a:spLocks noGrp="1"/>
          </p:cNvSpPr>
          <p:nvPr>
            <p:ph type="title"/>
          </p:nvPr>
        </p:nvSpPr>
        <p:spPr/>
        <p:txBody>
          <a:bodyPr/>
          <a:lstStyle/>
          <a:p>
            <a:r>
              <a:rPr lang="zh-CN" altLang="en-US" dirty="0"/>
              <a:t>数组转置</a:t>
            </a:r>
          </a:p>
        </p:txBody>
      </p:sp>
      <p:graphicFrame>
        <p:nvGraphicFramePr>
          <p:cNvPr id="7" name="表格 7">
            <a:extLst>
              <a:ext uri="{FF2B5EF4-FFF2-40B4-BE49-F238E27FC236}">
                <a16:creationId xmlns:a16="http://schemas.microsoft.com/office/drawing/2014/main" id="{9F024AFF-3C33-4428-855F-FB5B26DDE8E9}"/>
              </a:ext>
            </a:extLst>
          </p:cNvPr>
          <p:cNvGraphicFramePr>
            <a:graphicFrameLocks noGrp="1"/>
          </p:cNvGraphicFramePr>
          <p:nvPr>
            <p:ph idx="1"/>
            <p:extLst>
              <p:ext uri="{D42A27DB-BD31-4B8C-83A1-F6EECF244321}">
                <p14:modId xmlns:p14="http://schemas.microsoft.com/office/powerpoint/2010/main" val="1507836535"/>
              </p:ext>
            </p:extLst>
          </p:nvPr>
        </p:nvGraphicFramePr>
        <p:xfrm>
          <a:off x="1369726" y="2557463"/>
          <a:ext cx="9452548" cy="2479230"/>
        </p:xfrm>
        <a:graphic>
          <a:graphicData uri="http://schemas.openxmlformats.org/drawingml/2006/table">
            <a:tbl>
              <a:tblPr firstRow="1" bandRow="1">
                <a:tableStyleId>{5C22544A-7EE6-4342-B048-85BDC9FD1C3A}</a:tableStyleId>
              </a:tblPr>
              <a:tblGrid>
                <a:gridCol w="4726274">
                  <a:extLst>
                    <a:ext uri="{9D8B030D-6E8A-4147-A177-3AD203B41FA5}">
                      <a16:colId xmlns:a16="http://schemas.microsoft.com/office/drawing/2014/main" val="2749993341"/>
                    </a:ext>
                  </a:extLst>
                </a:gridCol>
                <a:gridCol w="4726274">
                  <a:extLst>
                    <a:ext uri="{9D8B030D-6E8A-4147-A177-3AD203B41FA5}">
                      <a16:colId xmlns:a16="http://schemas.microsoft.com/office/drawing/2014/main" val="90143041"/>
                    </a:ext>
                  </a:extLst>
                </a:gridCol>
              </a:tblGrid>
              <a:tr h="495846">
                <a:tc>
                  <a:txBody>
                    <a:bodyPr/>
                    <a:lstStyle/>
                    <a:p>
                      <a:r>
                        <a:rPr lang="zh-CN" altLang="en-US" dirty="0">
                          <a:solidFill>
                            <a:schemeClr val="tx1"/>
                          </a:solidFill>
                        </a:rPr>
                        <a:t>函数</a:t>
                      </a:r>
                    </a:p>
                  </a:txBody>
                  <a:tcPr/>
                </a:tc>
                <a:tc>
                  <a:txBody>
                    <a:bodyPr/>
                    <a:lstStyle/>
                    <a:p>
                      <a:r>
                        <a:rPr lang="zh-CN" altLang="en-US" dirty="0">
                          <a:solidFill>
                            <a:schemeClr val="tx1"/>
                          </a:solidFill>
                        </a:rPr>
                        <a:t>说明</a:t>
                      </a:r>
                    </a:p>
                  </a:txBody>
                  <a:tcPr/>
                </a:tc>
                <a:extLst>
                  <a:ext uri="{0D108BD9-81ED-4DB2-BD59-A6C34878D82A}">
                    <a16:rowId xmlns:a16="http://schemas.microsoft.com/office/drawing/2014/main" val="3524877097"/>
                  </a:ext>
                </a:extLst>
              </a:tr>
              <a:tr h="495846">
                <a:tc>
                  <a:txBody>
                    <a:bodyPr/>
                    <a:lstStyle/>
                    <a:p>
                      <a:r>
                        <a:rPr lang="en-US" altLang="zh-CN" dirty="0" err="1"/>
                        <a:t>np.transpose</a:t>
                      </a:r>
                      <a:r>
                        <a:rPr lang="en-US" altLang="zh-CN" dirty="0"/>
                        <a:t>(</a:t>
                      </a:r>
                      <a:r>
                        <a:rPr lang="en-US" altLang="zh-CN" dirty="0" err="1"/>
                        <a:t>arr</a:t>
                      </a:r>
                      <a:r>
                        <a:rPr lang="en-US" altLang="zh-CN" dirty="0"/>
                        <a:t>, axes)</a:t>
                      </a:r>
                      <a:endParaRPr lang="zh-CN" altLang="en-US" dirty="0"/>
                    </a:p>
                  </a:txBody>
                  <a:tcPr/>
                </a:tc>
                <a:tc>
                  <a:txBody>
                    <a:bodyPr/>
                    <a:lstStyle/>
                    <a:p>
                      <a:r>
                        <a:rPr lang="zh-CN" altLang="en-US" dirty="0"/>
                        <a:t>对调数组的维度</a:t>
                      </a:r>
                    </a:p>
                  </a:txBody>
                  <a:tcPr/>
                </a:tc>
                <a:extLst>
                  <a:ext uri="{0D108BD9-81ED-4DB2-BD59-A6C34878D82A}">
                    <a16:rowId xmlns:a16="http://schemas.microsoft.com/office/drawing/2014/main" val="2927468847"/>
                  </a:ext>
                </a:extLst>
              </a:tr>
              <a:tr h="495846">
                <a:tc>
                  <a:txBody>
                    <a:bodyPr/>
                    <a:lstStyle/>
                    <a:p>
                      <a:r>
                        <a:rPr lang="en-US" altLang="zh-CN" dirty="0" err="1"/>
                        <a:t>array.T</a:t>
                      </a:r>
                      <a:endParaRPr lang="zh-CN" altLang="en-US" dirty="0"/>
                    </a:p>
                  </a:txBody>
                  <a:tcPr/>
                </a:tc>
                <a:tc>
                  <a:txBody>
                    <a:bodyPr/>
                    <a:lstStyle/>
                    <a:p>
                      <a:r>
                        <a:rPr lang="zh-CN" altLang="en-US" dirty="0"/>
                        <a:t>数组转置</a:t>
                      </a:r>
                    </a:p>
                  </a:txBody>
                  <a:tcPr/>
                </a:tc>
                <a:extLst>
                  <a:ext uri="{0D108BD9-81ED-4DB2-BD59-A6C34878D82A}">
                    <a16:rowId xmlns:a16="http://schemas.microsoft.com/office/drawing/2014/main" val="1340486797"/>
                  </a:ext>
                </a:extLst>
              </a:tr>
              <a:tr h="495846">
                <a:tc>
                  <a:txBody>
                    <a:bodyPr/>
                    <a:lstStyle/>
                    <a:p>
                      <a:r>
                        <a:rPr lang="en-US" altLang="zh-CN" dirty="0" err="1"/>
                        <a:t>rollaxis</a:t>
                      </a:r>
                      <a:r>
                        <a:rPr lang="en-US" altLang="zh-CN" dirty="0"/>
                        <a:t>(</a:t>
                      </a:r>
                      <a:r>
                        <a:rPr lang="en-US" altLang="zh-CN" dirty="0" err="1"/>
                        <a:t>arr</a:t>
                      </a:r>
                      <a:r>
                        <a:rPr lang="en-US" altLang="zh-CN" dirty="0"/>
                        <a:t>, axis, start)</a:t>
                      </a:r>
                      <a:endParaRPr lang="zh-CN" altLang="en-US" dirty="0"/>
                    </a:p>
                  </a:txBody>
                  <a:tcPr/>
                </a:tc>
                <a:tc>
                  <a:txBody>
                    <a:bodyPr/>
                    <a:lstStyle/>
                    <a:p>
                      <a:r>
                        <a:rPr lang="zh-CN" altLang="en-US" dirty="0"/>
                        <a:t>向后滚动指定的轴</a:t>
                      </a:r>
                    </a:p>
                  </a:txBody>
                  <a:tcPr/>
                </a:tc>
                <a:extLst>
                  <a:ext uri="{0D108BD9-81ED-4DB2-BD59-A6C34878D82A}">
                    <a16:rowId xmlns:a16="http://schemas.microsoft.com/office/drawing/2014/main" val="3913751897"/>
                  </a:ext>
                </a:extLst>
              </a:tr>
              <a:tr h="495846">
                <a:tc>
                  <a:txBody>
                    <a:bodyPr/>
                    <a:lstStyle/>
                    <a:p>
                      <a:r>
                        <a:rPr lang="en-US" altLang="zh-CN" dirty="0" err="1"/>
                        <a:t>swapaxes</a:t>
                      </a:r>
                      <a:r>
                        <a:rPr lang="en-US" altLang="zh-CN" dirty="0"/>
                        <a:t>(</a:t>
                      </a:r>
                      <a:r>
                        <a:rPr lang="en-US" altLang="zh-CN" dirty="0" err="1"/>
                        <a:t>arr</a:t>
                      </a:r>
                      <a:r>
                        <a:rPr lang="en-US" altLang="zh-CN" dirty="0"/>
                        <a:t>, axis1, axis2)</a:t>
                      </a:r>
                      <a:endParaRPr lang="zh-CN" altLang="en-US" dirty="0"/>
                    </a:p>
                  </a:txBody>
                  <a:tcPr/>
                </a:tc>
                <a:tc>
                  <a:txBody>
                    <a:bodyPr/>
                    <a:lstStyle/>
                    <a:p>
                      <a:r>
                        <a:rPr lang="zh-CN" altLang="en-US" dirty="0"/>
                        <a:t>对换数组的两个轴</a:t>
                      </a:r>
                    </a:p>
                  </a:txBody>
                  <a:tcPr/>
                </a:tc>
                <a:extLst>
                  <a:ext uri="{0D108BD9-81ED-4DB2-BD59-A6C34878D82A}">
                    <a16:rowId xmlns:a16="http://schemas.microsoft.com/office/drawing/2014/main" val="3643121363"/>
                  </a:ext>
                </a:extLst>
              </a:tr>
            </a:tbl>
          </a:graphicData>
        </a:graphic>
      </p:graphicFrame>
      <p:sp>
        <p:nvSpPr>
          <p:cNvPr id="4" name="日期占位符 3">
            <a:extLst>
              <a:ext uri="{FF2B5EF4-FFF2-40B4-BE49-F238E27FC236}">
                <a16:creationId xmlns:a16="http://schemas.microsoft.com/office/drawing/2014/main" id="{54473B56-5E23-4DD4-B6DE-287E743F8638}"/>
              </a:ext>
            </a:extLst>
          </p:cNvPr>
          <p:cNvSpPr>
            <a:spLocks noGrp="1"/>
          </p:cNvSpPr>
          <p:nvPr>
            <p:ph type="dt" sz="half" idx="10"/>
          </p:nvPr>
        </p:nvSpPr>
        <p:spPr/>
        <p:txBody>
          <a:bodyPr/>
          <a:lstStyle/>
          <a:p>
            <a:fld id="{031D874A-5C8B-474D-9E94-40A26DBDC821}"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62631E0-D63B-4DAF-8590-9E1140879334}"/>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9E4C0B9D-7AC8-498E-9DC5-32F837FA5923}"/>
              </a:ext>
            </a:extLst>
          </p:cNvPr>
          <p:cNvSpPr>
            <a:spLocks noGrp="1"/>
          </p:cNvSpPr>
          <p:nvPr>
            <p:ph type="sldNum" sz="quarter" idx="12"/>
          </p:nvPr>
        </p:nvSpPr>
        <p:spPr/>
        <p:txBody>
          <a:bodyPr/>
          <a:lstStyle/>
          <a:p>
            <a:fld id="{253F5694-3F4E-4408-B13F-07F0B52BE224}" type="slidenum">
              <a:rPr lang="zh-CN" altLang="en-US" smtClean="0"/>
              <a:t>46</a:t>
            </a:fld>
            <a:endParaRPr lang="zh-CN" altLang="en-US"/>
          </a:p>
        </p:txBody>
      </p:sp>
    </p:spTree>
    <p:extLst>
      <p:ext uri="{BB962C8B-B14F-4D97-AF65-F5344CB8AC3E}">
        <p14:creationId xmlns:p14="http://schemas.microsoft.com/office/powerpoint/2010/main" val="800750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253FE-D778-4AB1-AF48-69C7FDAA3ABF}"/>
              </a:ext>
            </a:extLst>
          </p:cNvPr>
          <p:cNvSpPr>
            <a:spLocks noGrp="1"/>
          </p:cNvSpPr>
          <p:nvPr>
            <p:ph type="title"/>
          </p:nvPr>
        </p:nvSpPr>
        <p:spPr/>
        <p:txBody>
          <a:bodyPr/>
          <a:lstStyle/>
          <a:p>
            <a:r>
              <a:rPr lang="zh-CN" altLang="en-US" dirty="0"/>
              <a:t>连接数组</a:t>
            </a:r>
          </a:p>
        </p:txBody>
      </p:sp>
      <p:sp>
        <p:nvSpPr>
          <p:cNvPr id="3" name="内容占位符 2">
            <a:extLst>
              <a:ext uri="{FF2B5EF4-FFF2-40B4-BE49-F238E27FC236}">
                <a16:creationId xmlns:a16="http://schemas.microsoft.com/office/drawing/2014/main" id="{33C4660F-7656-441F-AC93-CB1B6C773654}"/>
              </a:ext>
            </a:extLst>
          </p:cNvPr>
          <p:cNvSpPr>
            <a:spLocks noGrp="1"/>
          </p:cNvSpPr>
          <p:nvPr>
            <p:ph idx="1"/>
          </p:nvPr>
        </p:nvSpPr>
        <p:spPr/>
        <p:txBody>
          <a:bodyPr>
            <a:normAutofit lnSpcReduction="10000"/>
          </a:bodyPr>
          <a:lstStyle/>
          <a:p>
            <a:r>
              <a:rPr lang="en-US" altLang="zh-CN" dirty="0" err="1"/>
              <a:t>numpy.concatenate</a:t>
            </a:r>
            <a:r>
              <a:rPr lang="en-US" altLang="zh-CN" dirty="0"/>
              <a:t>((a1, a2, ...), axis) </a:t>
            </a:r>
            <a:r>
              <a:rPr lang="zh-CN" altLang="en-US" dirty="0"/>
              <a:t>按照</a:t>
            </a:r>
            <a:r>
              <a:rPr lang="en-US" altLang="zh-CN" dirty="0"/>
              <a:t>axis</a:t>
            </a:r>
            <a:r>
              <a:rPr lang="zh-CN" altLang="en-US" dirty="0"/>
              <a:t>轴向连接数组</a:t>
            </a:r>
          </a:p>
          <a:p>
            <a:pPr lvl="1"/>
            <a:r>
              <a:rPr lang="en-US" altLang="zh-CN" dirty="0"/>
              <a:t>a1, a2, ...</a:t>
            </a:r>
            <a:r>
              <a:rPr lang="zh-CN" altLang="en-US" dirty="0"/>
              <a:t>：相同类型的数组					</a:t>
            </a:r>
            <a:endParaRPr lang="en-US" altLang="zh-CN" dirty="0"/>
          </a:p>
          <a:p>
            <a:pPr lvl="1"/>
            <a:r>
              <a:rPr lang="en-US" altLang="zh-CN" dirty="0"/>
              <a:t>axis</a:t>
            </a:r>
            <a:r>
              <a:rPr lang="zh-CN" altLang="en-US" dirty="0"/>
              <a:t>：轴向，默认为 </a:t>
            </a:r>
            <a:r>
              <a:rPr lang="en-US" altLang="zh-CN" dirty="0"/>
              <a:t>0</a:t>
            </a:r>
          </a:p>
          <a:p>
            <a:r>
              <a:rPr lang="en-US" altLang="zh-CN" dirty="0" err="1"/>
              <a:t>numpy.column_stack</a:t>
            </a:r>
            <a:r>
              <a:rPr lang="en-US" altLang="zh-CN" dirty="0"/>
              <a:t>(*</a:t>
            </a:r>
            <a:r>
              <a:rPr lang="en-US" altLang="zh-CN" dirty="0" err="1"/>
              <a:t>args</a:t>
            </a:r>
            <a:r>
              <a:rPr lang="en-US" altLang="zh-CN" dirty="0"/>
              <a:t>, **</a:t>
            </a:r>
            <a:r>
              <a:rPr lang="en-US" altLang="zh-CN" dirty="0" err="1"/>
              <a:t>kwargs</a:t>
            </a:r>
            <a:r>
              <a:rPr lang="en-US" altLang="zh-CN" dirty="0"/>
              <a:t>) </a:t>
            </a:r>
          </a:p>
          <a:p>
            <a:pPr lvl="1"/>
            <a:r>
              <a:rPr lang="zh-CN" altLang="en-US" dirty="0"/>
              <a:t>一维或二维数组按照列合并成二维数组</a:t>
            </a:r>
            <a:endParaRPr lang="en-US" altLang="zh-CN" dirty="0"/>
          </a:p>
          <a:p>
            <a:r>
              <a:rPr lang="en-US" altLang="zh-CN" dirty="0" err="1"/>
              <a:t>numpy.row_stack</a:t>
            </a:r>
            <a:r>
              <a:rPr lang="en-US" altLang="zh-CN" dirty="0"/>
              <a:t>(*</a:t>
            </a:r>
            <a:r>
              <a:rPr lang="en-US" altLang="zh-CN" dirty="0" err="1"/>
              <a:t>args</a:t>
            </a:r>
            <a:r>
              <a:rPr lang="en-US" altLang="zh-CN" dirty="0"/>
              <a:t>, **</a:t>
            </a:r>
            <a:r>
              <a:rPr lang="en-US" altLang="zh-CN" dirty="0" err="1"/>
              <a:t>kwargs</a:t>
            </a:r>
            <a:r>
              <a:rPr lang="en-US" altLang="zh-CN" dirty="0"/>
              <a:t>)</a:t>
            </a:r>
          </a:p>
          <a:p>
            <a:pPr lvl="1"/>
            <a:r>
              <a:rPr lang="zh-CN" altLang="en-US" dirty="0"/>
              <a:t>一维或二维数组按照列合并成二维数组</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9EC48DDF-1885-4724-9971-2BD3EF9FBF93}"/>
              </a:ext>
            </a:extLst>
          </p:cNvPr>
          <p:cNvSpPr>
            <a:spLocks noGrp="1"/>
          </p:cNvSpPr>
          <p:nvPr>
            <p:ph type="dt" sz="half" idx="10"/>
          </p:nvPr>
        </p:nvSpPr>
        <p:spPr/>
        <p:txBody>
          <a:bodyPr/>
          <a:lstStyle/>
          <a:p>
            <a:fld id="{BF27BB7E-B92A-48C5-AEF0-6768E7D3696B}"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30CBA02-E8A2-455F-9E02-52C9986D53F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78AE19D4-96DF-4D17-A870-8909B8798F7E}"/>
              </a:ext>
            </a:extLst>
          </p:cNvPr>
          <p:cNvSpPr>
            <a:spLocks noGrp="1"/>
          </p:cNvSpPr>
          <p:nvPr>
            <p:ph type="sldNum" sz="quarter" idx="12"/>
          </p:nvPr>
        </p:nvSpPr>
        <p:spPr/>
        <p:txBody>
          <a:bodyPr/>
          <a:lstStyle/>
          <a:p>
            <a:fld id="{253F5694-3F4E-4408-B13F-07F0B52BE224}" type="slidenum">
              <a:rPr lang="zh-CN" altLang="en-US" smtClean="0"/>
              <a:t>47</a:t>
            </a:fld>
            <a:endParaRPr lang="zh-CN" altLang="en-US"/>
          </a:p>
        </p:txBody>
      </p:sp>
    </p:spTree>
    <p:extLst>
      <p:ext uri="{BB962C8B-B14F-4D97-AF65-F5344CB8AC3E}">
        <p14:creationId xmlns:p14="http://schemas.microsoft.com/office/powerpoint/2010/main" val="1895011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1032F-6562-40A1-BBC5-D15CA7927A3B}"/>
              </a:ext>
            </a:extLst>
          </p:cNvPr>
          <p:cNvSpPr>
            <a:spLocks noGrp="1"/>
          </p:cNvSpPr>
          <p:nvPr>
            <p:ph type="title"/>
          </p:nvPr>
        </p:nvSpPr>
        <p:spPr/>
        <p:txBody>
          <a:bodyPr/>
          <a:lstStyle/>
          <a:p>
            <a:r>
              <a:rPr lang="zh-CN" altLang="en-US" dirty="0"/>
              <a:t>连接数组</a:t>
            </a:r>
          </a:p>
        </p:txBody>
      </p:sp>
      <p:sp>
        <p:nvSpPr>
          <p:cNvPr id="3" name="内容占位符 2">
            <a:extLst>
              <a:ext uri="{FF2B5EF4-FFF2-40B4-BE49-F238E27FC236}">
                <a16:creationId xmlns:a16="http://schemas.microsoft.com/office/drawing/2014/main" id="{0CC740EF-22A6-477F-8EE6-93E6D49D3065}"/>
              </a:ext>
            </a:extLst>
          </p:cNvPr>
          <p:cNvSpPr>
            <a:spLocks noGrp="1"/>
          </p:cNvSpPr>
          <p:nvPr>
            <p:ph idx="1"/>
          </p:nvPr>
        </p:nvSpPr>
        <p:spPr/>
        <p:txBody>
          <a:bodyPr>
            <a:normAutofit fontScale="92500" lnSpcReduction="20000"/>
          </a:bodyPr>
          <a:lstStyle/>
          <a:p>
            <a:pPr>
              <a:lnSpc>
                <a:spcPct val="150000"/>
              </a:lnSpc>
            </a:pPr>
            <a:r>
              <a:rPr lang="en-US" altLang="zh-CN" dirty="0" err="1"/>
              <a:t>numpy.stack</a:t>
            </a:r>
            <a:r>
              <a:rPr lang="en-US" altLang="zh-CN" dirty="0"/>
              <a:t>(arrays,</a:t>
            </a:r>
            <a:r>
              <a:rPr lang="zh-CN" altLang="en-US" dirty="0"/>
              <a:t> </a:t>
            </a:r>
            <a:r>
              <a:rPr lang="en-US" altLang="zh-CN" dirty="0"/>
              <a:t>axis = 0,</a:t>
            </a:r>
            <a:r>
              <a:rPr lang="zh-CN" altLang="en-US" dirty="0"/>
              <a:t> </a:t>
            </a:r>
            <a:r>
              <a:rPr lang="en-US" altLang="zh-CN" dirty="0"/>
              <a:t>out = None) </a:t>
            </a:r>
            <a:r>
              <a:rPr lang="zh-CN" altLang="en-US" b="0" i="0" dirty="0">
                <a:solidFill>
                  <a:srgbClr val="333333"/>
                </a:solidFill>
                <a:effectLst/>
                <a:latin typeface="Open Sans" panose="020B0606030504020204" pitchFamily="34" charset="0"/>
              </a:rPr>
              <a:t>沿新轴连接一系列数组</a:t>
            </a:r>
            <a:endParaRPr lang="en-US" altLang="zh-CN" dirty="0"/>
          </a:p>
          <a:p>
            <a:pPr>
              <a:lnSpc>
                <a:spcPct val="150000"/>
              </a:lnSpc>
            </a:pPr>
            <a:r>
              <a:rPr lang="en-US" altLang="zh-CN" dirty="0" err="1"/>
              <a:t>numpy.hstack</a:t>
            </a:r>
            <a:r>
              <a:rPr lang="en-US" altLang="zh-CN" dirty="0"/>
              <a:t>((a1,a2)) </a:t>
            </a:r>
            <a:r>
              <a:rPr lang="zh-CN" altLang="en-US" b="0" i="0" dirty="0">
                <a:solidFill>
                  <a:srgbClr val="333333"/>
                </a:solidFill>
                <a:effectLst/>
                <a:latin typeface="Helvetica Neue"/>
              </a:rPr>
              <a:t>水平堆叠生成数组</a:t>
            </a:r>
            <a:endParaRPr lang="en-US" altLang="zh-CN" b="0" i="0" dirty="0">
              <a:solidFill>
                <a:srgbClr val="333333"/>
              </a:solidFill>
              <a:effectLst/>
              <a:latin typeface="Helvetica Neue"/>
            </a:endParaRPr>
          </a:p>
          <a:p>
            <a:pPr>
              <a:lnSpc>
                <a:spcPct val="150000"/>
              </a:lnSpc>
            </a:pPr>
            <a:r>
              <a:rPr lang="en-US" altLang="zh-CN" dirty="0" err="1"/>
              <a:t>numpy.vstack</a:t>
            </a:r>
            <a:r>
              <a:rPr lang="en-US" altLang="zh-CN" dirty="0"/>
              <a:t>((a1,a2)) </a:t>
            </a:r>
            <a:r>
              <a:rPr lang="zh-CN" altLang="en-US" dirty="0"/>
              <a:t>垂直堆叠生成数组</a:t>
            </a:r>
            <a:endParaRPr lang="en-US" altLang="zh-CN" dirty="0"/>
          </a:p>
          <a:p>
            <a:pPr>
              <a:lnSpc>
                <a:spcPct val="150000"/>
              </a:lnSpc>
            </a:pPr>
            <a:r>
              <a:rPr lang="en-US" altLang="zh-CN" dirty="0" err="1"/>
              <a:t>numpy.dstack</a:t>
            </a:r>
            <a:r>
              <a:rPr lang="en-US" altLang="zh-CN" dirty="0"/>
              <a:t>((a1,a2)) </a:t>
            </a:r>
            <a:r>
              <a:rPr lang="zh-CN" altLang="en-US" dirty="0"/>
              <a:t>深度堆叠生成数组（</a:t>
            </a:r>
            <a:r>
              <a:rPr lang="en-US" altLang="zh-CN" dirty="0"/>
              <a:t>3</a:t>
            </a:r>
            <a:r>
              <a:rPr lang="zh-CN" altLang="en-US" dirty="0"/>
              <a:t>维）</a:t>
            </a:r>
            <a:endParaRPr lang="en-US" altLang="zh-CN" dirty="0"/>
          </a:p>
          <a:p>
            <a:pPr>
              <a:lnSpc>
                <a:spcPct val="150000"/>
              </a:lnSpc>
            </a:pPr>
            <a:r>
              <a:rPr lang="zh-CN" altLang="en-US" dirty="0"/>
              <a:t>长度不等的数组可以通过</a:t>
            </a:r>
            <a:r>
              <a:rPr lang="en-US" altLang="zh-CN" dirty="0" err="1"/>
              <a:t>np.pad</a:t>
            </a:r>
            <a:r>
              <a:rPr lang="en-US" altLang="zh-CN" dirty="0"/>
              <a:t>()</a:t>
            </a:r>
            <a:r>
              <a:rPr lang="zh-CN" altLang="en-US" dirty="0"/>
              <a:t>函数填充长度</a:t>
            </a:r>
            <a:endParaRPr lang="en-US" altLang="zh-CN" dirty="0"/>
          </a:p>
          <a:p>
            <a:pPr lvl="1">
              <a:lnSpc>
                <a:spcPct val="150000"/>
              </a:lnSpc>
            </a:pPr>
            <a:r>
              <a:rPr lang="en-US" altLang="zh-CN" dirty="0" err="1"/>
              <a:t>numpy.pad</a:t>
            </a:r>
            <a:r>
              <a:rPr lang="en-US" altLang="zh-CN" dirty="0"/>
              <a:t>(array, </a:t>
            </a:r>
            <a:r>
              <a:rPr lang="en-US" altLang="zh-CN" dirty="0" err="1"/>
              <a:t>pad_width</a:t>
            </a:r>
            <a:r>
              <a:rPr lang="en-US" altLang="zh-CN" dirty="0"/>
              <a:t>, mode='constant', **</a:t>
            </a:r>
            <a:r>
              <a:rPr lang="en-US" altLang="zh-CN" dirty="0" err="1"/>
              <a:t>kwargs</a:t>
            </a:r>
            <a:r>
              <a:rPr lang="en-US" altLang="zh-CN" dirty="0"/>
              <a:t>)</a:t>
            </a:r>
            <a:endParaRPr lang="zh-CN" altLang="en-US" dirty="0"/>
          </a:p>
        </p:txBody>
      </p:sp>
      <p:sp>
        <p:nvSpPr>
          <p:cNvPr id="4" name="日期占位符 3">
            <a:extLst>
              <a:ext uri="{FF2B5EF4-FFF2-40B4-BE49-F238E27FC236}">
                <a16:creationId xmlns:a16="http://schemas.microsoft.com/office/drawing/2014/main" id="{2534E7A1-1F59-4B47-B0A2-06258460981F}"/>
              </a:ext>
            </a:extLst>
          </p:cNvPr>
          <p:cNvSpPr>
            <a:spLocks noGrp="1"/>
          </p:cNvSpPr>
          <p:nvPr>
            <p:ph type="dt" sz="half" idx="10"/>
          </p:nvPr>
        </p:nvSpPr>
        <p:spPr/>
        <p:txBody>
          <a:bodyPr/>
          <a:lstStyle/>
          <a:p>
            <a:fld id="{29968184-51E7-43C8-B8D8-041058349BA5}" type="datetime1">
              <a:rPr lang="zh-CN" altLang="en-US" smtClean="0"/>
              <a:t>2021/1/29</a:t>
            </a:fld>
            <a:endParaRPr lang="zh-CN" altLang="en-US"/>
          </a:p>
        </p:txBody>
      </p:sp>
      <p:sp>
        <p:nvSpPr>
          <p:cNvPr id="5" name="页脚占位符 4">
            <a:extLst>
              <a:ext uri="{FF2B5EF4-FFF2-40B4-BE49-F238E27FC236}">
                <a16:creationId xmlns:a16="http://schemas.microsoft.com/office/drawing/2014/main" id="{A70DAFE3-8A95-46D6-BEAC-DABD31C46820}"/>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87008DFC-19B1-4E02-A861-A23EC61DC150}"/>
              </a:ext>
            </a:extLst>
          </p:cNvPr>
          <p:cNvSpPr>
            <a:spLocks noGrp="1"/>
          </p:cNvSpPr>
          <p:nvPr>
            <p:ph type="sldNum" sz="quarter" idx="12"/>
          </p:nvPr>
        </p:nvSpPr>
        <p:spPr/>
        <p:txBody>
          <a:bodyPr/>
          <a:lstStyle/>
          <a:p>
            <a:fld id="{253F5694-3F4E-4408-B13F-07F0B52BE224}" type="slidenum">
              <a:rPr lang="zh-CN" altLang="en-US" smtClean="0"/>
              <a:t>48</a:t>
            </a:fld>
            <a:endParaRPr lang="zh-CN" altLang="en-US"/>
          </a:p>
        </p:txBody>
      </p:sp>
    </p:spTree>
    <p:extLst>
      <p:ext uri="{BB962C8B-B14F-4D97-AF65-F5344CB8AC3E}">
        <p14:creationId xmlns:p14="http://schemas.microsoft.com/office/powerpoint/2010/main" val="352965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84A57-EE27-4EF3-8243-231137FCC72A}"/>
              </a:ext>
            </a:extLst>
          </p:cNvPr>
          <p:cNvSpPr>
            <a:spLocks noGrp="1"/>
          </p:cNvSpPr>
          <p:nvPr>
            <p:ph type="title"/>
          </p:nvPr>
        </p:nvSpPr>
        <p:spPr/>
        <p:txBody>
          <a:bodyPr>
            <a:normAutofit/>
          </a:bodyPr>
          <a:lstStyle/>
          <a:p>
            <a:r>
              <a:rPr lang="zh-CN" altLang="en-US" dirty="0"/>
              <a:t>分割数组</a:t>
            </a:r>
          </a:p>
        </p:txBody>
      </p:sp>
      <p:sp>
        <p:nvSpPr>
          <p:cNvPr id="3" name="内容占位符 2">
            <a:extLst>
              <a:ext uri="{FF2B5EF4-FFF2-40B4-BE49-F238E27FC236}">
                <a16:creationId xmlns:a16="http://schemas.microsoft.com/office/drawing/2014/main" id="{F0F2B3AD-476A-4EB2-AA17-3996DB639C3C}"/>
              </a:ext>
            </a:extLst>
          </p:cNvPr>
          <p:cNvSpPr>
            <a:spLocks noGrp="1"/>
          </p:cNvSpPr>
          <p:nvPr>
            <p:ph idx="1"/>
          </p:nvPr>
        </p:nvSpPr>
        <p:spPr/>
        <p:txBody>
          <a:bodyPr>
            <a:normAutofit fontScale="92500" lnSpcReduction="10000"/>
          </a:bodyPr>
          <a:lstStyle/>
          <a:p>
            <a:r>
              <a:rPr lang="en-US" altLang="zh-CN" dirty="0" err="1"/>
              <a:t>numpy.split</a:t>
            </a:r>
            <a:r>
              <a:rPr lang="en-US" altLang="zh-CN" dirty="0"/>
              <a:t>(</a:t>
            </a:r>
            <a:r>
              <a:rPr lang="en-US" altLang="zh-CN" dirty="0" err="1"/>
              <a:t>ary</a:t>
            </a:r>
            <a:r>
              <a:rPr lang="en-US" altLang="zh-CN" dirty="0"/>
              <a:t>, </a:t>
            </a:r>
            <a:r>
              <a:rPr lang="en-US" altLang="zh-CN" dirty="0" err="1"/>
              <a:t>indices_or_sections</a:t>
            </a:r>
            <a:r>
              <a:rPr lang="en-US" altLang="zh-CN" dirty="0"/>
              <a:t>, axis=0)</a:t>
            </a:r>
          </a:p>
          <a:p>
            <a:pPr lvl="1"/>
            <a:r>
              <a:rPr lang="zh-CN" altLang="en-US" b="0" i="0" dirty="0">
                <a:solidFill>
                  <a:srgbClr val="333333"/>
                </a:solidFill>
                <a:effectLst/>
                <a:latin typeface="Open Sans" panose="020B0606030504020204" pitchFamily="34" charset="0"/>
              </a:rPr>
              <a:t>将数组拆分为多个子数组，作为</a:t>
            </a:r>
            <a:r>
              <a:rPr lang="en-US" altLang="zh-CN" b="0" i="1" dirty="0" err="1">
                <a:solidFill>
                  <a:srgbClr val="333333"/>
                </a:solidFill>
                <a:effectLst/>
                <a:latin typeface="Open Sans" panose="020B0606030504020204" pitchFamily="34" charset="0"/>
              </a:rPr>
              <a:t>ary</a:t>
            </a:r>
            <a:r>
              <a:rPr lang="zh-CN" altLang="en-US" b="0" i="1" dirty="0">
                <a:solidFill>
                  <a:srgbClr val="333333"/>
                </a:solidFill>
                <a:effectLst/>
                <a:latin typeface="Open Sans" panose="020B0606030504020204" pitchFamily="34" charset="0"/>
              </a:rPr>
              <a:t>的</a:t>
            </a:r>
            <a:r>
              <a:rPr lang="zh-CN" altLang="en-US" b="0" i="0" dirty="0">
                <a:solidFill>
                  <a:srgbClr val="333333"/>
                </a:solidFill>
                <a:effectLst/>
                <a:latin typeface="Open Sans" panose="020B0606030504020204" pitchFamily="34" charset="0"/>
              </a:rPr>
              <a:t>视图</a:t>
            </a:r>
            <a:endParaRPr lang="en-US" altLang="zh-CN" b="0" i="0" dirty="0">
              <a:solidFill>
                <a:srgbClr val="333333"/>
              </a:solidFill>
              <a:effectLst/>
              <a:latin typeface="Open Sans" panose="020B0606030504020204" pitchFamily="34" charset="0"/>
            </a:endParaRPr>
          </a:p>
          <a:p>
            <a:r>
              <a:rPr lang="en-US" altLang="zh-CN" dirty="0" err="1"/>
              <a:t>numpy.hsplit</a:t>
            </a:r>
            <a:r>
              <a:rPr lang="en-US" altLang="zh-CN" dirty="0"/>
              <a:t>(</a:t>
            </a:r>
            <a:r>
              <a:rPr lang="en-US" altLang="zh-CN" dirty="0" err="1"/>
              <a:t>ary</a:t>
            </a:r>
            <a:r>
              <a:rPr lang="zh-CN" altLang="en-US" dirty="0"/>
              <a:t>，</a:t>
            </a:r>
            <a:r>
              <a:rPr lang="en-US" altLang="zh-CN" dirty="0"/>
              <a:t>in </a:t>
            </a:r>
            <a:r>
              <a:rPr lang="en-US" altLang="zh-CN" dirty="0" err="1"/>
              <a:t>dexs_or_sections</a:t>
            </a:r>
            <a:r>
              <a:rPr lang="en-US" altLang="zh-CN" dirty="0"/>
              <a:t>)</a:t>
            </a:r>
          </a:p>
          <a:p>
            <a:pPr lvl="1"/>
            <a:r>
              <a:rPr lang="zh-CN" altLang="en-US" b="0" i="0" dirty="0">
                <a:solidFill>
                  <a:srgbClr val="333333"/>
                </a:solidFill>
                <a:effectLst/>
                <a:latin typeface="Open Sans" panose="020B0606030504020204" pitchFamily="34" charset="0"/>
              </a:rPr>
              <a:t>水平（按列）将一个数组拆分为多个子数组</a:t>
            </a:r>
            <a:endParaRPr lang="en-US" altLang="zh-CN" b="0" i="0" dirty="0">
              <a:solidFill>
                <a:srgbClr val="333333"/>
              </a:solidFill>
              <a:effectLst/>
              <a:latin typeface="Open Sans" panose="020B0606030504020204" pitchFamily="34" charset="0"/>
            </a:endParaRPr>
          </a:p>
          <a:p>
            <a:r>
              <a:rPr lang="en-US" altLang="zh-CN" dirty="0" err="1"/>
              <a:t>numpy.vsplit</a:t>
            </a:r>
            <a:r>
              <a:rPr lang="en-US" altLang="zh-CN" dirty="0"/>
              <a:t>(</a:t>
            </a:r>
            <a:r>
              <a:rPr lang="en-US" altLang="zh-CN" dirty="0" err="1"/>
              <a:t>ary</a:t>
            </a:r>
            <a:r>
              <a:rPr lang="zh-CN" altLang="en-US" dirty="0"/>
              <a:t>，</a:t>
            </a:r>
            <a:r>
              <a:rPr lang="en-US" altLang="zh-CN" dirty="0" err="1"/>
              <a:t>indexs_or_sections</a:t>
            </a:r>
            <a:r>
              <a:rPr lang="en-US" altLang="zh-CN" dirty="0"/>
              <a:t>)</a:t>
            </a:r>
          </a:p>
          <a:p>
            <a:pPr lvl="1"/>
            <a:r>
              <a:rPr lang="zh-CN" altLang="en-US" dirty="0"/>
              <a:t>垂直（行）将一个数组拆分为多个子数组</a:t>
            </a:r>
            <a:endParaRPr lang="en-US" altLang="zh-CN" dirty="0"/>
          </a:p>
          <a:p>
            <a:r>
              <a:rPr lang="en-US" altLang="zh-CN" dirty="0" err="1"/>
              <a:t>numpy.dsplit</a:t>
            </a:r>
            <a:r>
              <a:rPr lang="en-US" altLang="zh-CN" dirty="0"/>
              <a:t>(</a:t>
            </a:r>
            <a:r>
              <a:rPr lang="en-US" altLang="zh-CN" dirty="0" err="1"/>
              <a:t>ary</a:t>
            </a:r>
            <a:r>
              <a:rPr lang="zh-CN" altLang="en-US" dirty="0"/>
              <a:t>，</a:t>
            </a:r>
            <a:r>
              <a:rPr lang="en-US" altLang="zh-CN" dirty="0" err="1"/>
              <a:t>indexs_or_sections</a:t>
            </a:r>
            <a:r>
              <a:rPr lang="en-US" altLang="zh-CN" dirty="0"/>
              <a:t>)</a:t>
            </a:r>
          </a:p>
          <a:p>
            <a:pPr lvl="1"/>
            <a:r>
              <a:rPr lang="zh-CN" altLang="en-US" dirty="0"/>
              <a:t>沿第</a:t>
            </a:r>
            <a:r>
              <a:rPr lang="en-US" altLang="zh-CN" dirty="0"/>
              <a:t>3</a:t>
            </a:r>
            <a:r>
              <a:rPr lang="zh-CN" altLang="en-US" dirty="0"/>
              <a:t>轴（深度）将数组拆分为多个子数组</a:t>
            </a:r>
            <a:endParaRPr lang="en-US" altLang="zh-CN" dirty="0"/>
          </a:p>
        </p:txBody>
      </p:sp>
      <p:sp>
        <p:nvSpPr>
          <p:cNvPr id="4" name="日期占位符 3">
            <a:extLst>
              <a:ext uri="{FF2B5EF4-FFF2-40B4-BE49-F238E27FC236}">
                <a16:creationId xmlns:a16="http://schemas.microsoft.com/office/drawing/2014/main" id="{588E7D4C-58D5-4825-A527-766E8A982B04}"/>
              </a:ext>
            </a:extLst>
          </p:cNvPr>
          <p:cNvSpPr>
            <a:spLocks noGrp="1"/>
          </p:cNvSpPr>
          <p:nvPr>
            <p:ph type="dt" sz="half" idx="10"/>
          </p:nvPr>
        </p:nvSpPr>
        <p:spPr/>
        <p:txBody>
          <a:bodyPr/>
          <a:lstStyle/>
          <a:p>
            <a:fld id="{365ECE6E-FE9E-4E19-972C-A5397135677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0930B4A-3E33-4652-BFE6-0C7A935FDA7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C0107061-91EE-41AC-A104-D7E70E00A236}"/>
              </a:ext>
            </a:extLst>
          </p:cNvPr>
          <p:cNvSpPr>
            <a:spLocks noGrp="1"/>
          </p:cNvSpPr>
          <p:nvPr>
            <p:ph type="sldNum" sz="quarter" idx="12"/>
          </p:nvPr>
        </p:nvSpPr>
        <p:spPr/>
        <p:txBody>
          <a:bodyPr/>
          <a:lstStyle/>
          <a:p>
            <a:fld id="{253F5694-3F4E-4408-B13F-07F0B52BE224}" type="slidenum">
              <a:rPr lang="zh-CN" altLang="en-US" smtClean="0"/>
              <a:t>49</a:t>
            </a:fld>
            <a:endParaRPr lang="zh-CN" altLang="en-US"/>
          </a:p>
        </p:txBody>
      </p:sp>
    </p:spTree>
    <p:extLst>
      <p:ext uri="{BB962C8B-B14F-4D97-AF65-F5344CB8AC3E}">
        <p14:creationId xmlns:p14="http://schemas.microsoft.com/office/powerpoint/2010/main" val="307538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2BE46-D415-42A7-9B7C-4A964142D22E}"/>
              </a:ext>
            </a:extLst>
          </p:cNvPr>
          <p:cNvSpPr>
            <a:spLocks noGrp="1"/>
          </p:cNvSpPr>
          <p:nvPr>
            <p:ph type="title"/>
          </p:nvPr>
        </p:nvSpPr>
        <p:spPr/>
        <p:txBody>
          <a:bodyPr>
            <a:normAutofit/>
          </a:bodyPr>
          <a:lstStyle/>
          <a:p>
            <a:r>
              <a:rPr lang="en-US" altLang="zh-CN" dirty="0" err="1">
                <a:latin typeface="+mj-ea"/>
              </a:rPr>
              <a:t>Numpy</a:t>
            </a:r>
            <a:r>
              <a:rPr lang="zh-CN" altLang="en-US" dirty="0">
                <a:latin typeface="+mj-ea"/>
              </a:rPr>
              <a:t>安装和调用</a:t>
            </a:r>
          </a:p>
        </p:txBody>
      </p:sp>
      <p:sp>
        <p:nvSpPr>
          <p:cNvPr id="3" name="内容占位符 2">
            <a:extLst>
              <a:ext uri="{FF2B5EF4-FFF2-40B4-BE49-F238E27FC236}">
                <a16:creationId xmlns:a16="http://schemas.microsoft.com/office/drawing/2014/main" id="{72F8002C-F577-45FC-84F2-F84491D083C4}"/>
              </a:ext>
            </a:extLst>
          </p:cNvPr>
          <p:cNvSpPr>
            <a:spLocks noGrp="1"/>
          </p:cNvSpPr>
          <p:nvPr>
            <p:ph idx="1"/>
          </p:nvPr>
        </p:nvSpPr>
        <p:spPr/>
        <p:txBody>
          <a:bodyPr>
            <a:normAutofit fontScale="92500" lnSpcReduction="20000"/>
          </a:bodyPr>
          <a:lstStyle/>
          <a:p>
            <a:pPr>
              <a:lnSpc>
                <a:spcPct val="150000"/>
              </a:lnSpc>
            </a:pPr>
            <a:r>
              <a:rPr lang="zh-CN" altLang="en-US" dirty="0"/>
              <a:t>如果使用</a:t>
            </a:r>
            <a:r>
              <a:rPr lang="en-US" altLang="zh-CN" dirty="0" err="1"/>
              <a:t>conda</a:t>
            </a:r>
            <a:endParaRPr lang="en-US" altLang="zh-CN" dirty="0"/>
          </a:p>
          <a:p>
            <a:pPr lvl="1">
              <a:lnSpc>
                <a:spcPct val="150000"/>
              </a:lnSpc>
            </a:pPr>
            <a:r>
              <a:rPr lang="en-US" altLang="zh-CN" dirty="0" err="1"/>
              <a:t>conda</a:t>
            </a:r>
            <a:r>
              <a:rPr lang="en-US" altLang="zh-CN" dirty="0"/>
              <a:t> install </a:t>
            </a:r>
            <a:r>
              <a:rPr lang="en-US" altLang="zh-CN" dirty="0" err="1"/>
              <a:t>numpy</a:t>
            </a:r>
            <a:endParaRPr lang="en-US" altLang="zh-CN" dirty="0"/>
          </a:p>
          <a:p>
            <a:pPr>
              <a:lnSpc>
                <a:spcPct val="150000"/>
              </a:lnSpc>
            </a:pPr>
            <a:r>
              <a:rPr lang="zh-CN" altLang="en-US" dirty="0"/>
              <a:t>如果使用</a:t>
            </a:r>
            <a:r>
              <a:rPr lang="en-US" altLang="zh-CN" dirty="0"/>
              <a:t>pip</a:t>
            </a:r>
          </a:p>
          <a:p>
            <a:pPr lvl="1">
              <a:lnSpc>
                <a:spcPct val="150000"/>
              </a:lnSpc>
            </a:pPr>
            <a:r>
              <a:rPr lang="en-US" altLang="zh-CN" dirty="0"/>
              <a:t>pip install </a:t>
            </a:r>
            <a:r>
              <a:rPr lang="en-US" altLang="zh-CN" dirty="0" err="1"/>
              <a:t>numpy</a:t>
            </a:r>
            <a:endParaRPr lang="en-US" altLang="zh-CN" dirty="0"/>
          </a:p>
          <a:p>
            <a:pPr>
              <a:lnSpc>
                <a:spcPct val="150000"/>
              </a:lnSpc>
            </a:pPr>
            <a:r>
              <a:rPr lang="en-US" altLang="zh-CN" dirty="0" err="1"/>
              <a:t>numpy</a:t>
            </a:r>
            <a:r>
              <a:rPr lang="zh-CN" altLang="en-US" dirty="0"/>
              <a:t>的调用</a:t>
            </a:r>
            <a:endParaRPr lang="en-US" altLang="zh-CN" dirty="0"/>
          </a:p>
          <a:p>
            <a:pPr lvl="1">
              <a:lnSpc>
                <a:spcPct val="150000"/>
              </a:lnSpc>
            </a:pPr>
            <a:r>
              <a:rPr lang="en-US" altLang="zh-CN" dirty="0"/>
              <a:t>import </a:t>
            </a:r>
            <a:r>
              <a:rPr lang="en-US" altLang="zh-CN" dirty="0" err="1"/>
              <a:t>numpy</a:t>
            </a:r>
            <a:r>
              <a:rPr lang="en-US" altLang="zh-CN" dirty="0"/>
              <a:t> as np</a:t>
            </a:r>
          </a:p>
        </p:txBody>
      </p:sp>
      <p:sp>
        <p:nvSpPr>
          <p:cNvPr id="4" name="日期占位符 3">
            <a:extLst>
              <a:ext uri="{FF2B5EF4-FFF2-40B4-BE49-F238E27FC236}">
                <a16:creationId xmlns:a16="http://schemas.microsoft.com/office/drawing/2014/main" id="{19582C9D-27B0-4558-8B9E-BB6D5B1D119B}"/>
              </a:ext>
            </a:extLst>
          </p:cNvPr>
          <p:cNvSpPr>
            <a:spLocks noGrp="1"/>
          </p:cNvSpPr>
          <p:nvPr>
            <p:ph type="dt" sz="half" idx="10"/>
          </p:nvPr>
        </p:nvSpPr>
        <p:spPr/>
        <p:txBody>
          <a:bodyPr/>
          <a:lstStyle/>
          <a:p>
            <a:fld id="{89C90F6E-BF35-498B-A891-C1213EB47935}" type="datetime1">
              <a:rPr lang="zh-CN" altLang="en-US" smtClean="0"/>
              <a:t>2021/1/29</a:t>
            </a:fld>
            <a:endParaRPr lang="zh-CN" altLang="en-US"/>
          </a:p>
        </p:txBody>
      </p:sp>
      <p:sp>
        <p:nvSpPr>
          <p:cNvPr id="5" name="页脚占位符 4">
            <a:extLst>
              <a:ext uri="{FF2B5EF4-FFF2-40B4-BE49-F238E27FC236}">
                <a16:creationId xmlns:a16="http://schemas.microsoft.com/office/drawing/2014/main" id="{073F55C3-02C8-4886-967B-1F9793F93603}"/>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71DB4E91-51D2-4962-A3F2-BF5E715E39D1}"/>
              </a:ext>
            </a:extLst>
          </p:cNvPr>
          <p:cNvSpPr>
            <a:spLocks noGrp="1"/>
          </p:cNvSpPr>
          <p:nvPr>
            <p:ph type="sldNum" sz="quarter" idx="12"/>
          </p:nvPr>
        </p:nvSpPr>
        <p:spPr/>
        <p:txBody>
          <a:bodyPr/>
          <a:lstStyle/>
          <a:p>
            <a:fld id="{253F5694-3F4E-4408-B13F-07F0B52BE224}" type="slidenum">
              <a:rPr lang="zh-CN" altLang="en-US" smtClean="0"/>
              <a:t>5</a:t>
            </a:fld>
            <a:endParaRPr lang="zh-CN" altLang="en-US"/>
          </a:p>
        </p:txBody>
      </p:sp>
    </p:spTree>
    <p:extLst>
      <p:ext uri="{BB962C8B-B14F-4D97-AF65-F5344CB8AC3E}">
        <p14:creationId xmlns:p14="http://schemas.microsoft.com/office/powerpoint/2010/main" val="4028207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53CD4-0F50-4331-9E74-3A0986DEC5C4}"/>
              </a:ext>
            </a:extLst>
          </p:cNvPr>
          <p:cNvSpPr>
            <a:spLocks noGrp="1"/>
          </p:cNvSpPr>
          <p:nvPr>
            <p:ph type="title"/>
          </p:nvPr>
        </p:nvSpPr>
        <p:spPr/>
        <p:txBody>
          <a:bodyPr/>
          <a:lstStyle/>
          <a:p>
            <a:r>
              <a:rPr lang="zh-CN" altLang="en-US" dirty="0"/>
              <a:t>数组运算</a:t>
            </a:r>
          </a:p>
        </p:txBody>
      </p:sp>
      <p:sp>
        <p:nvSpPr>
          <p:cNvPr id="3" name="内容占位符 2">
            <a:extLst>
              <a:ext uri="{FF2B5EF4-FFF2-40B4-BE49-F238E27FC236}">
                <a16:creationId xmlns:a16="http://schemas.microsoft.com/office/drawing/2014/main" id="{3D5F8458-12EA-4382-9202-DF0A40B60776}"/>
              </a:ext>
            </a:extLst>
          </p:cNvPr>
          <p:cNvSpPr>
            <a:spLocks noGrp="1"/>
          </p:cNvSpPr>
          <p:nvPr>
            <p:ph idx="1"/>
          </p:nvPr>
        </p:nvSpPr>
        <p:spPr>
          <a:xfrm>
            <a:off x="1295401" y="2556932"/>
            <a:ext cx="4800599" cy="3318936"/>
          </a:xfrm>
        </p:spPr>
        <p:txBody>
          <a:bodyPr>
            <a:normAutofit/>
          </a:bodyPr>
          <a:lstStyle/>
          <a:p>
            <a:r>
              <a:rPr lang="zh-CN" altLang="en-US" sz="2800" dirty="0"/>
              <a:t>广播机制</a:t>
            </a:r>
            <a:endParaRPr lang="en-US" altLang="zh-CN" sz="2800" dirty="0"/>
          </a:p>
          <a:p>
            <a:r>
              <a:rPr lang="zh-CN" altLang="en-US" sz="2800" dirty="0"/>
              <a:t>数组的算术运算</a:t>
            </a:r>
            <a:endParaRPr lang="en-US" altLang="zh-CN" sz="2800" dirty="0"/>
          </a:p>
          <a:p>
            <a:r>
              <a:rPr lang="zh-CN" altLang="en-US" sz="2800" dirty="0"/>
              <a:t>矩阵运算</a:t>
            </a:r>
            <a:endParaRPr lang="en-US" altLang="zh-CN" sz="2800" dirty="0"/>
          </a:p>
          <a:p>
            <a:r>
              <a:rPr lang="zh-CN" altLang="en-US" sz="2800" dirty="0"/>
              <a:t>数学函数</a:t>
            </a:r>
            <a:endParaRPr lang="en-US" altLang="zh-CN" sz="2800" dirty="0"/>
          </a:p>
          <a:p>
            <a:endParaRPr lang="zh-CN" altLang="en-US" dirty="0"/>
          </a:p>
        </p:txBody>
      </p:sp>
      <p:sp>
        <p:nvSpPr>
          <p:cNvPr id="4" name="日期占位符 3">
            <a:extLst>
              <a:ext uri="{FF2B5EF4-FFF2-40B4-BE49-F238E27FC236}">
                <a16:creationId xmlns:a16="http://schemas.microsoft.com/office/drawing/2014/main" id="{419397F3-3398-4623-B1F2-DE1898D5BC40}"/>
              </a:ext>
            </a:extLst>
          </p:cNvPr>
          <p:cNvSpPr>
            <a:spLocks noGrp="1"/>
          </p:cNvSpPr>
          <p:nvPr>
            <p:ph type="dt" sz="half" idx="10"/>
          </p:nvPr>
        </p:nvSpPr>
        <p:spPr/>
        <p:txBody>
          <a:bodyPr/>
          <a:lstStyle/>
          <a:p>
            <a:fld id="{EE889314-6F22-4B7B-93C9-2DCCA547D858}" type="datetime1">
              <a:rPr lang="zh-CN" altLang="en-US" smtClean="0"/>
              <a:t>2021/1/29</a:t>
            </a:fld>
            <a:endParaRPr lang="zh-CN" altLang="en-US"/>
          </a:p>
        </p:txBody>
      </p:sp>
      <p:sp>
        <p:nvSpPr>
          <p:cNvPr id="5" name="页脚占位符 4">
            <a:extLst>
              <a:ext uri="{FF2B5EF4-FFF2-40B4-BE49-F238E27FC236}">
                <a16:creationId xmlns:a16="http://schemas.microsoft.com/office/drawing/2014/main" id="{362AD1CB-AB06-41E2-A168-BDA1B408121C}"/>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27C50764-7BE0-41BD-A577-498120141088}"/>
              </a:ext>
            </a:extLst>
          </p:cNvPr>
          <p:cNvSpPr>
            <a:spLocks noGrp="1"/>
          </p:cNvSpPr>
          <p:nvPr>
            <p:ph type="sldNum" sz="quarter" idx="12"/>
          </p:nvPr>
        </p:nvSpPr>
        <p:spPr/>
        <p:txBody>
          <a:bodyPr/>
          <a:lstStyle/>
          <a:p>
            <a:fld id="{253F5694-3F4E-4408-B13F-07F0B52BE224}" type="slidenum">
              <a:rPr lang="zh-CN" altLang="en-US" smtClean="0"/>
              <a:t>50</a:t>
            </a:fld>
            <a:endParaRPr lang="zh-CN" altLang="en-US"/>
          </a:p>
        </p:txBody>
      </p:sp>
      <p:sp>
        <p:nvSpPr>
          <p:cNvPr id="7" name="内容占位符 2">
            <a:extLst>
              <a:ext uri="{FF2B5EF4-FFF2-40B4-BE49-F238E27FC236}">
                <a16:creationId xmlns:a16="http://schemas.microsoft.com/office/drawing/2014/main" id="{6024342B-D1D8-44B1-BAA9-44696B5A0013}"/>
              </a:ext>
            </a:extLst>
          </p:cNvPr>
          <p:cNvSpPr txBox="1">
            <a:spLocks/>
          </p:cNvSpPr>
          <p:nvPr/>
        </p:nvSpPr>
        <p:spPr>
          <a:xfrm>
            <a:off x="6095999" y="2556932"/>
            <a:ext cx="48005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sz="2800" dirty="0"/>
              <a:t>统计函数</a:t>
            </a:r>
            <a:endParaRPr lang="en-US" altLang="zh-CN" sz="2800" dirty="0"/>
          </a:p>
          <a:p>
            <a:r>
              <a:rPr lang="zh-CN" altLang="en-US" sz="2800" dirty="0"/>
              <a:t>字符串函数</a:t>
            </a:r>
            <a:endParaRPr lang="en-US" altLang="zh-CN" sz="2800" dirty="0"/>
          </a:p>
          <a:p>
            <a:r>
              <a:rPr lang="zh-CN" altLang="en-US" sz="2800" dirty="0"/>
              <a:t>排序函数</a:t>
            </a:r>
            <a:endParaRPr lang="en-US" altLang="zh-CN" sz="2800" dirty="0"/>
          </a:p>
          <a:p>
            <a:r>
              <a:rPr lang="zh-CN" altLang="en-US" sz="2800" dirty="0"/>
              <a:t>条件筛选函数</a:t>
            </a:r>
            <a:endParaRPr lang="en-US" altLang="zh-CN" sz="2800" dirty="0"/>
          </a:p>
          <a:p>
            <a:endParaRPr lang="zh-CN" altLang="en-US" dirty="0"/>
          </a:p>
        </p:txBody>
      </p:sp>
    </p:spTree>
    <p:extLst>
      <p:ext uri="{BB962C8B-B14F-4D97-AF65-F5344CB8AC3E}">
        <p14:creationId xmlns:p14="http://schemas.microsoft.com/office/powerpoint/2010/main" val="2204771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CC54C-FF2C-4C0C-AA36-74636ECFB7BF}"/>
              </a:ext>
            </a:extLst>
          </p:cNvPr>
          <p:cNvSpPr>
            <a:spLocks noGrp="1"/>
          </p:cNvSpPr>
          <p:nvPr>
            <p:ph type="title"/>
          </p:nvPr>
        </p:nvSpPr>
        <p:spPr/>
        <p:txBody>
          <a:bodyPr/>
          <a:lstStyle/>
          <a:p>
            <a:r>
              <a:rPr lang="zh-CN" altLang="en-US" dirty="0">
                <a:latin typeface="+mj-ea"/>
              </a:rPr>
              <a:t>广播机制（</a:t>
            </a:r>
            <a:r>
              <a:rPr lang="en-US" altLang="zh-CN" dirty="0">
                <a:latin typeface="+mj-ea"/>
              </a:rPr>
              <a:t>Broadcast</a:t>
            </a:r>
            <a:r>
              <a:rPr lang="zh-CN" altLang="en-US" dirty="0">
                <a:latin typeface="+mj-ea"/>
              </a:rPr>
              <a:t>）</a:t>
            </a:r>
          </a:p>
        </p:txBody>
      </p:sp>
      <p:sp>
        <p:nvSpPr>
          <p:cNvPr id="3" name="内容占位符 2">
            <a:extLst>
              <a:ext uri="{FF2B5EF4-FFF2-40B4-BE49-F238E27FC236}">
                <a16:creationId xmlns:a16="http://schemas.microsoft.com/office/drawing/2014/main" id="{96EE98C0-2650-4969-9CB9-4F6CA64088C4}"/>
              </a:ext>
            </a:extLst>
          </p:cNvPr>
          <p:cNvSpPr>
            <a:spLocks noGrp="1"/>
          </p:cNvSpPr>
          <p:nvPr>
            <p:ph idx="1"/>
          </p:nvPr>
        </p:nvSpPr>
        <p:spPr/>
        <p:txBody>
          <a:bodyPr>
            <a:normAutofit lnSpcReduction="10000"/>
          </a:bodyPr>
          <a:lstStyle/>
          <a:p>
            <a:r>
              <a:rPr lang="zh-CN" altLang="en-US" dirty="0"/>
              <a:t>定义</a:t>
            </a:r>
            <a:endParaRPr lang="en-US" altLang="zh-CN" dirty="0"/>
          </a:p>
          <a:p>
            <a:pPr lvl="1"/>
            <a:r>
              <a:rPr lang="zh-CN" altLang="en-US" dirty="0"/>
              <a:t>广播是</a:t>
            </a:r>
            <a:r>
              <a:rPr lang="en-US" altLang="zh-CN" dirty="0" err="1"/>
              <a:t>numpy</a:t>
            </a:r>
            <a:r>
              <a:rPr lang="zh-CN" altLang="en-US" dirty="0"/>
              <a:t>对不同形状的数组进行数值计算的方式， 对数组的算术运算通常在相应的元素上进行</a:t>
            </a:r>
            <a:endParaRPr lang="en-US" altLang="zh-CN" dirty="0"/>
          </a:p>
          <a:p>
            <a:r>
              <a:rPr lang="zh-CN" altLang="en-US" b="0" i="0" dirty="0">
                <a:solidFill>
                  <a:srgbClr val="333333"/>
                </a:solidFill>
                <a:effectLst/>
                <a:latin typeface="Helvetica Neue"/>
              </a:rPr>
              <a:t>数组形状相等</a:t>
            </a:r>
            <a:endParaRPr lang="en-US" altLang="zh-CN" b="0" i="0" dirty="0">
              <a:solidFill>
                <a:srgbClr val="333333"/>
              </a:solidFill>
              <a:effectLst/>
              <a:latin typeface="Helvetica Neue"/>
            </a:endParaRPr>
          </a:p>
          <a:p>
            <a:pPr lvl="1"/>
            <a:r>
              <a:rPr lang="zh-CN" altLang="en-US" b="0" i="0" dirty="0">
                <a:solidFill>
                  <a:srgbClr val="333333"/>
                </a:solidFill>
                <a:effectLst/>
                <a:latin typeface="Helvetica Neue"/>
              </a:rPr>
              <a:t>两个数组满足</a:t>
            </a:r>
            <a:r>
              <a:rPr lang="en-US" altLang="zh-CN" b="1" i="0" dirty="0" err="1">
                <a:solidFill>
                  <a:srgbClr val="333333"/>
                </a:solidFill>
                <a:effectLst/>
                <a:latin typeface="Helvetica Neue"/>
              </a:rPr>
              <a:t>a.shape</a:t>
            </a:r>
            <a:r>
              <a:rPr lang="en-US" altLang="zh-CN" b="1" i="0" dirty="0">
                <a:solidFill>
                  <a:srgbClr val="333333"/>
                </a:solidFill>
                <a:effectLst/>
                <a:latin typeface="Helvetica Neue"/>
              </a:rPr>
              <a:t> == </a:t>
            </a:r>
            <a:r>
              <a:rPr lang="en-US" altLang="zh-CN" b="1" i="0" dirty="0" err="1">
                <a:solidFill>
                  <a:srgbClr val="333333"/>
                </a:solidFill>
                <a:effectLst/>
                <a:latin typeface="Helvetica Neue"/>
              </a:rPr>
              <a:t>b.shape</a:t>
            </a:r>
            <a:r>
              <a:rPr lang="zh-CN" altLang="en-US" b="0" i="0" dirty="0">
                <a:solidFill>
                  <a:srgbClr val="333333"/>
                </a:solidFill>
                <a:effectLst/>
                <a:latin typeface="Helvetica Neue"/>
              </a:rPr>
              <a:t>，算术运算的结果就是两个数组对应位置上的元素运算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数组形状不等</a:t>
            </a:r>
            <a:endParaRPr lang="en-US" altLang="zh-CN" b="0" i="0" dirty="0">
              <a:solidFill>
                <a:srgbClr val="333333"/>
              </a:solidFill>
              <a:effectLst/>
              <a:latin typeface="Helvetica Neue"/>
            </a:endParaRPr>
          </a:p>
          <a:p>
            <a:pPr lvl="1"/>
            <a:r>
              <a:rPr lang="en-US" altLang="zh-CN" dirty="0" err="1"/>
              <a:t>numpy</a:t>
            </a:r>
            <a:r>
              <a:rPr lang="zh-CN" altLang="en-US" dirty="0"/>
              <a:t>将自动触发广播机制</a:t>
            </a:r>
            <a:endParaRPr lang="en-US" altLang="zh-CN" dirty="0"/>
          </a:p>
          <a:p>
            <a:pPr lvl="1"/>
            <a:endParaRPr lang="zh-CN" altLang="en-US" dirty="0"/>
          </a:p>
        </p:txBody>
      </p:sp>
      <p:sp>
        <p:nvSpPr>
          <p:cNvPr id="4" name="日期占位符 3">
            <a:extLst>
              <a:ext uri="{FF2B5EF4-FFF2-40B4-BE49-F238E27FC236}">
                <a16:creationId xmlns:a16="http://schemas.microsoft.com/office/drawing/2014/main" id="{0142BAB4-23D3-4430-9574-4A208172CA45}"/>
              </a:ext>
            </a:extLst>
          </p:cNvPr>
          <p:cNvSpPr>
            <a:spLocks noGrp="1"/>
          </p:cNvSpPr>
          <p:nvPr>
            <p:ph type="dt" sz="half" idx="10"/>
          </p:nvPr>
        </p:nvSpPr>
        <p:spPr/>
        <p:txBody>
          <a:bodyPr/>
          <a:lstStyle/>
          <a:p>
            <a:fld id="{5621DE66-9729-47D5-BDE8-8F8FD6490CB9}" type="datetime1">
              <a:rPr lang="zh-CN" altLang="en-US" smtClean="0"/>
              <a:t>2021/1/29</a:t>
            </a:fld>
            <a:endParaRPr lang="zh-CN" altLang="en-US"/>
          </a:p>
        </p:txBody>
      </p:sp>
      <p:sp>
        <p:nvSpPr>
          <p:cNvPr id="5" name="页脚占位符 4">
            <a:extLst>
              <a:ext uri="{FF2B5EF4-FFF2-40B4-BE49-F238E27FC236}">
                <a16:creationId xmlns:a16="http://schemas.microsoft.com/office/drawing/2014/main" id="{747EBD8A-6B16-48A8-9457-2B6561B614D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E94237B9-2ED2-4C3C-9E9C-4BA413B06C27}"/>
              </a:ext>
            </a:extLst>
          </p:cNvPr>
          <p:cNvSpPr>
            <a:spLocks noGrp="1"/>
          </p:cNvSpPr>
          <p:nvPr>
            <p:ph type="sldNum" sz="quarter" idx="12"/>
          </p:nvPr>
        </p:nvSpPr>
        <p:spPr/>
        <p:txBody>
          <a:bodyPr/>
          <a:lstStyle/>
          <a:p>
            <a:fld id="{253F5694-3F4E-4408-B13F-07F0B52BE224}" type="slidenum">
              <a:rPr lang="zh-CN" altLang="en-US" smtClean="0"/>
              <a:t>51</a:t>
            </a:fld>
            <a:endParaRPr lang="zh-CN" altLang="en-US"/>
          </a:p>
        </p:txBody>
      </p:sp>
    </p:spTree>
    <p:extLst>
      <p:ext uri="{BB962C8B-B14F-4D97-AF65-F5344CB8AC3E}">
        <p14:creationId xmlns:p14="http://schemas.microsoft.com/office/powerpoint/2010/main" val="3832067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67E083-9246-448C-813C-0D66774CF72C}"/>
              </a:ext>
            </a:extLst>
          </p:cNvPr>
          <p:cNvSpPr>
            <a:spLocks noGrp="1"/>
          </p:cNvSpPr>
          <p:nvPr>
            <p:ph type="title"/>
          </p:nvPr>
        </p:nvSpPr>
        <p:spPr/>
        <p:txBody>
          <a:bodyPr/>
          <a:lstStyle/>
          <a:p>
            <a:r>
              <a:rPr lang="zh-CN" altLang="en-US" dirty="0">
                <a:latin typeface="+mj-ea"/>
              </a:rPr>
              <a:t>广播机制（</a:t>
            </a:r>
            <a:r>
              <a:rPr lang="en-US" altLang="zh-CN" dirty="0">
                <a:latin typeface="+mj-ea"/>
              </a:rPr>
              <a:t>Broadcast</a:t>
            </a:r>
            <a:r>
              <a:rPr lang="zh-CN" altLang="en-US" dirty="0">
                <a:latin typeface="+mj-ea"/>
              </a:rPr>
              <a:t>）</a:t>
            </a:r>
          </a:p>
        </p:txBody>
      </p:sp>
      <p:sp>
        <p:nvSpPr>
          <p:cNvPr id="3" name="内容占位符 2">
            <a:extLst>
              <a:ext uri="{FF2B5EF4-FFF2-40B4-BE49-F238E27FC236}">
                <a16:creationId xmlns:a16="http://schemas.microsoft.com/office/drawing/2014/main" id="{3D759A06-CC5D-4850-B252-31C51DE29B75}"/>
              </a:ext>
            </a:extLst>
          </p:cNvPr>
          <p:cNvSpPr>
            <a:spLocks noGrp="1"/>
          </p:cNvSpPr>
          <p:nvPr>
            <p:ph idx="1"/>
          </p:nvPr>
        </p:nvSpPr>
        <p:spPr/>
        <p:txBody>
          <a:bodyPr>
            <a:normAutofit fontScale="85000" lnSpcReduction="10000"/>
          </a:bodyPr>
          <a:lstStyle/>
          <a:p>
            <a:pPr>
              <a:lnSpc>
                <a:spcPct val="150000"/>
              </a:lnSpc>
            </a:pPr>
            <a:r>
              <a:rPr lang="zh-CN" altLang="en-US" dirty="0"/>
              <a:t>广播的规则</a:t>
            </a:r>
            <a:r>
              <a:rPr lang="en-US" altLang="zh-CN" dirty="0"/>
              <a:t>:</a:t>
            </a:r>
          </a:p>
          <a:p>
            <a:pPr lvl="1">
              <a:lnSpc>
                <a:spcPct val="150000"/>
              </a:lnSpc>
            </a:pPr>
            <a:r>
              <a:rPr lang="zh-CN" altLang="en-US" dirty="0"/>
              <a:t>让所有输入数组都向其中形状最长的数组看齐，形状中不足的部分都通过在前面加 </a:t>
            </a:r>
            <a:r>
              <a:rPr lang="en-US" altLang="zh-CN" dirty="0"/>
              <a:t>1 </a:t>
            </a:r>
            <a:r>
              <a:rPr lang="zh-CN" altLang="en-US" dirty="0"/>
              <a:t>补齐</a:t>
            </a:r>
          </a:p>
          <a:p>
            <a:pPr lvl="1">
              <a:lnSpc>
                <a:spcPct val="150000"/>
              </a:lnSpc>
            </a:pPr>
            <a:r>
              <a:rPr lang="zh-CN" altLang="en-US" dirty="0"/>
              <a:t>输出数组的形状是输入数组形状的各个维度上的最大值</a:t>
            </a:r>
          </a:p>
          <a:p>
            <a:pPr lvl="1">
              <a:lnSpc>
                <a:spcPct val="150000"/>
              </a:lnSpc>
            </a:pPr>
            <a:r>
              <a:rPr lang="zh-CN" altLang="en-US" dirty="0"/>
              <a:t>如果输入数组的某个维度和输出数组的对应维度的长度相同或者其长度为 </a:t>
            </a:r>
            <a:r>
              <a:rPr lang="en-US" altLang="zh-CN" dirty="0"/>
              <a:t>1 </a:t>
            </a:r>
            <a:r>
              <a:rPr lang="zh-CN" altLang="en-US" dirty="0"/>
              <a:t>时，这个数组能够用来计算，否则出错</a:t>
            </a:r>
          </a:p>
          <a:p>
            <a:pPr lvl="1">
              <a:lnSpc>
                <a:spcPct val="150000"/>
              </a:lnSpc>
            </a:pPr>
            <a:r>
              <a:rPr lang="zh-CN" altLang="en-US" dirty="0"/>
              <a:t>当输入数组的某个维度的长度为 </a:t>
            </a:r>
            <a:r>
              <a:rPr lang="en-US" altLang="zh-CN" dirty="0"/>
              <a:t>1 </a:t>
            </a:r>
            <a:r>
              <a:rPr lang="zh-CN" altLang="en-US" dirty="0"/>
              <a:t>时，沿着此维度运算时都用此维度上的第一组值</a:t>
            </a:r>
          </a:p>
        </p:txBody>
      </p:sp>
      <p:sp>
        <p:nvSpPr>
          <p:cNvPr id="4" name="日期占位符 3">
            <a:extLst>
              <a:ext uri="{FF2B5EF4-FFF2-40B4-BE49-F238E27FC236}">
                <a16:creationId xmlns:a16="http://schemas.microsoft.com/office/drawing/2014/main" id="{32FB63C9-8696-45AD-95D9-4E29A76BF457}"/>
              </a:ext>
            </a:extLst>
          </p:cNvPr>
          <p:cNvSpPr>
            <a:spLocks noGrp="1"/>
          </p:cNvSpPr>
          <p:nvPr>
            <p:ph type="dt" sz="half" idx="10"/>
          </p:nvPr>
        </p:nvSpPr>
        <p:spPr/>
        <p:txBody>
          <a:bodyPr/>
          <a:lstStyle/>
          <a:p>
            <a:fld id="{41B91893-9621-4506-AF5A-2D215A5C0ABC}" type="datetime1">
              <a:rPr lang="zh-CN" altLang="en-US" smtClean="0"/>
              <a:t>2021/1/29</a:t>
            </a:fld>
            <a:endParaRPr lang="zh-CN" altLang="en-US"/>
          </a:p>
        </p:txBody>
      </p:sp>
      <p:sp>
        <p:nvSpPr>
          <p:cNvPr id="5" name="页脚占位符 4">
            <a:extLst>
              <a:ext uri="{FF2B5EF4-FFF2-40B4-BE49-F238E27FC236}">
                <a16:creationId xmlns:a16="http://schemas.microsoft.com/office/drawing/2014/main" id="{8532EE01-64F6-4960-91A2-8A1644801527}"/>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006510CA-CE8D-4E55-82F9-5516CD9612E4}"/>
              </a:ext>
            </a:extLst>
          </p:cNvPr>
          <p:cNvSpPr>
            <a:spLocks noGrp="1"/>
          </p:cNvSpPr>
          <p:nvPr>
            <p:ph type="sldNum" sz="quarter" idx="12"/>
          </p:nvPr>
        </p:nvSpPr>
        <p:spPr/>
        <p:txBody>
          <a:bodyPr/>
          <a:lstStyle/>
          <a:p>
            <a:fld id="{253F5694-3F4E-4408-B13F-07F0B52BE224}" type="slidenum">
              <a:rPr lang="zh-CN" altLang="en-US" smtClean="0"/>
              <a:t>52</a:t>
            </a:fld>
            <a:endParaRPr lang="zh-CN" altLang="en-US"/>
          </a:p>
        </p:txBody>
      </p:sp>
    </p:spTree>
    <p:extLst>
      <p:ext uri="{BB962C8B-B14F-4D97-AF65-F5344CB8AC3E}">
        <p14:creationId xmlns:p14="http://schemas.microsoft.com/office/powerpoint/2010/main" val="1507889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A1039-862D-40C4-A8E4-230871404751}"/>
              </a:ext>
            </a:extLst>
          </p:cNvPr>
          <p:cNvSpPr>
            <a:spLocks noGrp="1"/>
          </p:cNvSpPr>
          <p:nvPr>
            <p:ph type="title"/>
          </p:nvPr>
        </p:nvSpPr>
        <p:spPr/>
        <p:txBody>
          <a:bodyPr/>
          <a:lstStyle/>
          <a:p>
            <a:r>
              <a:rPr lang="zh-CN" altLang="en-US" dirty="0"/>
              <a:t>数组的算术运算</a:t>
            </a:r>
          </a:p>
        </p:txBody>
      </p:sp>
      <p:sp>
        <p:nvSpPr>
          <p:cNvPr id="3" name="内容占位符 2">
            <a:extLst>
              <a:ext uri="{FF2B5EF4-FFF2-40B4-BE49-F238E27FC236}">
                <a16:creationId xmlns:a16="http://schemas.microsoft.com/office/drawing/2014/main" id="{C4022832-FCC6-4CE9-B1A4-7E2B6D4FBCA4}"/>
              </a:ext>
            </a:extLst>
          </p:cNvPr>
          <p:cNvSpPr>
            <a:spLocks noGrp="1"/>
          </p:cNvSpPr>
          <p:nvPr>
            <p:ph idx="1"/>
          </p:nvPr>
        </p:nvSpPr>
        <p:spPr/>
        <p:txBody>
          <a:bodyPr>
            <a:normAutofit lnSpcReduction="10000"/>
          </a:bodyPr>
          <a:lstStyle/>
          <a:p>
            <a:r>
              <a:rPr lang="zh-CN" altLang="en-US" dirty="0"/>
              <a:t>数组和数运算</a:t>
            </a:r>
            <a:endParaRPr lang="en-US" altLang="zh-CN" dirty="0"/>
          </a:p>
          <a:p>
            <a:pPr lvl="1"/>
            <a:r>
              <a:rPr lang="en-US" altLang="zh-CN" dirty="0" err="1"/>
              <a:t>numpy</a:t>
            </a:r>
            <a:r>
              <a:rPr lang="zh-CN" altLang="en-US" dirty="0"/>
              <a:t>的广播机制在算术运算过程中，加减乘除的值被广播到所有的元素上</a:t>
            </a:r>
            <a:endParaRPr lang="en-US" altLang="zh-CN" dirty="0"/>
          </a:p>
          <a:p>
            <a:pPr lvl="1"/>
            <a:r>
              <a:rPr lang="zh-CN" altLang="en-US" dirty="0"/>
              <a:t>示例</a:t>
            </a:r>
            <a:endParaRPr lang="en-US" altLang="zh-CN" dirty="0"/>
          </a:p>
          <a:p>
            <a:pPr lvl="2"/>
            <a:r>
              <a:rPr lang="en-US" altLang="zh-CN" dirty="0"/>
              <a:t>t1 = </a:t>
            </a:r>
            <a:r>
              <a:rPr lang="en-US" altLang="zh-CN" dirty="0" err="1"/>
              <a:t>np.arange</a:t>
            </a:r>
            <a:r>
              <a:rPr lang="en-US" altLang="zh-CN" dirty="0"/>
              <a:t>(24).reshape(6,4) </a:t>
            </a:r>
          </a:p>
          <a:p>
            <a:pPr lvl="2"/>
            <a:r>
              <a:rPr lang="en-US" altLang="zh-CN" dirty="0"/>
              <a:t>t1+2 </a:t>
            </a:r>
          </a:p>
          <a:p>
            <a:pPr lvl="2"/>
            <a:r>
              <a:rPr lang="en-US" altLang="zh-CN" dirty="0"/>
              <a:t>t1*2</a:t>
            </a:r>
          </a:p>
          <a:p>
            <a:pPr lvl="2"/>
            <a:r>
              <a:rPr lang="en-US" altLang="zh-CN" dirty="0"/>
              <a:t>t1/2</a:t>
            </a:r>
          </a:p>
          <a:p>
            <a:pPr lvl="2"/>
            <a:r>
              <a:rPr lang="en-US" altLang="zh-CN" dirty="0"/>
              <a:t>t1-2</a:t>
            </a:r>
            <a:endParaRPr lang="zh-CN" altLang="en-US" dirty="0"/>
          </a:p>
        </p:txBody>
      </p:sp>
      <p:sp>
        <p:nvSpPr>
          <p:cNvPr id="4" name="日期占位符 3">
            <a:extLst>
              <a:ext uri="{FF2B5EF4-FFF2-40B4-BE49-F238E27FC236}">
                <a16:creationId xmlns:a16="http://schemas.microsoft.com/office/drawing/2014/main" id="{5784DF31-1854-4823-9F72-8013AA2DB21E}"/>
              </a:ext>
            </a:extLst>
          </p:cNvPr>
          <p:cNvSpPr>
            <a:spLocks noGrp="1"/>
          </p:cNvSpPr>
          <p:nvPr>
            <p:ph type="dt" sz="half" idx="10"/>
          </p:nvPr>
        </p:nvSpPr>
        <p:spPr/>
        <p:txBody>
          <a:bodyPr/>
          <a:lstStyle/>
          <a:p>
            <a:fld id="{8B38E0C8-0976-4A78-A3DD-132EE338095E}"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787AC3C-277D-46C5-9587-1CA813961B98}"/>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58E7DDE0-160F-4E4D-84F7-42E43891EB07}"/>
              </a:ext>
            </a:extLst>
          </p:cNvPr>
          <p:cNvSpPr>
            <a:spLocks noGrp="1"/>
          </p:cNvSpPr>
          <p:nvPr>
            <p:ph type="sldNum" sz="quarter" idx="12"/>
          </p:nvPr>
        </p:nvSpPr>
        <p:spPr/>
        <p:txBody>
          <a:bodyPr/>
          <a:lstStyle/>
          <a:p>
            <a:fld id="{253F5694-3F4E-4408-B13F-07F0B52BE224}" type="slidenum">
              <a:rPr lang="zh-CN" altLang="en-US" smtClean="0"/>
              <a:t>53</a:t>
            </a:fld>
            <a:endParaRPr lang="zh-CN" altLang="en-US"/>
          </a:p>
        </p:txBody>
      </p:sp>
    </p:spTree>
    <p:extLst>
      <p:ext uri="{BB962C8B-B14F-4D97-AF65-F5344CB8AC3E}">
        <p14:creationId xmlns:p14="http://schemas.microsoft.com/office/powerpoint/2010/main" val="3540957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DE4DA-43FB-45C8-B636-BDEA11000099}"/>
              </a:ext>
            </a:extLst>
          </p:cNvPr>
          <p:cNvSpPr>
            <a:spLocks noGrp="1"/>
          </p:cNvSpPr>
          <p:nvPr>
            <p:ph type="title"/>
          </p:nvPr>
        </p:nvSpPr>
        <p:spPr/>
        <p:txBody>
          <a:bodyPr/>
          <a:lstStyle/>
          <a:p>
            <a:r>
              <a:rPr lang="zh-CN" altLang="en-US" dirty="0"/>
              <a:t>数组的算术运算</a:t>
            </a:r>
          </a:p>
        </p:txBody>
      </p:sp>
      <p:sp>
        <p:nvSpPr>
          <p:cNvPr id="3" name="内容占位符 2">
            <a:extLst>
              <a:ext uri="{FF2B5EF4-FFF2-40B4-BE49-F238E27FC236}">
                <a16:creationId xmlns:a16="http://schemas.microsoft.com/office/drawing/2014/main" id="{22D6D17E-F5CA-48BC-9754-AB699FE65606}"/>
              </a:ext>
            </a:extLst>
          </p:cNvPr>
          <p:cNvSpPr>
            <a:spLocks noGrp="1"/>
          </p:cNvSpPr>
          <p:nvPr>
            <p:ph idx="1"/>
          </p:nvPr>
        </p:nvSpPr>
        <p:spPr/>
        <p:txBody>
          <a:bodyPr/>
          <a:lstStyle/>
          <a:p>
            <a:r>
              <a:rPr lang="zh-CN" altLang="en-US" dirty="0"/>
              <a:t>数组和数组的运算</a:t>
            </a:r>
            <a:endParaRPr lang="en-US" altLang="zh-CN" dirty="0"/>
          </a:p>
          <a:p>
            <a:pPr lvl="1"/>
            <a:r>
              <a:rPr lang="zh-CN" altLang="en-US" dirty="0"/>
              <a:t>同种形状的数组</a:t>
            </a:r>
            <a:r>
              <a:rPr lang="en-US" altLang="zh-CN" dirty="0"/>
              <a:t>(</a:t>
            </a:r>
            <a:r>
              <a:rPr lang="zh-CN" altLang="en-US" dirty="0"/>
              <a:t>对应位置进行计算操作</a:t>
            </a:r>
            <a:r>
              <a:rPr lang="en-US" altLang="zh-CN" dirty="0"/>
              <a:t>) </a:t>
            </a:r>
          </a:p>
          <a:p>
            <a:pPr lvl="2"/>
            <a:r>
              <a:rPr lang="zh-CN" altLang="en-US" dirty="0"/>
              <a:t>如果两个数组 </a:t>
            </a:r>
            <a:r>
              <a:rPr lang="en-US" altLang="zh-CN" dirty="0"/>
              <a:t>a </a:t>
            </a:r>
            <a:r>
              <a:rPr lang="zh-CN" altLang="en-US" dirty="0"/>
              <a:t>和 </a:t>
            </a:r>
            <a:r>
              <a:rPr lang="en-US" altLang="zh-CN" dirty="0"/>
              <a:t>b </a:t>
            </a:r>
            <a:r>
              <a:rPr lang="zh-CN" altLang="en-US" dirty="0"/>
              <a:t>形状相同，即满足 </a:t>
            </a:r>
            <a:r>
              <a:rPr lang="en-US" altLang="zh-CN" dirty="0" err="1"/>
              <a:t>a.shape</a:t>
            </a:r>
            <a:r>
              <a:rPr lang="en-US" altLang="zh-CN" dirty="0"/>
              <a:t> == </a:t>
            </a:r>
            <a:r>
              <a:rPr lang="en-US" altLang="zh-CN" dirty="0" err="1"/>
              <a:t>b.shape</a:t>
            </a:r>
            <a:r>
              <a:rPr lang="zh-CN" altLang="en-US" dirty="0"/>
              <a:t>，那么 </a:t>
            </a:r>
            <a:r>
              <a:rPr lang="en-US" altLang="zh-CN" dirty="0"/>
              <a:t>a*b </a:t>
            </a:r>
            <a:r>
              <a:rPr lang="zh-CN" altLang="en-US" dirty="0"/>
              <a:t>的结果就是 </a:t>
            </a:r>
            <a:r>
              <a:rPr lang="en-US" altLang="zh-CN" dirty="0"/>
              <a:t>a </a:t>
            </a:r>
            <a:r>
              <a:rPr lang="zh-CN" altLang="en-US" dirty="0"/>
              <a:t>与 </a:t>
            </a:r>
            <a:r>
              <a:rPr lang="en-US" altLang="zh-CN" dirty="0"/>
              <a:t>b </a:t>
            </a:r>
            <a:r>
              <a:rPr lang="zh-CN" altLang="en-US" dirty="0"/>
              <a:t>数组对应位相乘。这要求维数</a:t>
            </a:r>
            <a:r>
              <a:rPr lang="en-US" altLang="zh-CN" dirty="0"/>
              <a:t>(</a:t>
            </a:r>
            <a:r>
              <a:rPr lang="en-US" altLang="zh-CN" dirty="0" err="1"/>
              <a:t>ndim</a:t>
            </a:r>
            <a:r>
              <a:rPr lang="en-US" altLang="zh-CN" dirty="0"/>
              <a:t>)</a:t>
            </a:r>
            <a:r>
              <a:rPr lang="zh-CN" altLang="en-US" dirty="0"/>
              <a:t>相同，且各维度的长度</a:t>
            </a:r>
            <a:r>
              <a:rPr lang="en-US" altLang="zh-CN" dirty="0"/>
              <a:t>(shape)</a:t>
            </a:r>
            <a:r>
              <a:rPr lang="zh-CN" altLang="en-US" dirty="0"/>
              <a:t>相同</a:t>
            </a:r>
            <a:endParaRPr lang="en-US" altLang="zh-CN" dirty="0"/>
          </a:p>
          <a:p>
            <a:pPr lvl="1"/>
            <a:r>
              <a:rPr lang="zh-CN" altLang="en-US" dirty="0"/>
              <a:t>不种形状的多维数组计算</a:t>
            </a:r>
            <a:endParaRPr lang="en-US" altLang="zh-CN" dirty="0"/>
          </a:p>
          <a:p>
            <a:pPr lvl="2"/>
            <a:r>
              <a:rPr lang="zh-CN" altLang="en-US" dirty="0"/>
              <a:t>行数相同，列数不同</a:t>
            </a:r>
            <a:endParaRPr lang="en-US" altLang="zh-CN" dirty="0"/>
          </a:p>
          <a:p>
            <a:pPr lvl="2"/>
            <a:r>
              <a:rPr lang="zh-CN" altLang="en-US" dirty="0"/>
              <a:t>行数不同，列数相同</a:t>
            </a:r>
            <a:endParaRPr lang="en-US" altLang="zh-CN" dirty="0"/>
          </a:p>
          <a:p>
            <a:pPr lvl="1"/>
            <a:r>
              <a:rPr lang="zh-CN" altLang="en-US" dirty="0"/>
              <a:t>列数相同的一维数组和多维数组可以进行计算</a:t>
            </a:r>
            <a:endParaRPr lang="en-US" altLang="zh-CN" dirty="0"/>
          </a:p>
        </p:txBody>
      </p:sp>
      <p:sp>
        <p:nvSpPr>
          <p:cNvPr id="4" name="日期占位符 3">
            <a:extLst>
              <a:ext uri="{FF2B5EF4-FFF2-40B4-BE49-F238E27FC236}">
                <a16:creationId xmlns:a16="http://schemas.microsoft.com/office/drawing/2014/main" id="{991BC239-91BD-4643-B603-F07432A9D00C}"/>
              </a:ext>
            </a:extLst>
          </p:cNvPr>
          <p:cNvSpPr>
            <a:spLocks noGrp="1"/>
          </p:cNvSpPr>
          <p:nvPr>
            <p:ph type="dt" sz="half" idx="10"/>
          </p:nvPr>
        </p:nvSpPr>
        <p:spPr/>
        <p:txBody>
          <a:bodyPr/>
          <a:lstStyle/>
          <a:p>
            <a:fld id="{E9E9A06A-196F-4E8E-9967-5D2639D6FB05}"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A0D0F2C-E1C9-4573-9D97-50C79F6FAD34}"/>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24757496-09FD-4EFD-9604-34CCFA3BA207}"/>
              </a:ext>
            </a:extLst>
          </p:cNvPr>
          <p:cNvSpPr>
            <a:spLocks noGrp="1"/>
          </p:cNvSpPr>
          <p:nvPr>
            <p:ph type="sldNum" sz="quarter" idx="12"/>
          </p:nvPr>
        </p:nvSpPr>
        <p:spPr/>
        <p:txBody>
          <a:bodyPr/>
          <a:lstStyle/>
          <a:p>
            <a:fld id="{253F5694-3F4E-4408-B13F-07F0B52BE224}" type="slidenum">
              <a:rPr lang="zh-CN" altLang="en-US" smtClean="0"/>
              <a:t>54</a:t>
            </a:fld>
            <a:endParaRPr lang="zh-CN" altLang="en-US"/>
          </a:p>
        </p:txBody>
      </p:sp>
    </p:spTree>
    <p:extLst>
      <p:ext uri="{BB962C8B-B14F-4D97-AF65-F5344CB8AC3E}">
        <p14:creationId xmlns:p14="http://schemas.microsoft.com/office/powerpoint/2010/main" val="3157044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6CF7-77B5-46F3-AFEC-8B275C4EF45A}"/>
              </a:ext>
            </a:extLst>
          </p:cNvPr>
          <p:cNvSpPr>
            <a:spLocks noGrp="1"/>
          </p:cNvSpPr>
          <p:nvPr>
            <p:ph type="title"/>
          </p:nvPr>
        </p:nvSpPr>
        <p:spPr/>
        <p:txBody>
          <a:bodyPr/>
          <a:lstStyle/>
          <a:p>
            <a:r>
              <a:rPr lang="zh-CN" altLang="en-US" dirty="0"/>
              <a:t>数组的算术运算</a:t>
            </a:r>
          </a:p>
        </p:txBody>
      </p:sp>
      <p:sp>
        <p:nvSpPr>
          <p:cNvPr id="3" name="内容占位符 2">
            <a:extLst>
              <a:ext uri="{FF2B5EF4-FFF2-40B4-BE49-F238E27FC236}">
                <a16:creationId xmlns:a16="http://schemas.microsoft.com/office/drawing/2014/main" id="{96633F1F-2858-4359-A17C-7C036925649B}"/>
              </a:ext>
            </a:extLst>
          </p:cNvPr>
          <p:cNvSpPr>
            <a:spLocks noGrp="1"/>
          </p:cNvSpPr>
          <p:nvPr>
            <p:ph idx="1"/>
          </p:nvPr>
        </p:nvSpPr>
        <p:spPr/>
        <p:txBody>
          <a:bodyPr/>
          <a:lstStyle/>
          <a:p>
            <a:r>
              <a:rPr lang="zh-CN" altLang="en-US" dirty="0"/>
              <a:t>增强运算</a:t>
            </a:r>
            <a:endParaRPr lang="en-US" altLang="zh-CN" dirty="0"/>
          </a:p>
          <a:p>
            <a:pPr lvl="1"/>
            <a:r>
              <a:rPr lang="zh-CN" altLang="en-US" dirty="0"/>
              <a:t>增强运算符（</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）就位以修改现有数组，而不是创建一个新数组</a:t>
            </a:r>
          </a:p>
        </p:txBody>
      </p:sp>
      <p:sp>
        <p:nvSpPr>
          <p:cNvPr id="4" name="日期占位符 3">
            <a:extLst>
              <a:ext uri="{FF2B5EF4-FFF2-40B4-BE49-F238E27FC236}">
                <a16:creationId xmlns:a16="http://schemas.microsoft.com/office/drawing/2014/main" id="{B26A8B66-E330-422D-8F3B-DF9F8109C0EE}"/>
              </a:ext>
            </a:extLst>
          </p:cNvPr>
          <p:cNvSpPr>
            <a:spLocks noGrp="1"/>
          </p:cNvSpPr>
          <p:nvPr>
            <p:ph type="dt" sz="half" idx="10"/>
          </p:nvPr>
        </p:nvSpPr>
        <p:spPr/>
        <p:txBody>
          <a:bodyPr/>
          <a:lstStyle/>
          <a:p>
            <a:fld id="{316EDEF4-A033-4E45-A311-E34576F18334}"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CB8797E-C856-404A-B808-9A594852D05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852C5422-1EEB-4E11-892B-1A85501CBCED}"/>
              </a:ext>
            </a:extLst>
          </p:cNvPr>
          <p:cNvSpPr>
            <a:spLocks noGrp="1"/>
          </p:cNvSpPr>
          <p:nvPr>
            <p:ph type="sldNum" sz="quarter" idx="12"/>
          </p:nvPr>
        </p:nvSpPr>
        <p:spPr/>
        <p:txBody>
          <a:bodyPr/>
          <a:lstStyle/>
          <a:p>
            <a:fld id="{253F5694-3F4E-4408-B13F-07F0B52BE224}" type="slidenum">
              <a:rPr lang="zh-CN" altLang="en-US" smtClean="0"/>
              <a:t>55</a:t>
            </a:fld>
            <a:endParaRPr lang="zh-CN" altLang="en-US"/>
          </a:p>
        </p:txBody>
      </p:sp>
    </p:spTree>
    <p:extLst>
      <p:ext uri="{BB962C8B-B14F-4D97-AF65-F5344CB8AC3E}">
        <p14:creationId xmlns:p14="http://schemas.microsoft.com/office/powerpoint/2010/main" val="3156597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A4B4F3-D3DB-4CB9-A15E-5C3AC5E1933B}"/>
              </a:ext>
            </a:extLst>
          </p:cNvPr>
          <p:cNvSpPr>
            <a:spLocks noGrp="1"/>
          </p:cNvSpPr>
          <p:nvPr>
            <p:ph type="title"/>
          </p:nvPr>
        </p:nvSpPr>
        <p:spPr/>
        <p:txBody>
          <a:bodyPr/>
          <a:lstStyle/>
          <a:p>
            <a:r>
              <a:rPr lang="zh-CN" altLang="en-US" dirty="0"/>
              <a:t>矩阵运算</a:t>
            </a:r>
          </a:p>
        </p:txBody>
      </p:sp>
      <p:sp>
        <p:nvSpPr>
          <p:cNvPr id="3" name="内容占位符 2">
            <a:extLst>
              <a:ext uri="{FF2B5EF4-FFF2-40B4-BE49-F238E27FC236}">
                <a16:creationId xmlns:a16="http://schemas.microsoft.com/office/drawing/2014/main" id="{67323F38-182D-45C8-AB56-D9064E19D44F}"/>
              </a:ext>
            </a:extLst>
          </p:cNvPr>
          <p:cNvSpPr>
            <a:spLocks noGrp="1"/>
          </p:cNvSpPr>
          <p:nvPr>
            <p:ph idx="1"/>
          </p:nvPr>
        </p:nvSpPr>
        <p:spPr/>
        <p:txBody>
          <a:bodyPr>
            <a:normAutofit fontScale="92500" lnSpcReduction="10000"/>
          </a:bodyPr>
          <a:lstStyle/>
          <a:p>
            <a:r>
              <a:rPr lang="zh-CN" altLang="en-US" dirty="0"/>
              <a:t>乘积运算符</a:t>
            </a:r>
            <a:r>
              <a:rPr lang="en-US" altLang="zh-CN" dirty="0"/>
              <a:t>*</a:t>
            </a:r>
            <a:r>
              <a:rPr lang="zh-CN" altLang="en-US" dirty="0"/>
              <a:t>在</a:t>
            </a:r>
            <a:r>
              <a:rPr lang="en-US" altLang="zh-CN" dirty="0"/>
              <a:t>NumPy</a:t>
            </a:r>
            <a:r>
              <a:rPr lang="zh-CN" altLang="en-US" dirty="0"/>
              <a:t>数组中是按照元素进行对应位置相乘操作</a:t>
            </a:r>
            <a:endParaRPr lang="en-US" altLang="zh-CN" dirty="0"/>
          </a:p>
          <a:p>
            <a:r>
              <a:rPr lang="zh-CN" altLang="en-US" dirty="0"/>
              <a:t>可以使用</a:t>
            </a:r>
            <a:r>
              <a:rPr lang="en-US" altLang="zh-CN" dirty="0"/>
              <a:t>’@’</a:t>
            </a:r>
            <a:r>
              <a:rPr lang="zh-CN" altLang="en-US" dirty="0"/>
              <a:t>运算符（在</a:t>
            </a:r>
            <a:r>
              <a:rPr lang="en-US" altLang="zh-CN" dirty="0"/>
              <a:t>python&gt; = 3.5</a:t>
            </a:r>
            <a:r>
              <a:rPr lang="zh-CN" altLang="en-US" dirty="0"/>
              <a:t>中）或</a:t>
            </a:r>
            <a:r>
              <a:rPr lang="en-US" altLang="zh-CN" dirty="0"/>
              <a:t>’dot()</a:t>
            </a:r>
            <a:r>
              <a:rPr lang="zh-CN" altLang="en-US" dirty="0"/>
              <a:t>函数</a:t>
            </a:r>
            <a:r>
              <a:rPr lang="en-US" altLang="zh-CN" dirty="0"/>
              <a:t>’</a:t>
            </a:r>
            <a:r>
              <a:rPr lang="zh-CN" altLang="en-US" dirty="0"/>
              <a:t> 进行矩阵乘积</a:t>
            </a:r>
            <a:endParaRPr lang="en-US" altLang="zh-CN" dirty="0"/>
          </a:p>
          <a:p>
            <a:r>
              <a:rPr lang="zh-CN" altLang="en-US" dirty="0"/>
              <a:t>示例</a:t>
            </a:r>
            <a:r>
              <a:rPr lang="en-US" altLang="zh-CN" dirty="0"/>
              <a:t>	</a:t>
            </a:r>
          </a:p>
          <a:p>
            <a:pPr lvl="1"/>
            <a:r>
              <a:rPr lang="en-US" altLang="zh-CN" dirty="0"/>
              <a:t>a = </a:t>
            </a:r>
            <a:r>
              <a:rPr lang="en-US" altLang="zh-CN" dirty="0" err="1"/>
              <a:t>np.array</a:t>
            </a:r>
            <a:r>
              <a:rPr lang="en-US" altLang="zh-CN" dirty="0"/>
              <a:t>([[1,1],[0,1]])</a:t>
            </a:r>
          </a:p>
          <a:p>
            <a:pPr lvl="1"/>
            <a:r>
              <a:rPr lang="en-US" altLang="zh-CN" dirty="0"/>
              <a:t>b = </a:t>
            </a:r>
            <a:r>
              <a:rPr lang="en-US" altLang="zh-CN" dirty="0" err="1"/>
              <a:t>np.array</a:t>
            </a:r>
            <a:r>
              <a:rPr lang="en-US" altLang="zh-CN" dirty="0"/>
              <a:t>([[2,0],[3,4]])</a:t>
            </a:r>
          </a:p>
          <a:p>
            <a:pPr lvl="1"/>
            <a:r>
              <a:rPr lang="en-US" altLang="zh-CN" dirty="0"/>
              <a:t>a * b </a:t>
            </a:r>
            <a:r>
              <a:rPr lang="zh-CN" altLang="en-US" dirty="0"/>
              <a:t>数组的乘积</a:t>
            </a:r>
          </a:p>
          <a:p>
            <a:pPr lvl="1"/>
            <a:r>
              <a:rPr lang="en-US" altLang="zh-CN" dirty="0"/>
              <a:t>a @ b </a:t>
            </a:r>
            <a:r>
              <a:rPr lang="zh-CN" altLang="en-US" dirty="0"/>
              <a:t>矩阵的乘积</a:t>
            </a:r>
          </a:p>
          <a:p>
            <a:pPr lvl="1"/>
            <a:r>
              <a:rPr lang="en-US" altLang="zh-CN" dirty="0"/>
              <a:t>a.dot(b) </a:t>
            </a:r>
            <a:r>
              <a:rPr lang="zh-CN" altLang="en-US" dirty="0"/>
              <a:t>矩阵的乘积</a:t>
            </a:r>
          </a:p>
        </p:txBody>
      </p:sp>
      <p:sp>
        <p:nvSpPr>
          <p:cNvPr id="4" name="日期占位符 3">
            <a:extLst>
              <a:ext uri="{FF2B5EF4-FFF2-40B4-BE49-F238E27FC236}">
                <a16:creationId xmlns:a16="http://schemas.microsoft.com/office/drawing/2014/main" id="{A864602F-36D0-4ABE-89B7-1141A8B7ACFD}"/>
              </a:ext>
            </a:extLst>
          </p:cNvPr>
          <p:cNvSpPr>
            <a:spLocks noGrp="1"/>
          </p:cNvSpPr>
          <p:nvPr>
            <p:ph type="dt" sz="half" idx="10"/>
          </p:nvPr>
        </p:nvSpPr>
        <p:spPr/>
        <p:txBody>
          <a:bodyPr/>
          <a:lstStyle/>
          <a:p>
            <a:fld id="{022A1FA5-EAD4-4062-9FC8-F4326D7B6A6D}" type="datetime1">
              <a:rPr lang="zh-CN" altLang="en-US" smtClean="0"/>
              <a:t>2021/1/29</a:t>
            </a:fld>
            <a:endParaRPr lang="zh-CN" altLang="en-US"/>
          </a:p>
        </p:txBody>
      </p:sp>
      <p:sp>
        <p:nvSpPr>
          <p:cNvPr id="5" name="页脚占位符 4">
            <a:extLst>
              <a:ext uri="{FF2B5EF4-FFF2-40B4-BE49-F238E27FC236}">
                <a16:creationId xmlns:a16="http://schemas.microsoft.com/office/drawing/2014/main" id="{D5DD2ACF-DFD5-4620-8C80-A86B137F237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E897E5D7-DEA1-413C-90FC-7A871553C0F0}"/>
              </a:ext>
            </a:extLst>
          </p:cNvPr>
          <p:cNvSpPr>
            <a:spLocks noGrp="1"/>
          </p:cNvSpPr>
          <p:nvPr>
            <p:ph type="sldNum" sz="quarter" idx="12"/>
          </p:nvPr>
        </p:nvSpPr>
        <p:spPr/>
        <p:txBody>
          <a:bodyPr/>
          <a:lstStyle/>
          <a:p>
            <a:fld id="{253F5694-3F4E-4408-B13F-07F0B52BE224}" type="slidenum">
              <a:rPr lang="zh-CN" altLang="en-US" smtClean="0"/>
              <a:t>56</a:t>
            </a:fld>
            <a:endParaRPr lang="zh-CN" altLang="en-US"/>
          </a:p>
        </p:txBody>
      </p:sp>
    </p:spTree>
    <p:extLst>
      <p:ext uri="{BB962C8B-B14F-4D97-AF65-F5344CB8AC3E}">
        <p14:creationId xmlns:p14="http://schemas.microsoft.com/office/powerpoint/2010/main" val="4088527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8BC2A-C45D-4AEB-B975-6AAA14D2B03D}"/>
              </a:ext>
            </a:extLst>
          </p:cNvPr>
          <p:cNvSpPr>
            <a:spLocks noGrp="1"/>
          </p:cNvSpPr>
          <p:nvPr>
            <p:ph type="title"/>
          </p:nvPr>
        </p:nvSpPr>
        <p:spPr/>
        <p:txBody>
          <a:bodyPr/>
          <a:lstStyle/>
          <a:p>
            <a:r>
              <a:rPr lang="zh-CN" altLang="en-US" dirty="0"/>
              <a:t>数学函数</a:t>
            </a:r>
          </a:p>
        </p:txBody>
      </p:sp>
      <p:sp>
        <p:nvSpPr>
          <p:cNvPr id="3" name="内容占位符 2">
            <a:extLst>
              <a:ext uri="{FF2B5EF4-FFF2-40B4-BE49-F238E27FC236}">
                <a16:creationId xmlns:a16="http://schemas.microsoft.com/office/drawing/2014/main" id="{571747BD-08E3-432B-88AA-3C838E50A62C}"/>
              </a:ext>
            </a:extLst>
          </p:cNvPr>
          <p:cNvSpPr>
            <a:spLocks noGrp="1"/>
          </p:cNvSpPr>
          <p:nvPr>
            <p:ph idx="1"/>
          </p:nvPr>
        </p:nvSpPr>
        <p:spPr>
          <a:xfrm>
            <a:off x="1295401" y="2556932"/>
            <a:ext cx="4800599" cy="3318936"/>
          </a:xfrm>
        </p:spPr>
        <p:txBody>
          <a:bodyPr>
            <a:normAutofit lnSpcReduction="10000"/>
          </a:bodyPr>
          <a:lstStyle/>
          <a:p>
            <a:r>
              <a:rPr lang="zh-CN" altLang="en-US" dirty="0"/>
              <a:t>三角函数</a:t>
            </a:r>
            <a:endParaRPr lang="en-US" altLang="zh-CN" dirty="0"/>
          </a:p>
          <a:p>
            <a:r>
              <a:rPr lang="zh-CN" altLang="en-US" dirty="0"/>
              <a:t>双曲线函数</a:t>
            </a:r>
            <a:endParaRPr lang="en-US" altLang="zh-CN" dirty="0"/>
          </a:p>
          <a:p>
            <a:r>
              <a:rPr lang="zh-CN" altLang="en-US" dirty="0"/>
              <a:t>四舍五入</a:t>
            </a:r>
            <a:endParaRPr lang="en-US" altLang="zh-CN" dirty="0"/>
          </a:p>
          <a:p>
            <a:r>
              <a:rPr lang="zh-CN" altLang="en-US" dirty="0"/>
              <a:t>求和，差异</a:t>
            </a:r>
            <a:endParaRPr lang="en-US" altLang="zh-CN" dirty="0"/>
          </a:p>
          <a:p>
            <a:r>
              <a:rPr lang="zh-CN" altLang="en-US" dirty="0"/>
              <a:t>指数和对数</a:t>
            </a:r>
            <a:endParaRPr lang="en-US" altLang="zh-CN" dirty="0"/>
          </a:p>
          <a:p>
            <a:r>
              <a:rPr lang="zh-CN" altLang="en-US" dirty="0"/>
              <a:t>算术运算</a:t>
            </a:r>
            <a:endParaRPr lang="en-US" altLang="zh-CN" dirty="0"/>
          </a:p>
          <a:p>
            <a:r>
              <a:rPr lang="zh-CN" altLang="en-US" dirty="0"/>
              <a:t>杂项</a:t>
            </a:r>
          </a:p>
        </p:txBody>
      </p:sp>
      <p:sp>
        <p:nvSpPr>
          <p:cNvPr id="4" name="日期占位符 3">
            <a:extLst>
              <a:ext uri="{FF2B5EF4-FFF2-40B4-BE49-F238E27FC236}">
                <a16:creationId xmlns:a16="http://schemas.microsoft.com/office/drawing/2014/main" id="{C328F4BA-9F2B-4C35-AF36-C8B54B5320A5}"/>
              </a:ext>
            </a:extLst>
          </p:cNvPr>
          <p:cNvSpPr>
            <a:spLocks noGrp="1"/>
          </p:cNvSpPr>
          <p:nvPr>
            <p:ph type="dt" sz="half" idx="10"/>
          </p:nvPr>
        </p:nvSpPr>
        <p:spPr/>
        <p:txBody>
          <a:bodyPr/>
          <a:lstStyle/>
          <a:p>
            <a:fld id="{3A755A1B-B709-4172-8EC2-C9605C6CC5D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C7A88D39-E6B0-442A-9D45-D29B394FD72C}"/>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92B54416-CBD8-4BB1-A909-5574AC4960D9}"/>
              </a:ext>
            </a:extLst>
          </p:cNvPr>
          <p:cNvSpPr>
            <a:spLocks noGrp="1"/>
          </p:cNvSpPr>
          <p:nvPr>
            <p:ph type="sldNum" sz="quarter" idx="12"/>
          </p:nvPr>
        </p:nvSpPr>
        <p:spPr/>
        <p:txBody>
          <a:bodyPr/>
          <a:lstStyle/>
          <a:p>
            <a:fld id="{253F5694-3F4E-4408-B13F-07F0B52BE224}" type="slidenum">
              <a:rPr lang="zh-CN" altLang="en-US" smtClean="0"/>
              <a:t>57</a:t>
            </a:fld>
            <a:endParaRPr lang="zh-CN" altLang="en-US"/>
          </a:p>
        </p:txBody>
      </p:sp>
      <p:sp>
        <p:nvSpPr>
          <p:cNvPr id="7" name="内容占位符 2">
            <a:extLst>
              <a:ext uri="{FF2B5EF4-FFF2-40B4-BE49-F238E27FC236}">
                <a16:creationId xmlns:a16="http://schemas.microsoft.com/office/drawing/2014/main" id="{4E40012D-E163-4065-985B-C6731285E514}"/>
              </a:ext>
            </a:extLst>
          </p:cNvPr>
          <p:cNvSpPr txBox="1">
            <a:spLocks/>
          </p:cNvSpPr>
          <p:nvPr/>
        </p:nvSpPr>
        <p:spPr>
          <a:xfrm>
            <a:off x="6096000" y="2691147"/>
            <a:ext cx="48005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dirty="0"/>
              <a:t>具体学习请参考</a:t>
            </a:r>
            <a:r>
              <a:rPr lang="en-US" altLang="zh-CN" dirty="0" err="1"/>
              <a:t>Numpy</a:t>
            </a:r>
            <a:r>
              <a:rPr lang="zh-CN" altLang="en-US" dirty="0"/>
              <a:t>官方网址数学函数</a:t>
            </a:r>
            <a:endParaRPr lang="en-US" altLang="zh-CN" dirty="0"/>
          </a:p>
          <a:p>
            <a:r>
              <a:rPr lang="zh-CN" altLang="en-US" dirty="0"/>
              <a:t>数学函数官方网页：</a:t>
            </a:r>
            <a:endParaRPr lang="en-US" altLang="zh-CN" dirty="0"/>
          </a:p>
          <a:p>
            <a:pPr lvl="1"/>
            <a:r>
              <a:rPr lang="en-US" altLang="zh-CN" dirty="0"/>
              <a:t>https://numpy.org/doc/stable/reference/routines.math.html#exponents-and-logarithms</a:t>
            </a:r>
          </a:p>
        </p:txBody>
      </p:sp>
    </p:spTree>
    <p:extLst>
      <p:ext uri="{BB962C8B-B14F-4D97-AF65-F5344CB8AC3E}">
        <p14:creationId xmlns:p14="http://schemas.microsoft.com/office/powerpoint/2010/main" val="3318331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FDA6C-4485-44E1-A798-2DF545DE1C11}"/>
              </a:ext>
            </a:extLst>
          </p:cNvPr>
          <p:cNvSpPr>
            <a:spLocks noGrp="1"/>
          </p:cNvSpPr>
          <p:nvPr>
            <p:ph type="title"/>
          </p:nvPr>
        </p:nvSpPr>
        <p:spPr/>
        <p:txBody>
          <a:bodyPr/>
          <a:lstStyle/>
          <a:p>
            <a:r>
              <a:rPr lang="zh-CN" altLang="en-US" dirty="0"/>
              <a:t>统计函数</a:t>
            </a:r>
          </a:p>
        </p:txBody>
      </p:sp>
      <p:sp>
        <p:nvSpPr>
          <p:cNvPr id="3" name="内容占位符 2">
            <a:extLst>
              <a:ext uri="{FF2B5EF4-FFF2-40B4-BE49-F238E27FC236}">
                <a16:creationId xmlns:a16="http://schemas.microsoft.com/office/drawing/2014/main" id="{E0193E68-9C05-4950-B9EF-0791EE1104A8}"/>
              </a:ext>
            </a:extLst>
          </p:cNvPr>
          <p:cNvSpPr>
            <a:spLocks noGrp="1"/>
          </p:cNvSpPr>
          <p:nvPr>
            <p:ph idx="1"/>
          </p:nvPr>
        </p:nvSpPr>
        <p:spPr>
          <a:xfrm>
            <a:off x="1295401" y="2556932"/>
            <a:ext cx="4800599" cy="2614675"/>
          </a:xfrm>
        </p:spPr>
        <p:txBody>
          <a:bodyPr/>
          <a:lstStyle/>
          <a:p>
            <a:r>
              <a:rPr lang="zh-CN" altLang="en-US" dirty="0"/>
              <a:t>最大值：</a:t>
            </a:r>
            <a:r>
              <a:rPr lang="en-US" altLang="zh-CN" dirty="0" err="1"/>
              <a:t>np.max</a:t>
            </a:r>
            <a:r>
              <a:rPr lang="en-US" altLang="zh-CN" dirty="0"/>
              <a:t>()</a:t>
            </a:r>
          </a:p>
          <a:p>
            <a:r>
              <a:rPr lang="zh-CN" altLang="en-US" dirty="0"/>
              <a:t>最小值：</a:t>
            </a:r>
            <a:r>
              <a:rPr lang="en-US" altLang="zh-CN" dirty="0" err="1"/>
              <a:t>np.min</a:t>
            </a:r>
            <a:r>
              <a:rPr lang="en-US" altLang="zh-CN" dirty="0"/>
              <a:t>()</a:t>
            </a:r>
          </a:p>
          <a:p>
            <a:r>
              <a:rPr lang="zh-CN" altLang="en-US" dirty="0"/>
              <a:t>极值：</a:t>
            </a:r>
            <a:r>
              <a:rPr lang="en-US" altLang="zh-CN" dirty="0" err="1"/>
              <a:t>np.ptp</a:t>
            </a:r>
            <a:r>
              <a:rPr lang="en-US" altLang="zh-CN" dirty="0"/>
              <a:t>()</a:t>
            </a:r>
          </a:p>
          <a:p>
            <a:r>
              <a:rPr lang="zh-CN" altLang="en-US" dirty="0"/>
              <a:t>中位数：</a:t>
            </a:r>
            <a:r>
              <a:rPr lang="en-US" altLang="zh-CN" dirty="0" err="1"/>
              <a:t>np.median</a:t>
            </a:r>
            <a:r>
              <a:rPr lang="en-US" altLang="zh-CN" dirty="0"/>
              <a:t>()</a:t>
            </a:r>
          </a:p>
          <a:p>
            <a:r>
              <a:rPr lang="zh-CN" altLang="en-US" dirty="0"/>
              <a:t>求和：</a:t>
            </a:r>
            <a:r>
              <a:rPr lang="en-US" altLang="zh-CN" dirty="0"/>
              <a:t>np. sum()</a:t>
            </a:r>
          </a:p>
          <a:p>
            <a:endParaRPr lang="en-US" altLang="zh-CN" dirty="0"/>
          </a:p>
        </p:txBody>
      </p:sp>
      <p:sp>
        <p:nvSpPr>
          <p:cNvPr id="4" name="日期占位符 3">
            <a:extLst>
              <a:ext uri="{FF2B5EF4-FFF2-40B4-BE49-F238E27FC236}">
                <a16:creationId xmlns:a16="http://schemas.microsoft.com/office/drawing/2014/main" id="{9C0BEF63-58EB-4250-9389-19A6FB0ED2B0}"/>
              </a:ext>
            </a:extLst>
          </p:cNvPr>
          <p:cNvSpPr>
            <a:spLocks noGrp="1"/>
          </p:cNvSpPr>
          <p:nvPr>
            <p:ph type="dt" sz="half" idx="10"/>
          </p:nvPr>
        </p:nvSpPr>
        <p:spPr/>
        <p:txBody>
          <a:bodyPr/>
          <a:lstStyle/>
          <a:p>
            <a:fld id="{078D8B3C-6AA6-4437-B9F1-12E6E11D008E}"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5CA7738-C941-4F0F-A2D4-EAA89900FEA6}"/>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0C60399D-6166-4634-A616-69C01710F53C}"/>
              </a:ext>
            </a:extLst>
          </p:cNvPr>
          <p:cNvSpPr>
            <a:spLocks noGrp="1"/>
          </p:cNvSpPr>
          <p:nvPr>
            <p:ph type="sldNum" sz="quarter" idx="12"/>
          </p:nvPr>
        </p:nvSpPr>
        <p:spPr/>
        <p:txBody>
          <a:bodyPr/>
          <a:lstStyle/>
          <a:p>
            <a:fld id="{253F5694-3F4E-4408-B13F-07F0B52BE224}" type="slidenum">
              <a:rPr lang="zh-CN" altLang="en-US" smtClean="0"/>
              <a:t>58</a:t>
            </a:fld>
            <a:endParaRPr lang="zh-CN" altLang="en-US"/>
          </a:p>
        </p:txBody>
      </p:sp>
      <p:sp>
        <p:nvSpPr>
          <p:cNvPr id="7" name="内容占位符 2">
            <a:extLst>
              <a:ext uri="{FF2B5EF4-FFF2-40B4-BE49-F238E27FC236}">
                <a16:creationId xmlns:a16="http://schemas.microsoft.com/office/drawing/2014/main" id="{A16EFB54-4CCF-4F5D-A8FA-F9F3B3A0382D}"/>
              </a:ext>
            </a:extLst>
          </p:cNvPr>
          <p:cNvSpPr txBox="1">
            <a:spLocks/>
          </p:cNvSpPr>
          <p:nvPr/>
        </p:nvSpPr>
        <p:spPr>
          <a:xfrm>
            <a:off x="6095999" y="2556932"/>
            <a:ext cx="4800599" cy="261467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zh-CN" altLang="en-US" dirty="0"/>
              <a:t>算术平均数：</a:t>
            </a:r>
            <a:r>
              <a:rPr lang="en-US" altLang="zh-CN" dirty="0" err="1"/>
              <a:t>np.mean</a:t>
            </a:r>
            <a:r>
              <a:rPr lang="en-US" altLang="zh-CN" dirty="0"/>
              <a:t>()</a:t>
            </a:r>
          </a:p>
          <a:p>
            <a:r>
              <a:rPr lang="zh-CN" altLang="en-US" dirty="0"/>
              <a:t>加权平均数：</a:t>
            </a:r>
            <a:r>
              <a:rPr lang="en-US" altLang="zh-CN" dirty="0" err="1"/>
              <a:t>np.average</a:t>
            </a:r>
            <a:r>
              <a:rPr lang="en-US" altLang="zh-CN" dirty="0"/>
              <a:t>()</a:t>
            </a:r>
          </a:p>
          <a:p>
            <a:r>
              <a:rPr lang="zh-CN" altLang="en-US" dirty="0"/>
              <a:t>标准差：</a:t>
            </a:r>
            <a:r>
              <a:rPr lang="en-US" altLang="zh-CN" dirty="0" err="1"/>
              <a:t>np.std</a:t>
            </a:r>
            <a:r>
              <a:rPr lang="en-US" altLang="zh-CN" dirty="0"/>
              <a:t>()</a:t>
            </a:r>
          </a:p>
          <a:p>
            <a:r>
              <a:rPr lang="zh-CN" altLang="en-US" dirty="0"/>
              <a:t>方差：</a:t>
            </a:r>
            <a:r>
              <a:rPr lang="en-US" altLang="zh-CN" dirty="0" err="1"/>
              <a:t>np.var</a:t>
            </a:r>
            <a:r>
              <a:rPr lang="en-US" altLang="zh-CN" dirty="0"/>
              <a:t>()</a:t>
            </a:r>
          </a:p>
          <a:p>
            <a:r>
              <a:rPr lang="zh-CN" altLang="en-US" dirty="0"/>
              <a:t>协方差：</a:t>
            </a:r>
            <a:r>
              <a:rPr lang="en-US" altLang="zh-CN" dirty="0" err="1"/>
              <a:t>np.cov</a:t>
            </a:r>
            <a:r>
              <a:rPr lang="en-US" altLang="zh-CN" dirty="0"/>
              <a:t>()</a:t>
            </a:r>
          </a:p>
        </p:txBody>
      </p:sp>
      <p:sp>
        <p:nvSpPr>
          <p:cNvPr id="8" name="文本框 7">
            <a:extLst>
              <a:ext uri="{FF2B5EF4-FFF2-40B4-BE49-F238E27FC236}">
                <a16:creationId xmlns:a16="http://schemas.microsoft.com/office/drawing/2014/main" id="{9ED153D0-59B0-4001-8EAA-ADFF667A7C73}"/>
              </a:ext>
            </a:extLst>
          </p:cNvPr>
          <p:cNvSpPr txBox="1"/>
          <p:nvPr/>
        </p:nvSpPr>
        <p:spPr>
          <a:xfrm>
            <a:off x="1389713" y="5385637"/>
            <a:ext cx="9412572" cy="369332"/>
          </a:xfrm>
          <a:prstGeom prst="rect">
            <a:avLst/>
          </a:prstGeom>
          <a:noFill/>
        </p:spPr>
        <p:txBody>
          <a:bodyPr wrap="square" rtlCol="0">
            <a:spAutoFit/>
          </a:bodyPr>
          <a:lstStyle/>
          <a:p>
            <a:r>
              <a:rPr lang="zh-CN" altLang="en-US" dirty="0"/>
              <a:t>统计函数官方网页：</a:t>
            </a:r>
            <a:r>
              <a:rPr lang="en-US" altLang="zh-CN" dirty="0"/>
              <a:t>https://numpy.org/doc/stable/reference/routines.statistics.html</a:t>
            </a:r>
            <a:endParaRPr lang="zh-CN" altLang="en-US" dirty="0"/>
          </a:p>
        </p:txBody>
      </p:sp>
    </p:spTree>
    <p:extLst>
      <p:ext uri="{BB962C8B-B14F-4D97-AF65-F5344CB8AC3E}">
        <p14:creationId xmlns:p14="http://schemas.microsoft.com/office/powerpoint/2010/main" val="3632372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EDFA-0F4C-4EC8-8316-D1403DF3AAB6}"/>
              </a:ext>
            </a:extLst>
          </p:cNvPr>
          <p:cNvSpPr>
            <a:spLocks noGrp="1"/>
          </p:cNvSpPr>
          <p:nvPr>
            <p:ph type="title"/>
          </p:nvPr>
        </p:nvSpPr>
        <p:spPr/>
        <p:txBody>
          <a:bodyPr/>
          <a:lstStyle/>
          <a:p>
            <a:r>
              <a:rPr lang="zh-CN" altLang="en-US" dirty="0"/>
              <a:t>字符串函数</a:t>
            </a:r>
          </a:p>
        </p:txBody>
      </p:sp>
      <p:sp>
        <p:nvSpPr>
          <p:cNvPr id="3" name="内容占位符 2">
            <a:extLst>
              <a:ext uri="{FF2B5EF4-FFF2-40B4-BE49-F238E27FC236}">
                <a16:creationId xmlns:a16="http://schemas.microsoft.com/office/drawing/2014/main" id="{F5CD70A0-DCEF-4734-9AB7-06F5D9CE8044}"/>
              </a:ext>
            </a:extLst>
          </p:cNvPr>
          <p:cNvSpPr>
            <a:spLocks noGrp="1"/>
          </p:cNvSpPr>
          <p:nvPr>
            <p:ph idx="1"/>
          </p:nvPr>
        </p:nvSpPr>
        <p:spPr>
          <a:xfrm>
            <a:off x="1295401" y="2556932"/>
            <a:ext cx="9601196" cy="872068"/>
          </a:xfrm>
        </p:spPr>
        <p:txBody>
          <a:bodyPr>
            <a:normAutofit fontScale="85000" lnSpcReduction="20000"/>
          </a:bodyPr>
          <a:lstStyle/>
          <a:p>
            <a:pPr>
              <a:lnSpc>
                <a:spcPct val="150000"/>
              </a:lnSpc>
            </a:pPr>
            <a:r>
              <a:rPr lang="zh-CN" altLang="en-US" dirty="0"/>
              <a:t>字符串函数用于</a:t>
            </a:r>
            <a:r>
              <a:rPr lang="en-US" altLang="zh-CN" dirty="0" err="1"/>
              <a:t>dtype</a:t>
            </a:r>
            <a:r>
              <a:rPr lang="en-US" altLang="zh-CN" dirty="0"/>
              <a:t> </a:t>
            </a:r>
            <a:r>
              <a:rPr lang="zh-CN" altLang="en-US" dirty="0"/>
              <a:t>为 </a:t>
            </a:r>
            <a:r>
              <a:rPr lang="en-US" altLang="zh-CN" dirty="0" err="1"/>
              <a:t>numpy.string</a:t>
            </a:r>
            <a:r>
              <a:rPr lang="en-US" altLang="zh-CN" dirty="0"/>
              <a:t>_ </a:t>
            </a:r>
            <a:r>
              <a:rPr lang="zh-CN" altLang="en-US" dirty="0"/>
              <a:t>或 </a:t>
            </a:r>
            <a:r>
              <a:rPr lang="en-US" altLang="zh-CN" dirty="0" err="1"/>
              <a:t>numpy.unicode</a:t>
            </a:r>
            <a:r>
              <a:rPr lang="en-US" altLang="zh-CN" dirty="0"/>
              <a:t>_ </a:t>
            </a:r>
            <a:r>
              <a:rPr lang="zh-CN" altLang="en-US" dirty="0"/>
              <a:t>的数组执行向量化字符串操作</a:t>
            </a:r>
            <a:endParaRPr lang="en-US" altLang="zh-CN" dirty="0"/>
          </a:p>
        </p:txBody>
      </p:sp>
      <p:sp>
        <p:nvSpPr>
          <p:cNvPr id="4" name="日期占位符 3">
            <a:extLst>
              <a:ext uri="{FF2B5EF4-FFF2-40B4-BE49-F238E27FC236}">
                <a16:creationId xmlns:a16="http://schemas.microsoft.com/office/drawing/2014/main" id="{1EEB989B-4AB5-49B1-955D-C6AD163402CD}"/>
              </a:ext>
            </a:extLst>
          </p:cNvPr>
          <p:cNvSpPr>
            <a:spLocks noGrp="1"/>
          </p:cNvSpPr>
          <p:nvPr>
            <p:ph type="dt" sz="half" idx="10"/>
          </p:nvPr>
        </p:nvSpPr>
        <p:spPr/>
        <p:txBody>
          <a:bodyPr/>
          <a:lstStyle/>
          <a:p>
            <a:fld id="{6887A7D0-27DC-4CD5-B0CC-C66CD0B12779}" type="datetime1">
              <a:rPr lang="zh-CN" altLang="en-US" smtClean="0"/>
              <a:t>2021/1/29</a:t>
            </a:fld>
            <a:endParaRPr lang="zh-CN" altLang="en-US"/>
          </a:p>
        </p:txBody>
      </p:sp>
      <p:sp>
        <p:nvSpPr>
          <p:cNvPr id="5" name="页脚占位符 4">
            <a:extLst>
              <a:ext uri="{FF2B5EF4-FFF2-40B4-BE49-F238E27FC236}">
                <a16:creationId xmlns:a16="http://schemas.microsoft.com/office/drawing/2014/main" id="{FA69A859-0F23-4E74-8392-13A95EAFEFFA}"/>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4193D0B5-F469-4C9D-91F2-10932DCDD645}"/>
              </a:ext>
            </a:extLst>
          </p:cNvPr>
          <p:cNvSpPr>
            <a:spLocks noGrp="1"/>
          </p:cNvSpPr>
          <p:nvPr>
            <p:ph type="sldNum" sz="quarter" idx="12"/>
          </p:nvPr>
        </p:nvSpPr>
        <p:spPr/>
        <p:txBody>
          <a:bodyPr/>
          <a:lstStyle/>
          <a:p>
            <a:fld id="{253F5694-3F4E-4408-B13F-07F0B52BE224}" type="slidenum">
              <a:rPr lang="zh-CN" altLang="en-US" smtClean="0"/>
              <a:t>59</a:t>
            </a:fld>
            <a:endParaRPr lang="zh-CN" altLang="en-US"/>
          </a:p>
        </p:txBody>
      </p:sp>
      <p:sp>
        <p:nvSpPr>
          <p:cNvPr id="7" name="文本框 6">
            <a:extLst>
              <a:ext uri="{FF2B5EF4-FFF2-40B4-BE49-F238E27FC236}">
                <a16:creationId xmlns:a16="http://schemas.microsoft.com/office/drawing/2014/main" id="{42A36FBF-90E1-43DA-AF51-4D6B23B62829}"/>
              </a:ext>
            </a:extLst>
          </p:cNvPr>
          <p:cNvSpPr txBox="1"/>
          <p:nvPr/>
        </p:nvSpPr>
        <p:spPr>
          <a:xfrm>
            <a:off x="1678898" y="3429000"/>
            <a:ext cx="4417102" cy="203132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altLang="zh-CN" dirty="0"/>
              <a:t>add()</a:t>
            </a:r>
          </a:p>
          <a:p>
            <a:pPr marL="285750" indent="-285750">
              <a:buClr>
                <a:schemeClr val="accent2"/>
              </a:buClr>
              <a:buFont typeface="Arial" panose="020B0604020202020204" pitchFamily="34" charset="0"/>
              <a:buChar char="•"/>
            </a:pPr>
            <a:r>
              <a:rPr lang="en-US" altLang="zh-CN" dirty="0"/>
              <a:t>multiply()</a:t>
            </a:r>
          </a:p>
          <a:p>
            <a:pPr marL="285750" indent="-285750">
              <a:buClr>
                <a:schemeClr val="accent2"/>
              </a:buClr>
              <a:buFont typeface="Arial" panose="020B0604020202020204" pitchFamily="34" charset="0"/>
              <a:buChar char="•"/>
            </a:pPr>
            <a:r>
              <a:rPr lang="en-US" altLang="zh-CN" dirty="0"/>
              <a:t>capitalize()</a:t>
            </a:r>
          </a:p>
          <a:p>
            <a:pPr marL="285750" indent="-285750">
              <a:buClr>
                <a:schemeClr val="accent2"/>
              </a:buClr>
              <a:buFont typeface="Arial" panose="020B0604020202020204" pitchFamily="34" charset="0"/>
              <a:buChar char="•"/>
            </a:pPr>
            <a:r>
              <a:rPr lang="en-US" altLang="zh-CN" dirty="0"/>
              <a:t>center()</a:t>
            </a:r>
          </a:p>
          <a:p>
            <a:pPr marL="285750" indent="-285750">
              <a:buClr>
                <a:schemeClr val="accent2"/>
              </a:buClr>
              <a:buFont typeface="Arial" panose="020B0604020202020204" pitchFamily="34" charset="0"/>
              <a:buChar char="•"/>
            </a:pPr>
            <a:r>
              <a:rPr lang="en-US" altLang="zh-CN" dirty="0"/>
              <a:t>decode()</a:t>
            </a:r>
          </a:p>
          <a:p>
            <a:pPr marL="285750" indent="-285750">
              <a:buClr>
                <a:schemeClr val="accent2"/>
              </a:buClr>
              <a:buFont typeface="Arial" panose="020B0604020202020204" pitchFamily="34" charset="0"/>
              <a:buChar char="•"/>
            </a:pPr>
            <a:r>
              <a:rPr lang="en-US" altLang="zh-CN" dirty="0"/>
              <a:t>encode()</a:t>
            </a:r>
          </a:p>
          <a:p>
            <a:pPr marL="285750" indent="-285750">
              <a:buClr>
                <a:schemeClr val="accent2"/>
              </a:buClr>
              <a:buFont typeface="Arial" panose="020B0604020202020204" pitchFamily="34" charset="0"/>
              <a:buChar char="•"/>
            </a:pPr>
            <a:r>
              <a:rPr lang="en-US" altLang="zh-CN" dirty="0"/>
              <a:t>replace()</a:t>
            </a:r>
            <a:endParaRPr lang="zh-CN" altLang="en-US" dirty="0"/>
          </a:p>
        </p:txBody>
      </p:sp>
      <p:sp>
        <p:nvSpPr>
          <p:cNvPr id="8" name="文本框 7">
            <a:extLst>
              <a:ext uri="{FF2B5EF4-FFF2-40B4-BE49-F238E27FC236}">
                <a16:creationId xmlns:a16="http://schemas.microsoft.com/office/drawing/2014/main" id="{AB5DA4B1-A14D-489A-890A-7A504D61393C}"/>
              </a:ext>
            </a:extLst>
          </p:cNvPr>
          <p:cNvSpPr txBox="1"/>
          <p:nvPr/>
        </p:nvSpPr>
        <p:spPr>
          <a:xfrm>
            <a:off x="6096000" y="3429000"/>
            <a:ext cx="4417102" cy="203132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altLang="zh-CN" dirty="0"/>
              <a:t>lower()</a:t>
            </a:r>
          </a:p>
          <a:p>
            <a:pPr marL="285750" indent="-285750">
              <a:buClr>
                <a:schemeClr val="accent2"/>
              </a:buClr>
              <a:buFont typeface="Arial" panose="020B0604020202020204" pitchFamily="34" charset="0"/>
              <a:buChar char="•"/>
            </a:pPr>
            <a:r>
              <a:rPr lang="en-US" altLang="zh-CN" dirty="0"/>
              <a:t>upper()</a:t>
            </a:r>
          </a:p>
          <a:p>
            <a:pPr marL="285750" indent="-285750">
              <a:buClr>
                <a:schemeClr val="accent2"/>
              </a:buClr>
              <a:buFont typeface="Arial" panose="020B0604020202020204" pitchFamily="34" charset="0"/>
              <a:buChar char="•"/>
            </a:pPr>
            <a:r>
              <a:rPr lang="en-US" altLang="zh-CN" dirty="0"/>
              <a:t>split()</a:t>
            </a:r>
          </a:p>
          <a:p>
            <a:pPr marL="285750" indent="-285750">
              <a:buClr>
                <a:schemeClr val="accent2"/>
              </a:buClr>
              <a:buFont typeface="Arial" panose="020B0604020202020204" pitchFamily="34" charset="0"/>
              <a:buChar char="•"/>
            </a:pPr>
            <a:r>
              <a:rPr lang="en-US" altLang="zh-CN" dirty="0"/>
              <a:t>join()</a:t>
            </a:r>
          </a:p>
          <a:p>
            <a:pPr marL="285750" indent="-285750">
              <a:buClr>
                <a:schemeClr val="accent2"/>
              </a:buClr>
              <a:buFont typeface="Arial" panose="020B0604020202020204" pitchFamily="34" charset="0"/>
              <a:buChar char="•"/>
            </a:pPr>
            <a:r>
              <a:rPr lang="en-US" altLang="zh-CN" dirty="0"/>
              <a:t>strip()</a:t>
            </a:r>
          </a:p>
          <a:p>
            <a:pPr marL="285750" indent="-285750">
              <a:buClr>
                <a:schemeClr val="accent2"/>
              </a:buClr>
              <a:buFont typeface="Arial" panose="020B0604020202020204" pitchFamily="34" charset="0"/>
              <a:buChar char="•"/>
            </a:pPr>
            <a:r>
              <a:rPr lang="en-US" altLang="zh-CN" dirty="0" err="1"/>
              <a:t>swapcase</a:t>
            </a:r>
            <a:endParaRPr lang="en-US" altLang="zh-CN" dirty="0"/>
          </a:p>
          <a:p>
            <a:pPr marL="285750" indent="-285750">
              <a:buClr>
                <a:schemeClr val="accent2"/>
              </a:buClr>
              <a:buFont typeface="Arial" panose="020B0604020202020204" pitchFamily="34" charset="0"/>
              <a:buChar char="•"/>
            </a:pPr>
            <a:r>
              <a:rPr lang="en-US" altLang="zh-CN" dirty="0"/>
              <a:t>title()</a:t>
            </a:r>
          </a:p>
        </p:txBody>
      </p:sp>
      <p:sp>
        <p:nvSpPr>
          <p:cNvPr id="9" name="文本框 8">
            <a:extLst>
              <a:ext uri="{FF2B5EF4-FFF2-40B4-BE49-F238E27FC236}">
                <a16:creationId xmlns:a16="http://schemas.microsoft.com/office/drawing/2014/main" id="{74828BA3-32C8-47F5-A976-599D0F569BFA}"/>
              </a:ext>
            </a:extLst>
          </p:cNvPr>
          <p:cNvSpPr txBox="1"/>
          <p:nvPr/>
        </p:nvSpPr>
        <p:spPr>
          <a:xfrm>
            <a:off x="1678898" y="5529996"/>
            <a:ext cx="9217699" cy="369332"/>
          </a:xfrm>
          <a:prstGeom prst="rect">
            <a:avLst/>
          </a:prstGeom>
          <a:noFill/>
        </p:spPr>
        <p:txBody>
          <a:bodyPr wrap="square" rtlCol="0">
            <a:spAutoFit/>
          </a:bodyPr>
          <a:lstStyle/>
          <a:p>
            <a:r>
              <a:rPr lang="zh-CN" altLang="en-US" dirty="0"/>
              <a:t>字符串函数官方网页：</a:t>
            </a:r>
            <a:r>
              <a:rPr lang="en-US" altLang="zh-CN" dirty="0"/>
              <a:t>https://numpy.org/doc/stable/reference/routines.char.html</a:t>
            </a:r>
            <a:endParaRPr lang="zh-CN" altLang="en-US" dirty="0"/>
          </a:p>
        </p:txBody>
      </p:sp>
    </p:spTree>
    <p:extLst>
      <p:ext uri="{BB962C8B-B14F-4D97-AF65-F5344CB8AC3E}">
        <p14:creationId xmlns:p14="http://schemas.microsoft.com/office/powerpoint/2010/main" val="388707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FDC46-E241-4ECA-A669-C1903166CB6F}"/>
              </a:ext>
            </a:extLst>
          </p:cNvPr>
          <p:cNvSpPr>
            <a:spLocks noGrp="1"/>
          </p:cNvSpPr>
          <p:nvPr>
            <p:ph type="title"/>
          </p:nvPr>
        </p:nvSpPr>
        <p:spPr/>
        <p:txBody>
          <a:bodyPr/>
          <a:lstStyle/>
          <a:p>
            <a:r>
              <a:rPr lang="en-US" altLang="zh-CN" dirty="0" err="1">
                <a:latin typeface="+mj-ea"/>
              </a:rPr>
              <a:t>Numpy</a:t>
            </a:r>
            <a:r>
              <a:rPr lang="zh-CN" altLang="en-US" dirty="0">
                <a:latin typeface="+mj-ea"/>
              </a:rPr>
              <a:t>数据类型</a:t>
            </a:r>
          </a:p>
        </p:txBody>
      </p:sp>
      <p:sp>
        <p:nvSpPr>
          <p:cNvPr id="4" name="日期占位符 3">
            <a:extLst>
              <a:ext uri="{FF2B5EF4-FFF2-40B4-BE49-F238E27FC236}">
                <a16:creationId xmlns:a16="http://schemas.microsoft.com/office/drawing/2014/main" id="{B4A0E12B-91CE-41E6-93A0-F9CD1F79BA0C}"/>
              </a:ext>
            </a:extLst>
          </p:cNvPr>
          <p:cNvSpPr>
            <a:spLocks noGrp="1"/>
          </p:cNvSpPr>
          <p:nvPr>
            <p:ph type="dt" sz="half" idx="10"/>
          </p:nvPr>
        </p:nvSpPr>
        <p:spPr/>
        <p:txBody>
          <a:bodyPr/>
          <a:lstStyle/>
          <a:p>
            <a:fld id="{FF5BD6EF-B4C1-4D24-B224-CB9E0688189B}" type="datetime1">
              <a:rPr lang="zh-CN" altLang="en-US" smtClean="0"/>
              <a:t>2021/1/29</a:t>
            </a:fld>
            <a:endParaRPr lang="zh-CN" altLang="en-US"/>
          </a:p>
        </p:txBody>
      </p:sp>
      <p:sp>
        <p:nvSpPr>
          <p:cNvPr id="5" name="页脚占位符 4">
            <a:extLst>
              <a:ext uri="{FF2B5EF4-FFF2-40B4-BE49-F238E27FC236}">
                <a16:creationId xmlns:a16="http://schemas.microsoft.com/office/drawing/2014/main" id="{CC8CD1F3-FBD5-4D30-AB7A-DEFC7C72614C}"/>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B2C8FBB7-4328-4137-ACF4-41D88DC1F1D7}"/>
              </a:ext>
            </a:extLst>
          </p:cNvPr>
          <p:cNvSpPr>
            <a:spLocks noGrp="1"/>
          </p:cNvSpPr>
          <p:nvPr>
            <p:ph type="sldNum" sz="quarter" idx="12"/>
          </p:nvPr>
        </p:nvSpPr>
        <p:spPr/>
        <p:txBody>
          <a:bodyPr/>
          <a:lstStyle/>
          <a:p>
            <a:fld id="{253F5694-3F4E-4408-B13F-07F0B52BE224}" type="slidenum">
              <a:rPr lang="zh-CN" altLang="en-US" smtClean="0"/>
              <a:t>6</a:t>
            </a:fld>
            <a:endParaRPr lang="zh-CN" altLang="en-US"/>
          </a:p>
        </p:txBody>
      </p:sp>
      <p:graphicFrame>
        <p:nvGraphicFramePr>
          <p:cNvPr id="11" name="表格 11">
            <a:extLst>
              <a:ext uri="{FF2B5EF4-FFF2-40B4-BE49-F238E27FC236}">
                <a16:creationId xmlns:a16="http://schemas.microsoft.com/office/drawing/2014/main" id="{E023007F-96AE-4FC6-8637-82B23BDEEE56}"/>
              </a:ext>
            </a:extLst>
          </p:cNvPr>
          <p:cNvGraphicFramePr>
            <a:graphicFrameLocks noGrp="1"/>
          </p:cNvGraphicFramePr>
          <p:nvPr>
            <p:ph idx="1"/>
            <p:extLst>
              <p:ext uri="{D42A27DB-BD31-4B8C-83A1-F6EECF244321}">
                <p14:modId xmlns:p14="http://schemas.microsoft.com/office/powerpoint/2010/main" val="1652312218"/>
              </p:ext>
            </p:extLst>
          </p:nvPr>
        </p:nvGraphicFramePr>
        <p:xfrm>
          <a:off x="1295400" y="2557463"/>
          <a:ext cx="9601197" cy="3337560"/>
        </p:xfrm>
        <a:graphic>
          <a:graphicData uri="http://schemas.openxmlformats.org/drawingml/2006/table">
            <a:tbl>
              <a:tblPr firstRow="1" bandRow="1">
                <a:tableStyleId>{5C22544A-7EE6-4342-B048-85BDC9FD1C3A}</a:tableStyleId>
              </a:tblPr>
              <a:tblGrid>
                <a:gridCol w="2062397">
                  <a:extLst>
                    <a:ext uri="{9D8B030D-6E8A-4147-A177-3AD203B41FA5}">
                      <a16:colId xmlns:a16="http://schemas.microsoft.com/office/drawing/2014/main" val="3169672269"/>
                    </a:ext>
                  </a:extLst>
                </a:gridCol>
                <a:gridCol w="6535711">
                  <a:extLst>
                    <a:ext uri="{9D8B030D-6E8A-4147-A177-3AD203B41FA5}">
                      <a16:colId xmlns:a16="http://schemas.microsoft.com/office/drawing/2014/main" val="2921985360"/>
                    </a:ext>
                  </a:extLst>
                </a:gridCol>
                <a:gridCol w="1003089">
                  <a:extLst>
                    <a:ext uri="{9D8B030D-6E8A-4147-A177-3AD203B41FA5}">
                      <a16:colId xmlns:a16="http://schemas.microsoft.com/office/drawing/2014/main" val="3413413889"/>
                    </a:ext>
                  </a:extLst>
                </a:gridCol>
              </a:tblGrid>
              <a:tr h="370840">
                <a:tc>
                  <a:txBody>
                    <a:bodyPr/>
                    <a:lstStyle/>
                    <a:p>
                      <a:r>
                        <a:rPr lang="zh-CN" altLang="en-US" dirty="0">
                          <a:solidFill>
                            <a:schemeClr val="tx1"/>
                          </a:solidFill>
                        </a:rPr>
                        <a:t>名称</a:t>
                      </a:r>
                    </a:p>
                  </a:txBody>
                  <a:tcPr/>
                </a:tc>
                <a:tc>
                  <a:txBody>
                    <a:bodyPr/>
                    <a:lstStyle/>
                    <a:p>
                      <a:r>
                        <a:rPr lang="zh-CN" altLang="en-US" dirty="0">
                          <a:solidFill>
                            <a:schemeClr val="tx1"/>
                          </a:solidFill>
                        </a:rPr>
                        <a:t>说明</a:t>
                      </a:r>
                    </a:p>
                  </a:txBody>
                  <a:tcPr/>
                </a:tc>
                <a:tc>
                  <a:txBody>
                    <a:bodyPr/>
                    <a:lstStyle/>
                    <a:p>
                      <a:r>
                        <a:rPr lang="zh-CN" altLang="en-US" dirty="0">
                          <a:solidFill>
                            <a:schemeClr val="tx1"/>
                          </a:solidFill>
                        </a:rPr>
                        <a:t>符号</a:t>
                      </a:r>
                    </a:p>
                  </a:txBody>
                  <a:tcPr/>
                </a:tc>
                <a:extLst>
                  <a:ext uri="{0D108BD9-81ED-4DB2-BD59-A6C34878D82A}">
                    <a16:rowId xmlns:a16="http://schemas.microsoft.com/office/drawing/2014/main" val="573953856"/>
                  </a:ext>
                </a:extLst>
              </a:tr>
              <a:tr h="370840">
                <a:tc>
                  <a:txBody>
                    <a:bodyPr/>
                    <a:lstStyle/>
                    <a:p>
                      <a:r>
                        <a:rPr lang="en-US" altLang="zh-CN" dirty="0"/>
                        <a:t>np.int8</a:t>
                      </a:r>
                      <a:endParaRPr lang="zh-CN" altLang="en-US" dirty="0"/>
                    </a:p>
                  </a:txBody>
                  <a:tcPr/>
                </a:tc>
                <a:tc>
                  <a:txBody>
                    <a:bodyPr/>
                    <a:lstStyle/>
                    <a:p>
                      <a:r>
                        <a:rPr lang="zh-CN" altLang="en-US" dirty="0"/>
                        <a:t>一个字节，</a:t>
                      </a:r>
                      <a:r>
                        <a:rPr lang="en-US" altLang="zh-CN" dirty="0"/>
                        <a:t>-128 </a:t>
                      </a:r>
                      <a:r>
                        <a:rPr lang="zh-CN" altLang="en-US" dirty="0"/>
                        <a:t>至 </a:t>
                      </a:r>
                      <a:r>
                        <a:rPr lang="en-US" altLang="zh-CN" dirty="0"/>
                        <a:t>127</a:t>
                      </a:r>
                      <a:endParaRPr lang="zh-CN" altLang="en-US" dirty="0"/>
                    </a:p>
                  </a:txBody>
                  <a:tcPr/>
                </a:tc>
                <a:tc>
                  <a:txBody>
                    <a:bodyPr/>
                    <a:lstStyle/>
                    <a:p>
                      <a:r>
                        <a:rPr lang="en-US" altLang="zh-CN" dirty="0"/>
                        <a:t>‘</a:t>
                      </a:r>
                      <a:r>
                        <a:rPr lang="en-US" altLang="zh-CN" dirty="0" err="1"/>
                        <a:t>i</a:t>
                      </a:r>
                      <a:r>
                        <a:rPr lang="en-US" altLang="zh-CN" dirty="0"/>
                        <a:t>’</a:t>
                      </a:r>
                      <a:endParaRPr lang="zh-CN" altLang="en-US" dirty="0"/>
                    </a:p>
                  </a:txBody>
                  <a:tcPr/>
                </a:tc>
                <a:extLst>
                  <a:ext uri="{0D108BD9-81ED-4DB2-BD59-A6C34878D82A}">
                    <a16:rowId xmlns:a16="http://schemas.microsoft.com/office/drawing/2014/main" val="2957958564"/>
                  </a:ext>
                </a:extLst>
              </a:tr>
              <a:tr h="370840">
                <a:tc>
                  <a:txBody>
                    <a:bodyPr/>
                    <a:lstStyle/>
                    <a:p>
                      <a:r>
                        <a:rPr lang="en-US" altLang="zh-CN" dirty="0"/>
                        <a:t>np.int16</a:t>
                      </a:r>
                      <a:endParaRPr lang="zh-CN" altLang="en-US" dirty="0"/>
                    </a:p>
                  </a:txBody>
                  <a:tcPr/>
                </a:tc>
                <a:tc>
                  <a:txBody>
                    <a:bodyPr/>
                    <a:lstStyle/>
                    <a:p>
                      <a:r>
                        <a:rPr lang="zh-CN" altLang="en-US" dirty="0"/>
                        <a:t>整数，</a:t>
                      </a:r>
                      <a:r>
                        <a:rPr lang="en-US" altLang="zh-CN" dirty="0"/>
                        <a:t>-32768 </a:t>
                      </a:r>
                      <a:r>
                        <a:rPr lang="zh-CN" altLang="en-US" dirty="0"/>
                        <a:t>至 </a:t>
                      </a:r>
                      <a:r>
                        <a:rPr lang="en-US" altLang="zh-CN" dirty="0"/>
                        <a:t>32767 </a:t>
                      </a:r>
                      <a:r>
                        <a:rPr lang="zh-CN" altLang="en-US" dirty="0"/>
                        <a:t>（</a:t>
                      </a:r>
                      <a:r>
                        <a:rPr lang="en-US" altLang="zh-CN" dirty="0"/>
                        <a:t>2</a:t>
                      </a:r>
                      <a:r>
                        <a:rPr lang="zh-CN" altLang="en-US" dirty="0"/>
                        <a:t>个字节）</a:t>
                      </a:r>
                    </a:p>
                  </a:txBody>
                  <a:tcPr/>
                </a:tc>
                <a:tc>
                  <a:txBody>
                    <a:bodyPr/>
                    <a:lstStyle/>
                    <a:p>
                      <a:r>
                        <a:rPr lang="en-US" altLang="zh-CN" dirty="0"/>
                        <a:t>‘i2’</a:t>
                      </a:r>
                      <a:endParaRPr lang="zh-CN" altLang="en-US" dirty="0"/>
                    </a:p>
                  </a:txBody>
                  <a:tcPr/>
                </a:tc>
                <a:extLst>
                  <a:ext uri="{0D108BD9-81ED-4DB2-BD59-A6C34878D82A}">
                    <a16:rowId xmlns:a16="http://schemas.microsoft.com/office/drawing/2014/main" val="706664038"/>
                  </a:ext>
                </a:extLst>
              </a:tr>
              <a:tr h="370840">
                <a:tc>
                  <a:txBody>
                    <a:bodyPr/>
                    <a:lstStyle/>
                    <a:p>
                      <a:r>
                        <a:rPr lang="en-US" altLang="zh-CN" dirty="0"/>
                        <a:t>np.int32</a:t>
                      </a:r>
                      <a:endParaRPr lang="zh-CN" altLang="en-US" dirty="0"/>
                    </a:p>
                  </a:txBody>
                  <a:tcPr/>
                </a:tc>
                <a:tc>
                  <a:txBody>
                    <a:bodyPr/>
                    <a:lstStyle/>
                    <a:p>
                      <a:r>
                        <a:rPr lang="zh-CN" altLang="en-US" dirty="0"/>
                        <a:t>整数，</a:t>
                      </a:r>
                      <a:r>
                        <a:rPr lang="en-US" altLang="zh-CN" dirty="0"/>
                        <a:t>-2147483648 </a:t>
                      </a:r>
                      <a:r>
                        <a:rPr lang="zh-CN" altLang="en-US" dirty="0"/>
                        <a:t>至</a:t>
                      </a:r>
                      <a:r>
                        <a:rPr lang="en-US" altLang="zh-CN" dirty="0"/>
                        <a:t> 2147483647</a:t>
                      </a:r>
                      <a:r>
                        <a:rPr lang="zh-CN" altLang="en-US" dirty="0"/>
                        <a:t>（</a:t>
                      </a:r>
                      <a:r>
                        <a:rPr lang="en-US" altLang="zh-CN" dirty="0"/>
                        <a:t>4</a:t>
                      </a:r>
                      <a:r>
                        <a:rPr lang="zh-CN" altLang="en-US" dirty="0"/>
                        <a:t>个字节）</a:t>
                      </a:r>
                    </a:p>
                  </a:txBody>
                  <a:tcPr/>
                </a:tc>
                <a:tc>
                  <a:txBody>
                    <a:bodyPr/>
                    <a:lstStyle/>
                    <a:p>
                      <a:r>
                        <a:rPr lang="en-US" altLang="zh-CN" dirty="0"/>
                        <a:t>‘i4’</a:t>
                      </a:r>
                      <a:endParaRPr lang="zh-CN" altLang="en-US" dirty="0"/>
                    </a:p>
                  </a:txBody>
                  <a:tcPr/>
                </a:tc>
                <a:extLst>
                  <a:ext uri="{0D108BD9-81ED-4DB2-BD59-A6C34878D82A}">
                    <a16:rowId xmlns:a16="http://schemas.microsoft.com/office/drawing/2014/main" val="70024282"/>
                  </a:ext>
                </a:extLst>
              </a:tr>
              <a:tr h="370840">
                <a:tc>
                  <a:txBody>
                    <a:bodyPr/>
                    <a:lstStyle/>
                    <a:p>
                      <a:r>
                        <a:rPr lang="en-US" altLang="zh-CN" dirty="0"/>
                        <a:t>np.int64</a:t>
                      </a:r>
                      <a:endParaRPr lang="zh-CN" altLang="en-US" dirty="0"/>
                    </a:p>
                  </a:txBody>
                  <a:tcPr/>
                </a:tc>
                <a:tc>
                  <a:txBody>
                    <a:bodyPr/>
                    <a:lstStyle/>
                    <a:p>
                      <a:r>
                        <a:rPr lang="zh-CN" altLang="en-US" dirty="0"/>
                        <a:t>整数，（</a:t>
                      </a:r>
                      <a:r>
                        <a:rPr lang="en-US" altLang="zh-CN" dirty="0"/>
                        <a:t>8</a:t>
                      </a:r>
                      <a:r>
                        <a:rPr lang="zh-CN" altLang="en-US" dirty="0"/>
                        <a:t>个字节）</a:t>
                      </a:r>
                    </a:p>
                  </a:txBody>
                  <a:tcPr/>
                </a:tc>
                <a:tc>
                  <a:txBody>
                    <a:bodyPr/>
                    <a:lstStyle/>
                    <a:p>
                      <a:r>
                        <a:rPr lang="en-US" altLang="zh-CN" dirty="0"/>
                        <a:t>‘i8’</a:t>
                      </a:r>
                      <a:endParaRPr lang="zh-CN" altLang="en-US" dirty="0"/>
                    </a:p>
                  </a:txBody>
                  <a:tcPr/>
                </a:tc>
                <a:extLst>
                  <a:ext uri="{0D108BD9-81ED-4DB2-BD59-A6C34878D82A}">
                    <a16:rowId xmlns:a16="http://schemas.microsoft.com/office/drawing/2014/main" val="2958016003"/>
                  </a:ext>
                </a:extLst>
              </a:tr>
              <a:tr h="370840">
                <a:tc>
                  <a:txBody>
                    <a:bodyPr/>
                    <a:lstStyle/>
                    <a:p>
                      <a:r>
                        <a:rPr lang="en-US" altLang="zh-CN" dirty="0"/>
                        <a:t>np.uint8</a:t>
                      </a:r>
                      <a:endParaRPr lang="zh-CN" altLang="en-US" dirty="0"/>
                    </a:p>
                  </a:txBody>
                  <a:tcPr/>
                </a:tc>
                <a:tc>
                  <a:txBody>
                    <a:bodyPr/>
                    <a:lstStyle/>
                    <a:p>
                      <a:r>
                        <a:rPr lang="zh-CN" altLang="en-US" dirty="0"/>
                        <a:t>无符号整数，</a:t>
                      </a:r>
                      <a:r>
                        <a:rPr lang="en-US" altLang="zh-CN" dirty="0"/>
                        <a:t>0 </a:t>
                      </a:r>
                      <a:r>
                        <a:rPr lang="zh-CN" altLang="en-US" dirty="0"/>
                        <a:t>至 </a:t>
                      </a:r>
                      <a:r>
                        <a:rPr lang="en-US" altLang="zh-CN" dirty="0"/>
                        <a:t>255</a:t>
                      </a:r>
                      <a:endParaRPr lang="zh-CN" altLang="en-US" dirty="0"/>
                    </a:p>
                  </a:txBody>
                  <a:tcPr/>
                </a:tc>
                <a:tc>
                  <a:txBody>
                    <a:bodyPr/>
                    <a:lstStyle/>
                    <a:p>
                      <a:r>
                        <a:rPr lang="en-US" altLang="zh-CN" dirty="0"/>
                        <a:t>‘u’</a:t>
                      </a:r>
                      <a:endParaRPr lang="zh-CN" altLang="en-US" dirty="0"/>
                    </a:p>
                  </a:txBody>
                  <a:tcPr/>
                </a:tc>
                <a:extLst>
                  <a:ext uri="{0D108BD9-81ED-4DB2-BD59-A6C34878D82A}">
                    <a16:rowId xmlns:a16="http://schemas.microsoft.com/office/drawing/2014/main" val="287312023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np.uint16</a:t>
                      </a:r>
                      <a:endParaRPr lang="zh-CN" altLang="en-US" dirty="0"/>
                    </a:p>
                  </a:txBody>
                  <a:tcPr/>
                </a:tc>
                <a:tc>
                  <a:txBody>
                    <a:bodyPr/>
                    <a:lstStyle/>
                    <a:p>
                      <a:r>
                        <a:rPr lang="zh-CN" altLang="en-US" dirty="0"/>
                        <a:t>无符号整数，</a:t>
                      </a:r>
                      <a:r>
                        <a:rPr lang="en-US" altLang="zh-CN" dirty="0"/>
                        <a:t>0 </a:t>
                      </a:r>
                      <a:r>
                        <a:rPr lang="zh-CN" altLang="en-US" dirty="0"/>
                        <a:t>至 </a:t>
                      </a:r>
                      <a:r>
                        <a:rPr lang="en-US" altLang="zh-CN" dirty="0"/>
                        <a:t>65535</a:t>
                      </a:r>
                      <a:endParaRPr lang="zh-CN" altLang="en-US" dirty="0"/>
                    </a:p>
                  </a:txBody>
                  <a:tcPr/>
                </a:tc>
                <a:tc>
                  <a:txBody>
                    <a:bodyPr/>
                    <a:lstStyle/>
                    <a:p>
                      <a:r>
                        <a:rPr lang="en-US" altLang="zh-CN" dirty="0"/>
                        <a:t>‘u2’</a:t>
                      </a:r>
                      <a:endParaRPr lang="zh-CN" altLang="en-US" dirty="0"/>
                    </a:p>
                  </a:txBody>
                  <a:tcPr/>
                </a:tc>
                <a:extLst>
                  <a:ext uri="{0D108BD9-81ED-4DB2-BD59-A6C34878D82A}">
                    <a16:rowId xmlns:a16="http://schemas.microsoft.com/office/drawing/2014/main" val="286527257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np.uint32</a:t>
                      </a:r>
                      <a:endParaRPr lang="zh-CN" altLang="en-US" dirty="0"/>
                    </a:p>
                  </a:txBody>
                  <a:tcPr/>
                </a:tc>
                <a:tc>
                  <a:txBody>
                    <a:bodyPr/>
                    <a:lstStyle/>
                    <a:p>
                      <a:r>
                        <a:rPr lang="zh-CN" altLang="en-US" dirty="0"/>
                        <a:t>无符号整数，</a:t>
                      </a:r>
                      <a:r>
                        <a:rPr lang="en-US" altLang="zh-CN" sz="1800" b="0" i="0" kern="1200" dirty="0">
                          <a:solidFill>
                            <a:schemeClr val="dk1"/>
                          </a:solidFill>
                          <a:effectLst/>
                          <a:latin typeface="+mn-lt"/>
                          <a:ea typeface="+mn-ea"/>
                          <a:cs typeface="+mn-cs"/>
                        </a:rPr>
                        <a:t>0 </a:t>
                      </a:r>
                      <a:r>
                        <a:rPr lang="zh-CN" altLang="en-US" sz="1800" b="0" i="0" kern="1200" dirty="0">
                          <a:solidFill>
                            <a:schemeClr val="dk1"/>
                          </a:solidFill>
                          <a:effectLst/>
                          <a:latin typeface="+mn-lt"/>
                          <a:ea typeface="+mn-ea"/>
                          <a:cs typeface="+mn-cs"/>
                        </a:rPr>
                        <a:t>至</a:t>
                      </a:r>
                      <a:r>
                        <a:rPr lang="en-US" altLang="zh-CN" sz="1800" b="0" i="0" kern="1200" dirty="0">
                          <a:solidFill>
                            <a:schemeClr val="dk1"/>
                          </a:solidFill>
                          <a:effectLst/>
                          <a:latin typeface="+mn-lt"/>
                          <a:ea typeface="+mn-ea"/>
                          <a:cs typeface="+mn-cs"/>
                        </a:rPr>
                        <a:t> 4294967295</a:t>
                      </a:r>
                      <a:endParaRPr lang="zh-CN" altLang="en-US" dirty="0"/>
                    </a:p>
                  </a:txBody>
                  <a:tcPr/>
                </a:tc>
                <a:tc>
                  <a:txBody>
                    <a:bodyPr/>
                    <a:lstStyle/>
                    <a:p>
                      <a:r>
                        <a:rPr lang="en-US" altLang="zh-CN" dirty="0"/>
                        <a:t>‘u4’</a:t>
                      </a:r>
                      <a:endParaRPr lang="zh-CN" altLang="en-US" dirty="0"/>
                    </a:p>
                  </a:txBody>
                  <a:tcPr/>
                </a:tc>
                <a:extLst>
                  <a:ext uri="{0D108BD9-81ED-4DB2-BD59-A6C34878D82A}">
                    <a16:rowId xmlns:a16="http://schemas.microsoft.com/office/drawing/2014/main" val="268560313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np.uint64</a:t>
                      </a:r>
                      <a:endParaRPr lang="zh-CN" altLang="en-US" dirty="0"/>
                    </a:p>
                  </a:txBody>
                  <a:tcPr/>
                </a:tc>
                <a:tc>
                  <a:txBody>
                    <a:bodyPr/>
                    <a:lstStyle/>
                    <a:p>
                      <a:r>
                        <a:rPr lang="zh-CN" altLang="en-US" dirty="0"/>
                        <a:t>无符号整数，</a:t>
                      </a:r>
                      <a:r>
                        <a:rPr lang="en-US" altLang="zh-CN" sz="1800" b="0" i="0" kern="1200" dirty="0">
                          <a:solidFill>
                            <a:schemeClr val="dk1"/>
                          </a:solidFill>
                          <a:effectLst/>
                          <a:latin typeface="+mn-lt"/>
                          <a:ea typeface="+mn-ea"/>
                          <a:cs typeface="+mn-cs"/>
                        </a:rPr>
                        <a:t>0 </a:t>
                      </a:r>
                      <a:r>
                        <a:rPr lang="zh-CN" altLang="en-US" sz="1800" b="0" i="0" kern="1200" dirty="0">
                          <a:solidFill>
                            <a:schemeClr val="dk1"/>
                          </a:solidFill>
                          <a:effectLst/>
                          <a:latin typeface="+mn-lt"/>
                          <a:ea typeface="+mn-ea"/>
                          <a:cs typeface="+mn-cs"/>
                        </a:rPr>
                        <a:t>至</a:t>
                      </a:r>
                      <a:r>
                        <a:rPr lang="en-US" altLang="zh-CN" sz="1800" b="0" i="0" kern="1200" dirty="0">
                          <a:solidFill>
                            <a:schemeClr val="dk1"/>
                          </a:solidFill>
                          <a:effectLst/>
                          <a:latin typeface="+mn-lt"/>
                          <a:ea typeface="+mn-ea"/>
                          <a:cs typeface="+mn-cs"/>
                        </a:rPr>
                        <a:t> 18446744073709551615</a:t>
                      </a:r>
                      <a:endParaRPr lang="zh-CN" altLang="en-US" dirty="0"/>
                    </a:p>
                  </a:txBody>
                  <a:tcPr/>
                </a:tc>
                <a:tc>
                  <a:txBody>
                    <a:bodyPr/>
                    <a:lstStyle/>
                    <a:p>
                      <a:r>
                        <a:rPr lang="en-US" altLang="zh-CN" dirty="0"/>
                        <a:t>‘u8’</a:t>
                      </a:r>
                      <a:endParaRPr lang="zh-CN" altLang="en-US" dirty="0"/>
                    </a:p>
                  </a:txBody>
                  <a:tcPr/>
                </a:tc>
                <a:extLst>
                  <a:ext uri="{0D108BD9-81ED-4DB2-BD59-A6C34878D82A}">
                    <a16:rowId xmlns:a16="http://schemas.microsoft.com/office/drawing/2014/main" val="4286363381"/>
                  </a:ext>
                </a:extLst>
              </a:tr>
            </a:tbl>
          </a:graphicData>
        </a:graphic>
      </p:graphicFrame>
    </p:spTree>
    <p:extLst>
      <p:ext uri="{BB962C8B-B14F-4D97-AF65-F5344CB8AC3E}">
        <p14:creationId xmlns:p14="http://schemas.microsoft.com/office/powerpoint/2010/main" val="1668523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3C642-2F7B-4B60-A491-A295E2EA0C79}"/>
              </a:ext>
            </a:extLst>
          </p:cNvPr>
          <p:cNvSpPr>
            <a:spLocks noGrp="1"/>
          </p:cNvSpPr>
          <p:nvPr>
            <p:ph type="title"/>
          </p:nvPr>
        </p:nvSpPr>
        <p:spPr/>
        <p:txBody>
          <a:bodyPr>
            <a:normAutofit/>
          </a:bodyPr>
          <a:lstStyle/>
          <a:p>
            <a:r>
              <a:rPr lang="zh-CN" altLang="en-US" dirty="0"/>
              <a:t>排序函数</a:t>
            </a:r>
          </a:p>
        </p:txBody>
      </p:sp>
      <p:sp>
        <p:nvSpPr>
          <p:cNvPr id="3" name="内容占位符 2">
            <a:extLst>
              <a:ext uri="{FF2B5EF4-FFF2-40B4-BE49-F238E27FC236}">
                <a16:creationId xmlns:a16="http://schemas.microsoft.com/office/drawing/2014/main" id="{7AE0F647-862A-4468-9C55-0CDEA0E8335A}"/>
              </a:ext>
            </a:extLst>
          </p:cNvPr>
          <p:cNvSpPr>
            <a:spLocks noGrp="1"/>
          </p:cNvSpPr>
          <p:nvPr>
            <p:ph idx="1"/>
          </p:nvPr>
        </p:nvSpPr>
        <p:spPr/>
        <p:txBody>
          <a:bodyPr/>
          <a:lstStyle/>
          <a:p>
            <a:r>
              <a:rPr lang="en-US" altLang="zh-CN" dirty="0" err="1"/>
              <a:t>numpy.sort</a:t>
            </a:r>
            <a:r>
              <a:rPr lang="en-US" altLang="zh-CN" dirty="0"/>
              <a:t>(a,</a:t>
            </a:r>
            <a:r>
              <a:rPr lang="zh-CN" altLang="en-US" dirty="0"/>
              <a:t> </a:t>
            </a:r>
            <a:r>
              <a:rPr lang="en-US" altLang="zh-CN" dirty="0"/>
              <a:t>axis = -1, kind = None, order = None)</a:t>
            </a:r>
          </a:p>
          <a:p>
            <a:pPr lvl="1"/>
            <a:r>
              <a:rPr lang="zh-CN" altLang="en-US" dirty="0"/>
              <a:t>返回数组的排序副本</a:t>
            </a:r>
            <a:endParaRPr lang="en-US" altLang="zh-CN" dirty="0"/>
          </a:p>
          <a:p>
            <a:r>
              <a:rPr lang="en-US" altLang="zh-CN" dirty="0" err="1"/>
              <a:t>ndarray.sort</a:t>
            </a:r>
            <a:r>
              <a:rPr lang="en-US" altLang="zh-CN" dirty="0"/>
              <a:t>(axis = -1, kind = None, order = None)</a:t>
            </a:r>
          </a:p>
          <a:p>
            <a:pPr lvl="1"/>
            <a:r>
              <a:rPr lang="zh-CN" altLang="en-US" b="0" i="0" dirty="0">
                <a:solidFill>
                  <a:srgbClr val="333333"/>
                </a:solidFill>
                <a:effectLst/>
                <a:latin typeface="Open Sans" panose="020B0606030504020204" pitchFamily="34" charset="0"/>
              </a:rPr>
              <a:t>就地排序数组</a:t>
            </a:r>
            <a:endParaRPr lang="en-US" altLang="zh-CN" b="0" i="0" dirty="0">
              <a:solidFill>
                <a:srgbClr val="333333"/>
              </a:solidFill>
              <a:effectLst/>
              <a:latin typeface="Open Sans" panose="020B0606030504020204" pitchFamily="34" charset="0"/>
            </a:endParaRPr>
          </a:p>
          <a:p>
            <a:r>
              <a:rPr lang="en-US" altLang="zh-CN" dirty="0" err="1"/>
              <a:t>numpy.argsort</a:t>
            </a:r>
            <a:r>
              <a:rPr lang="en-US" altLang="zh-CN" dirty="0"/>
              <a:t>(a, axis = -1, kind = None, order = None)</a:t>
            </a:r>
          </a:p>
          <a:p>
            <a:pPr lvl="1"/>
            <a:r>
              <a:rPr lang="zh-CN" altLang="en-US" dirty="0"/>
              <a:t>返回将对数组进行排序的索引</a:t>
            </a:r>
            <a:endParaRPr lang="en-US" altLang="zh-CN" dirty="0"/>
          </a:p>
          <a:p>
            <a:pPr lvl="1"/>
            <a:r>
              <a:rPr lang="en-US" altLang="zh-CN" dirty="0"/>
              <a:t>kind = {‘quicksort’, ‘</a:t>
            </a:r>
            <a:r>
              <a:rPr lang="en-US" altLang="zh-CN" dirty="0" err="1"/>
              <a:t>mergesort</a:t>
            </a:r>
            <a:r>
              <a:rPr lang="en-US" altLang="zh-CN" dirty="0"/>
              <a:t>’, ‘heapsort’, ‘stable’}</a:t>
            </a:r>
            <a:r>
              <a:rPr lang="zh-CN" altLang="en-US" dirty="0"/>
              <a:t>不同的排序算法</a:t>
            </a:r>
          </a:p>
        </p:txBody>
      </p:sp>
      <p:sp>
        <p:nvSpPr>
          <p:cNvPr id="4" name="日期占位符 3">
            <a:extLst>
              <a:ext uri="{FF2B5EF4-FFF2-40B4-BE49-F238E27FC236}">
                <a16:creationId xmlns:a16="http://schemas.microsoft.com/office/drawing/2014/main" id="{3DBD3121-C417-4E33-8BBD-815B472D2B3D}"/>
              </a:ext>
            </a:extLst>
          </p:cNvPr>
          <p:cNvSpPr>
            <a:spLocks noGrp="1"/>
          </p:cNvSpPr>
          <p:nvPr>
            <p:ph type="dt" sz="half" idx="10"/>
          </p:nvPr>
        </p:nvSpPr>
        <p:spPr/>
        <p:txBody>
          <a:bodyPr/>
          <a:lstStyle/>
          <a:p>
            <a:fld id="{66BFC165-9CFA-44BE-A441-BA6EA1EFEDA3}" type="datetime1">
              <a:rPr lang="zh-CN" altLang="en-US" smtClean="0"/>
              <a:t>2021/1/29</a:t>
            </a:fld>
            <a:endParaRPr lang="zh-CN" altLang="en-US"/>
          </a:p>
        </p:txBody>
      </p:sp>
      <p:sp>
        <p:nvSpPr>
          <p:cNvPr id="5" name="页脚占位符 4">
            <a:extLst>
              <a:ext uri="{FF2B5EF4-FFF2-40B4-BE49-F238E27FC236}">
                <a16:creationId xmlns:a16="http://schemas.microsoft.com/office/drawing/2014/main" id="{7EC201B9-F446-45E5-9AC1-CF4AACC16DD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FDAA9FC-FEB5-45A5-860F-839A421E2B1E}"/>
              </a:ext>
            </a:extLst>
          </p:cNvPr>
          <p:cNvSpPr>
            <a:spLocks noGrp="1"/>
          </p:cNvSpPr>
          <p:nvPr>
            <p:ph type="sldNum" sz="quarter" idx="12"/>
          </p:nvPr>
        </p:nvSpPr>
        <p:spPr/>
        <p:txBody>
          <a:bodyPr/>
          <a:lstStyle/>
          <a:p>
            <a:fld id="{253F5694-3F4E-4408-B13F-07F0B52BE224}" type="slidenum">
              <a:rPr lang="zh-CN" altLang="en-US" smtClean="0"/>
              <a:t>60</a:t>
            </a:fld>
            <a:endParaRPr lang="zh-CN" altLang="en-US"/>
          </a:p>
        </p:txBody>
      </p:sp>
    </p:spTree>
    <p:extLst>
      <p:ext uri="{BB962C8B-B14F-4D97-AF65-F5344CB8AC3E}">
        <p14:creationId xmlns:p14="http://schemas.microsoft.com/office/powerpoint/2010/main" val="8518714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678F4-EB97-4B8E-A4C3-3AF27918634E}"/>
              </a:ext>
            </a:extLst>
          </p:cNvPr>
          <p:cNvSpPr>
            <a:spLocks noGrp="1"/>
          </p:cNvSpPr>
          <p:nvPr>
            <p:ph type="title"/>
          </p:nvPr>
        </p:nvSpPr>
        <p:spPr/>
        <p:txBody>
          <a:bodyPr/>
          <a:lstStyle/>
          <a:p>
            <a:r>
              <a:rPr lang="zh-CN" altLang="en-US" dirty="0"/>
              <a:t>条件筛选函数</a:t>
            </a:r>
          </a:p>
        </p:txBody>
      </p:sp>
      <p:sp>
        <p:nvSpPr>
          <p:cNvPr id="3" name="内容占位符 2">
            <a:extLst>
              <a:ext uri="{FF2B5EF4-FFF2-40B4-BE49-F238E27FC236}">
                <a16:creationId xmlns:a16="http://schemas.microsoft.com/office/drawing/2014/main" id="{E9100133-BC20-4EC2-B3B3-4B288D15F924}"/>
              </a:ext>
            </a:extLst>
          </p:cNvPr>
          <p:cNvSpPr>
            <a:spLocks noGrp="1"/>
          </p:cNvSpPr>
          <p:nvPr>
            <p:ph idx="1"/>
          </p:nvPr>
        </p:nvSpPr>
        <p:spPr>
          <a:xfrm>
            <a:off x="1169234" y="2556932"/>
            <a:ext cx="9833546" cy="3318936"/>
          </a:xfrm>
        </p:spPr>
        <p:txBody>
          <a:bodyPr>
            <a:normAutofit fontScale="92500"/>
          </a:bodyPr>
          <a:lstStyle/>
          <a:p>
            <a:pPr>
              <a:lnSpc>
                <a:spcPct val="150000"/>
              </a:lnSpc>
            </a:pPr>
            <a:r>
              <a:rPr lang="en-US" altLang="zh-CN" dirty="0" err="1"/>
              <a:t>numpy.argmax</a:t>
            </a:r>
            <a:r>
              <a:rPr lang="en-US" altLang="zh-CN" dirty="0"/>
              <a:t>(a, axis = None, out = None) </a:t>
            </a:r>
            <a:r>
              <a:rPr lang="zh-CN" altLang="en-US" dirty="0"/>
              <a:t>返回沿轴的最大值的索引</a:t>
            </a:r>
            <a:endParaRPr lang="en-US" altLang="zh-CN" dirty="0"/>
          </a:p>
          <a:p>
            <a:pPr>
              <a:lnSpc>
                <a:spcPct val="150000"/>
              </a:lnSpc>
            </a:pPr>
            <a:r>
              <a:rPr lang="en-US" altLang="zh-CN" dirty="0" err="1"/>
              <a:t>numpy.argmin</a:t>
            </a:r>
            <a:r>
              <a:rPr lang="en-US" altLang="zh-CN" dirty="0"/>
              <a:t>(a, axis = None, out = None)</a:t>
            </a:r>
            <a:r>
              <a:rPr lang="zh-CN" altLang="en-US" dirty="0"/>
              <a:t>返回沿轴的最小值的索引</a:t>
            </a:r>
            <a:endParaRPr lang="en-US" altLang="zh-CN" dirty="0"/>
          </a:p>
          <a:p>
            <a:pPr>
              <a:lnSpc>
                <a:spcPct val="150000"/>
              </a:lnSpc>
            </a:pPr>
            <a:r>
              <a:rPr lang="en-US" altLang="zh-CN" dirty="0" err="1"/>
              <a:t>numpy.where</a:t>
            </a:r>
            <a:r>
              <a:rPr lang="en-US" altLang="zh-CN" dirty="0"/>
              <a:t>(</a:t>
            </a:r>
            <a:r>
              <a:rPr lang="zh-CN" altLang="en-US" dirty="0"/>
              <a:t>条件</a:t>
            </a:r>
            <a:r>
              <a:rPr lang="en-US" altLang="zh-CN" dirty="0"/>
              <a:t>[,x, </a:t>
            </a:r>
            <a:r>
              <a:rPr lang="zh-CN" altLang="en-US" dirty="0"/>
              <a:t> </a:t>
            </a:r>
            <a:r>
              <a:rPr lang="en-US" altLang="zh-CN" dirty="0"/>
              <a:t>y ])</a:t>
            </a:r>
            <a:r>
              <a:rPr lang="zh-CN" altLang="en-US" dirty="0"/>
              <a:t>根据条件从</a:t>
            </a:r>
            <a:r>
              <a:rPr lang="en-US" altLang="zh-CN" dirty="0"/>
              <a:t>x</a:t>
            </a:r>
            <a:r>
              <a:rPr lang="zh-CN" altLang="en-US" dirty="0"/>
              <a:t>或</a:t>
            </a:r>
            <a:r>
              <a:rPr lang="en-US" altLang="zh-CN" dirty="0"/>
              <a:t>y</a:t>
            </a:r>
            <a:r>
              <a:rPr lang="zh-CN" altLang="en-US" dirty="0"/>
              <a:t>中选择返回的元素</a:t>
            </a:r>
            <a:r>
              <a:rPr lang="en-US" altLang="zh-CN" dirty="0"/>
              <a:t>,</a:t>
            </a:r>
            <a:r>
              <a:rPr lang="zh-CN" altLang="en-US" dirty="0"/>
              <a:t>三元运算</a:t>
            </a:r>
            <a:endParaRPr lang="en-US" altLang="zh-CN" dirty="0"/>
          </a:p>
          <a:p>
            <a:pPr>
              <a:lnSpc>
                <a:spcPct val="150000"/>
              </a:lnSpc>
            </a:pPr>
            <a:r>
              <a:rPr lang="en-US" altLang="zh-CN" dirty="0" err="1"/>
              <a:t>numpy.extract</a:t>
            </a:r>
            <a:r>
              <a:rPr lang="en-US" altLang="zh-CN" dirty="0"/>
              <a:t>(</a:t>
            </a:r>
            <a:r>
              <a:rPr lang="zh-CN" altLang="en-US" dirty="0"/>
              <a:t>条件</a:t>
            </a:r>
            <a:r>
              <a:rPr lang="en-US" altLang="zh-CN" dirty="0"/>
              <a:t>, </a:t>
            </a:r>
            <a:r>
              <a:rPr lang="en-US" altLang="zh-CN" dirty="0" err="1"/>
              <a:t>arr</a:t>
            </a:r>
            <a:r>
              <a:rPr lang="en-US" altLang="zh-CN" dirty="0"/>
              <a:t>)</a:t>
            </a:r>
            <a:r>
              <a:rPr lang="zh-CN" altLang="en-US" dirty="0"/>
              <a:t>返回满足某些条件的数组元素</a:t>
            </a:r>
            <a:endParaRPr lang="en-US" altLang="zh-CN" dirty="0"/>
          </a:p>
          <a:p>
            <a:pPr lvl="1">
              <a:lnSpc>
                <a:spcPct val="150000"/>
              </a:lnSpc>
            </a:pPr>
            <a:r>
              <a:rPr lang="zh-CN" altLang="en-US" dirty="0"/>
              <a:t>筛选函数官方网页：</a:t>
            </a:r>
            <a:r>
              <a:rPr lang="en-US" altLang="zh-CN" dirty="0"/>
              <a:t>https://numpy.org/doc/stable/reference/routines.sort.html</a:t>
            </a:r>
            <a:endParaRPr lang="zh-CN" altLang="en-US" dirty="0"/>
          </a:p>
        </p:txBody>
      </p:sp>
      <p:sp>
        <p:nvSpPr>
          <p:cNvPr id="4" name="日期占位符 3">
            <a:extLst>
              <a:ext uri="{FF2B5EF4-FFF2-40B4-BE49-F238E27FC236}">
                <a16:creationId xmlns:a16="http://schemas.microsoft.com/office/drawing/2014/main" id="{C6C1CBC4-1CA4-40E3-A3B9-16383D71B655}"/>
              </a:ext>
            </a:extLst>
          </p:cNvPr>
          <p:cNvSpPr>
            <a:spLocks noGrp="1"/>
          </p:cNvSpPr>
          <p:nvPr>
            <p:ph type="dt" sz="half" idx="10"/>
          </p:nvPr>
        </p:nvSpPr>
        <p:spPr/>
        <p:txBody>
          <a:bodyPr/>
          <a:lstStyle/>
          <a:p>
            <a:fld id="{A897550B-4580-4110-B18F-00AF9858A7D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1B023023-6C97-4422-8385-B6AC474C9F02}"/>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DDD186D8-3386-4ADD-98E9-1D5EB85B73A1}"/>
              </a:ext>
            </a:extLst>
          </p:cNvPr>
          <p:cNvSpPr>
            <a:spLocks noGrp="1"/>
          </p:cNvSpPr>
          <p:nvPr>
            <p:ph type="sldNum" sz="quarter" idx="12"/>
          </p:nvPr>
        </p:nvSpPr>
        <p:spPr/>
        <p:txBody>
          <a:bodyPr/>
          <a:lstStyle/>
          <a:p>
            <a:fld id="{253F5694-3F4E-4408-B13F-07F0B52BE224}" type="slidenum">
              <a:rPr lang="zh-CN" altLang="en-US" smtClean="0"/>
              <a:t>61</a:t>
            </a:fld>
            <a:endParaRPr lang="zh-CN" altLang="en-US"/>
          </a:p>
        </p:txBody>
      </p:sp>
    </p:spTree>
    <p:extLst>
      <p:ext uri="{BB962C8B-B14F-4D97-AF65-F5344CB8AC3E}">
        <p14:creationId xmlns:p14="http://schemas.microsoft.com/office/powerpoint/2010/main" val="3590860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F0B1E-6DE1-4E7C-BE65-9A0EA9E9C26F}"/>
              </a:ext>
            </a:extLst>
          </p:cNvPr>
          <p:cNvSpPr>
            <a:spLocks noGrp="1"/>
          </p:cNvSpPr>
          <p:nvPr>
            <p:ph type="title"/>
          </p:nvPr>
        </p:nvSpPr>
        <p:spPr/>
        <p:txBody>
          <a:bodyPr>
            <a:normAutofit fontScale="90000"/>
          </a:bodyPr>
          <a:lstStyle/>
          <a:p>
            <a:br>
              <a:rPr lang="en-US" altLang="zh-CN" dirty="0"/>
            </a:br>
            <a:r>
              <a:rPr lang="en-US" altLang="zh-CN" dirty="0">
                <a:latin typeface="+mj-ea"/>
              </a:rPr>
              <a:t>NumPy</a:t>
            </a:r>
            <a:r>
              <a:rPr lang="zh-CN" altLang="en-US" dirty="0"/>
              <a:t>文件读写</a:t>
            </a:r>
            <a:endParaRPr lang="zh-CN" altLang="en-US" dirty="0">
              <a:latin typeface="+mj-ea"/>
            </a:endParaRPr>
          </a:p>
        </p:txBody>
      </p:sp>
      <p:sp>
        <p:nvSpPr>
          <p:cNvPr id="3" name="内容占位符 2">
            <a:extLst>
              <a:ext uri="{FF2B5EF4-FFF2-40B4-BE49-F238E27FC236}">
                <a16:creationId xmlns:a16="http://schemas.microsoft.com/office/drawing/2014/main" id="{FABBA5CC-355C-47B8-9F4B-36DBB6D4D1AA}"/>
              </a:ext>
            </a:extLst>
          </p:cNvPr>
          <p:cNvSpPr>
            <a:spLocks noGrp="1"/>
          </p:cNvSpPr>
          <p:nvPr>
            <p:ph idx="1"/>
          </p:nvPr>
        </p:nvSpPr>
        <p:spPr/>
        <p:txBody>
          <a:bodyPr/>
          <a:lstStyle/>
          <a:p>
            <a:r>
              <a:rPr lang="zh-CN" altLang="en-US" dirty="0"/>
              <a:t>文本文件</a:t>
            </a:r>
            <a:endParaRPr lang="en-US" altLang="zh-CN" dirty="0"/>
          </a:p>
          <a:p>
            <a:pPr lvl="1"/>
            <a:r>
              <a:rPr lang="en-US" altLang="zh-CN" dirty="0" err="1">
                <a:latin typeface="+mn-ea"/>
              </a:rPr>
              <a:t>numpy.loadtxt</a:t>
            </a:r>
            <a:r>
              <a:rPr lang="en-US" altLang="zh-CN" dirty="0">
                <a:latin typeface="+mn-ea"/>
              </a:rPr>
              <a:t>(</a:t>
            </a:r>
            <a:r>
              <a:rPr lang="en-US" altLang="zh-CN" dirty="0" err="1">
                <a:latin typeface="+mn-ea"/>
              </a:rPr>
              <a:t>fname</a:t>
            </a:r>
            <a:r>
              <a:rPr lang="en-US" altLang="zh-CN" dirty="0">
                <a:latin typeface="+mn-ea"/>
              </a:rPr>
              <a:t>, </a:t>
            </a:r>
            <a:r>
              <a:rPr lang="en-US" altLang="zh-CN" dirty="0" err="1">
                <a:latin typeface="+mn-ea"/>
              </a:rPr>
              <a:t>dtype</a:t>
            </a:r>
            <a:r>
              <a:rPr lang="en-US" altLang="zh-CN" dirty="0">
                <a:latin typeface="+mn-ea"/>
              </a:rPr>
              <a:t>=&lt;class 'float'&gt;, comments='#', delimiter=None, converters=None, </a:t>
            </a:r>
            <a:r>
              <a:rPr lang="en-US" altLang="zh-CN" dirty="0" err="1">
                <a:latin typeface="+mn-ea"/>
              </a:rPr>
              <a:t>skiprows</a:t>
            </a:r>
            <a:r>
              <a:rPr lang="en-US" altLang="zh-CN" dirty="0">
                <a:latin typeface="+mn-ea"/>
              </a:rPr>
              <a:t>=0, </a:t>
            </a:r>
            <a:r>
              <a:rPr lang="en-US" altLang="zh-CN" dirty="0" err="1">
                <a:latin typeface="+mn-ea"/>
              </a:rPr>
              <a:t>usecols</a:t>
            </a:r>
            <a:r>
              <a:rPr lang="en-US" altLang="zh-CN" dirty="0">
                <a:latin typeface="+mn-ea"/>
              </a:rPr>
              <a:t>=None, unpack=False, </a:t>
            </a:r>
            <a:r>
              <a:rPr lang="en-US" altLang="zh-CN" dirty="0" err="1">
                <a:latin typeface="+mn-ea"/>
              </a:rPr>
              <a:t>ndmin</a:t>
            </a:r>
            <a:r>
              <a:rPr lang="en-US" altLang="zh-CN" dirty="0">
                <a:latin typeface="+mn-ea"/>
              </a:rPr>
              <a:t>=0, encoding='bytes', </a:t>
            </a:r>
            <a:r>
              <a:rPr lang="en-US" altLang="zh-CN" dirty="0" err="1">
                <a:latin typeface="+mn-ea"/>
              </a:rPr>
              <a:t>max_rows</a:t>
            </a:r>
            <a:r>
              <a:rPr lang="en-US" altLang="zh-CN" dirty="0">
                <a:latin typeface="+mn-ea"/>
              </a:rPr>
              <a:t>=None)</a:t>
            </a:r>
          </a:p>
          <a:p>
            <a:pPr lvl="2"/>
            <a:r>
              <a:rPr lang="zh-CN" altLang="en-US" dirty="0">
                <a:latin typeface="+mn-ea"/>
              </a:rPr>
              <a:t>从文本文件加载数据</a:t>
            </a:r>
            <a:endParaRPr lang="en-US" altLang="zh-CN" dirty="0">
              <a:latin typeface="+mn-ea"/>
            </a:endParaRPr>
          </a:p>
          <a:p>
            <a:pPr lvl="1"/>
            <a:r>
              <a:rPr lang="en-US" altLang="zh-CN" dirty="0" err="1">
                <a:latin typeface="+mn-ea"/>
              </a:rPr>
              <a:t>numpy.savetxt</a:t>
            </a:r>
            <a:r>
              <a:rPr lang="zh-CN" altLang="en-US" dirty="0">
                <a:latin typeface="+mn-ea"/>
              </a:rPr>
              <a:t>（</a:t>
            </a:r>
            <a:r>
              <a:rPr lang="en-US" altLang="zh-CN" dirty="0" err="1">
                <a:latin typeface="+mn-ea"/>
              </a:rPr>
              <a:t>fname</a:t>
            </a:r>
            <a:r>
              <a:rPr lang="zh-CN" altLang="en-US" dirty="0">
                <a:latin typeface="+mn-ea"/>
              </a:rPr>
              <a:t>，</a:t>
            </a:r>
            <a:r>
              <a:rPr lang="en-US" altLang="zh-CN" dirty="0">
                <a:latin typeface="+mn-ea"/>
              </a:rPr>
              <a:t>X</a:t>
            </a:r>
            <a:r>
              <a:rPr lang="zh-CN" altLang="en-US" dirty="0">
                <a:latin typeface="+mn-ea"/>
              </a:rPr>
              <a:t>，</a:t>
            </a:r>
            <a:r>
              <a:rPr lang="en-US" altLang="zh-CN" dirty="0" err="1">
                <a:latin typeface="+mn-ea"/>
              </a:rPr>
              <a:t>fmt</a:t>
            </a:r>
            <a:r>
              <a:rPr lang="en-US" altLang="zh-CN" dirty="0">
                <a:latin typeface="+mn-ea"/>
              </a:rPr>
              <a:t> ='</a:t>
            </a:r>
            <a:r>
              <a:rPr lang="zh-CN" altLang="en-US" dirty="0">
                <a:latin typeface="+mn-ea"/>
              </a:rPr>
              <a:t>％。</a:t>
            </a:r>
            <a:r>
              <a:rPr lang="en-US" altLang="zh-CN" dirty="0">
                <a:latin typeface="+mn-ea"/>
              </a:rPr>
              <a:t>18e'</a:t>
            </a:r>
            <a:r>
              <a:rPr lang="zh-CN" altLang="en-US" dirty="0">
                <a:latin typeface="+mn-ea"/>
              </a:rPr>
              <a:t>，</a:t>
            </a:r>
            <a:r>
              <a:rPr lang="en-US" altLang="zh-CN" dirty="0">
                <a:latin typeface="+mn-ea"/>
              </a:rPr>
              <a:t>delimiter ='''</a:t>
            </a:r>
            <a:r>
              <a:rPr lang="zh-CN" altLang="en-US" dirty="0">
                <a:latin typeface="+mn-ea"/>
              </a:rPr>
              <a:t>，</a:t>
            </a:r>
            <a:r>
              <a:rPr lang="en-US" altLang="zh-CN" dirty="0">
                <a:latin typeface="+mn-ea"/>
              </a:rPr>
              <a:t>newline ='n'</a:t>
            </a:r>
            <a:r>
              <a:rPr lang="zh-CN" altLang="en-US" dirty="0">
                <a:latin typeface="+mn-ea"/>
              </a:rPr>
              <a:t>，</a:t>
            </a:r>
            <a:r>
              <a:rPr lang="en-US" altLang="zh-CN" dirty="0">
                <a:latin typeface="+mn-ea"/>
              </a:rPr>
              <a:t>header =''</a:t>
            </a:r>
            <a:r>
              <a:rPr lang="zh-CN" altLang="en-US" dirty="0">
                <a:latin typeface="+mn-ea"/>
              </a:rPr>
              <a:t>，</a:t>
            </a:r>
            <a:r>
              <a:rPr lang="en-US" altLang="zh-CN" dirty="0">
                <a:latin typeface="+mn-ea"/>
              </a:rPr>
              <a:t>footer =''</a:t>
            </a:r>
            <a:r>
              <a:rPr lang="zh-CN" altLang="en-US" dirty="0">
                <a:latin typeface="+mn-ea"/>
              </a:rPr>
              <a:t>，</a:t>
            </a:r>
            <a:r>
              <a:rPr lang="en-US" altLang="zh-CN" dirty="0">
                <a:latin typeface="+mn-ea"/>
              </a:rPr>
              <a:t>comments ='</a:t>
            </a:r>
            <a:r>
              <a:rPr lang="zh-CN" altLang="en-US" dirty="0">
                <a:latin typeface="+mn-ea"/>
              </a:rPr>
              <a:t>＃</a:t>
            </a:r>
            <a:r>
              <a:rPr lang="en-US" altLang="zh-CN" dirty="0">
                <a:latin typeface="+mn-ea"/>
              </a:rPr>
              <a:t>'</a:t>
            </a:r>
            <a:r>
              <a:rPr lang="zh-CN" altLang="en-US" dirty="0">
                <a:latin typeface="+mn-ea"/>
              </a:rPr>
              <a:t>，</a:t>
            </a:r>
            <a:r>
              <a:rPr lang="en-US" altLang="zh-CN" dirty="0">
                <a:latin typeface="+mn-ea"/>
              </a:rPr>
              <a:t>encoding = None)</a:t>
            </a:r>
          </a:p>
          <a:p>
            <a:pPr lvl="2"/>
            <a:r>
              <a:rPr lang="zh-CN" altLang="en-US" dirty="0">
                <a:latin typeface="+mn-ea"/>
              </a:rPr>
              <a:t>将数组保存到文本文件</a:t>
            </a:r>
            <a:endParaRPr lang="en-US" altLang="zh-CN" dirty="0">
              <a:latin typeface="+mn-ea"/>
            </a:endParaRPr>
          </a:p>
        </p:txBody>
      </p:sp>
      <p:sp>
        <p:nvSpPr>
          <p:cNvPr id="4" name="日期占位符 3">
            <a:extLst>
              <a:ext uri="{FF2B5EF4-FFF2-40B4-BE49-F238E27FC236}">
                <a16:creationId xmlns:a16="http://schemas.microsoft.com/office/drawing/2014/main" id="{F126A396-ECD0-4E1F-95CA-0B4AA909C5CF}"/>
              </a:ext>
            </a:extLst>
          </p:cNvPr>
          <p:cNvSpPr>
            <a:spLocks noGrp="1"/>
          </p:cNvSpPr>
          <p:nvPr>
            <p:ph type="dt" sz="half" idx="10"/>
          </p:nvPr>
        </p:nvSpPr>
        <p:spPr/>
        <p:txBody>
          <a:bodyPr/>
          <a:lstStyle/>
          <a:p>
            <a:fld id="{A15713C6-7775-448F-AA14-292FF8BF30B7}" type="datetime1">
              <a:rPr lang="zh-CN" altLang="en-US" smtClean="0"/>
              <a:t>2021/1/29</a:t>
            </a:fld>
            <a:endParaRPr lang="zh-CN" altLang="en-US"/>
          </a:p>
        </p:txBody>
      </p:sp>
      <p:sp>
        <p:nvSpPr>
          <p:cNvPr id="5" name="页脚占位符 4">
            <a:extLst>
              <a:ext uri="{FF2B5EF4-FFF2-40B4-BE49-F238E27FC236}">
                <a16:creationId xmlns:a16="http://schemas.microsoft.com/office/drawing/2014/main" id="{62F1B9DD-73E3-45CB-9FA5-C785959327AB}"/>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5EFC3841-8C68-426B-911A-3A32F138B707}"/>
              </a:ext>
            </a:extLst>
          </p:cNvPr>
          <p:cNvSpPr>
            <a:spLocks noGrp="1"/>
          </p:cNvSpPr>
          <p:nvPr>
            <p:ph type="sldNum" sz="quarter" idx="12"/>
          </p:nvPr>
        </p:nvSpPr>
        <p:spPr/>
        <p:txBody>
          <a:bodyPr/>
          <a:lstStyle/>
          <a:p>
            <a:fld id="{253F5694-3F4E-4408-B13F-07F0B52BE224}" type="slidenum">
              <a:rPr lang="zh-CN" altLang="en-US" smtClean="0"/>
              <a:t>62</a:t>
            </a:fld>
            <a:endParaRPr lang="zh-CN" altLang="en-US"/>
          </a:p>
        </p:txBody>
      </p:sp>
    </p:spTree>
    <p:extLst>
      <p:ext uri="{BB962C8B-B14F-4D97-AF65-F5344CB8AC3E}">
        <p14:creationId xmlns:p14="http://schemas.microsoft.com/office/powerpoint/2010/main" val="32720561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3A2488-237F-418F-9CD0-208EF704ACEB}"/>
              </a:ext>
            </a:extLst>
          </p:cNvPr>
          <p:cNvSpPr>
            <a:spLocks noGrp="1"/>
          </p:cNvSpPr>
          <p:nvPr>
            <p:ph type="title"/>
          </p:nvPr>
        </p:nvSpPr>
        <p:spPr/>
        <p:txBody>
          <a:bodyPr>
            <a:normAutofit/>
          </a:bodyPr>
          <a:lstStyle/>
          <a:p>
            <a:r>
              <a:rPr lang="zh-CN" altLang="en-US" dirty="0"/>
              <a:t>相对路径和绝对路径</a:t>
            </a:r>
          </a:p>
        </p:txBody>
      </p:sp>
      <p:sp>
        <p:nvSpPr>
          <p:cNvPr id="3" name="内容占位符 2">
            <a:extLst>
              <a:ext uri="{FF2B5EF4-FFF2-40B4-BE49-F238E27FC236}">
                <a16:creationId xmlns:a16="http://schemas.microsoft.com/office/drawing/2014/main" id="{A6FA31B9-345E-4096-9D2D-28D227797526}"/>
              </a:ext>
            </a:extLst>
          </p:cNvPr>
          <p:cNvSpPr>
            <a:spLocks noGrp="1"/>
          </p:cNvSpPr>
          <p:nvPr>
            <p:ph idx="1"/>
          </p:nvPr>
        </p:nvSpPr>
        <p:spPr/>
        <p:txBody>
          <a:bodyPr/>
          <a:lstStyle/>
          <a:p>
            <a:r>
              <a:rPr lang="zh-CN" altLang="en-US" dirty="0"/>
              <a:t>相对路径：</a:t>
            </a:r>
            <a:endParaRPr lang="en-US" altLang="zh-CN" dirty="0"/>
          </a:p>
          <a:p>
            <a:pPr lvl="1"/>
            <a:r>
              <a:rPr lang="en-US" altLang="zh-CN" dirty="0"/>
              <a:t>.</a:t>
            </a:r>
            <a:r>
              <a:rPr lang="zh-CN" altLang="en-US" dirty="0"/>
              <a:t>当前文件夹</a:t>
            </a:r>
            <a:endParaRPr lang="en-US" altLang="zh-CN" dirty="0"/>
          </a:p>
          <a:p>
            <a:pPr lvl="1"/>
            <a:r>
              <a:rPr lang="en-US" altLang="zh-CN" dirty="0"/>
              <a:t>..</a:t>
            </a:r>
            <a:r>
              <a:rPr lang="zh-CN" altLang="en-US" dirty="0"/>
              <a:t>上级文件夹</a:t>
            </a:r>
            <a:endParaRPr lang="en-US" altLang="zh-CN" dirty="0"/>
          </a:p>
          <a:p>
            <a:pPr lvl="1"/>
            <a:r>
              <a:rPr lang="en-US" altLang="zh-CN" dirty="0"/>
              <a:t>../data/file.txt</a:t>
            </a:r>
          </a:p>
          <a:p>
            <a:r>
              <a:rPr lang="zh-CN" altLang="en-US" dirty="0"/>
              <a:t>绝对路径</a:t>
            </a:r>
            <a:endParaRPr lang="en-US" altLang="zh-CN" dirty="0"/>
          </a:p>
          <a:p>
            <a:pPr lvl="1"/>
            <a:r>
              <a:rPr lang="en-US" altLang="zh-CN" dirty="0"/>
              <a:t>D:\studywork\</a:t>
            </a:r>
            <a:r>
              <a:rPr lang="zh-CN" altLang="en-US" dirty="0"/>
              <a:t>哔哩哔哩</a:t>
            </a:r>
            <a:r>
              <a:rPr lang="en-US" altLang="zh-CN" dirty="0"/>
              <a:t>\python</a:t>
            </a:r>
            <a:r>
              <a:rPr lang="zh-CN" altLang="en-US" dirty="0"/>
              <a:t>课件</a:t>
            </a:r>
            <a:r>
              <a:rPr lang="en-US" altLang="zh-CN" dirty="0"/>
              <a:t>\</a:t>
            </a:r>
            <a:r>
              <a:rPr lang="zh-CN" altLang="en-US" dirty="0"/>
              <a:t>录课视频</a:t>
            </a:r>
          </a:p>
        </p:txBody>
      </p:sp>
      <p:sp>
        <p:nvSpPr>
          <p:cNvPr id="4" name="日期占位符 3">
            <a:extLst>
              <a:ext uri="{FF2B5EF4-FFF2-40B4-BE49-F238E27FC236}">
                <a16:creationId xmlns:a16="http://schemas.microsoft.com/office/drawing/2014/main" id="{EA58D2E6-4B7D-4CEB-84D4-9BA541FC1EC0}"/>
              </a:ext>
            </a:extLst>
          </p:cNvPr>
          <p:cNvSpPr>
            <a:spLocks noGrp="1"/>
          </p:cNvSpPr>
          <p:nvPr>
            <p:ph type="dt" sz="half" idx="10"/>
          </p:nvPr>
        </p:nvSpPr>
        <p:spPr/>
        <p:txBody>
          <a:bodyPr/>
          <a:lstStyle/>
          <a:p>
            <a:fld id="{1D468AB8-083D-4D69-B87D-6C028D915EA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9AF407ED-4B8F-4B90-823A-5126E7E031C3}"/>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D4A48A6-90DA-40C6-A255-1D149238DDA1}"/>
              </a:ext>
            </a:extLst>
          </p:cNvPr>
          <p:cNvSpPr>
            <a:spLocks noGrp="1"/>
          </p:cNvSpPr>
          <p:nvPr>
            <p:ph type="sldNum" sz="quarter" idx="12"/>
          </p:nvPr>
        </p:nvSpPr>
        <p:spPr/>
        <p:txBody>
          <a:bodyPr/>
          <a:lstStyle/>
          <a:p>
            <a:fld id="{253F5694-3F4E-4408-B13F-07F0B52BE224}" type="slidenum">
              <a:rPr lang="zh-CN" altLang="en-US" smtClean="0"/>
              <a:t>63</a:t>
            </a:fld>
            <a:endParaRPr lang="zh-CN" altLang="en-US"/>
          </a:p>
        </p:txBody>
      </p:sp>
    </p:spTree>
    <p:extLst>
      <p:ext uri="{BB962C8B-B14F-4D97-AF65-F5344CB8AC3E}">
        <p14:creationId xmlns:p14="http://schemas.microsoft.com/office/powerpoint/2010/main" val="809382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4EC12F-34B3-4CD5-8EED-FE1FF79CF334}"/>
              </a:ext>
            </a:extLst>
          </p:cNvPr>
          <p:cNvSpPr>
            <a:spLocks noGrp="1"/>
          </p:cNvSpPr>
          <p:nvPr>
            <p:ph type="dt" sz="half" idx="10"/>
          </p:nvPr>
        </p:nvSpPr>
        <p:spPr/>
        <p:txBody>
          <a:bodyPr/>
          <a:lstStyle/>
          <a:p>
            <a:fld id="{5D1A20F5-B947-49B3-B315-75ACCFC091B4}" type="datetime1">
              <a:rPr lang="zh-CN" altLang="en-US" smtClean="0"/>
              <a:t>2021/1/29</a:t>
            </a:fld>
            <a:endParaRPr lang="zh-CN" altLang="en-US"/>
          </a:p>
        </p:txBody>
      </p:sp>
      <p:sp>
        <p:nvSpPr>
          <p:cNvPr id="3" name="页脚占位符 2">
            <a:extLst>
              <a:ext uri="{FF2B5EF4-FFF2-40B4-BE49-F238E27FC236}">
                <a16:creationId xmlns:a16="http://schemas.microsoft.com/office/drawing/2014/main" id="{2D55CA11-219D-40B3-92D8-615A38221F5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4" name="灯片编号占位符 3">
            <a:extLst>
              <a:ext uri="{FF2B5EF4-FFF2-40B4-BE49-F238E27FC236}">
                <a16:creationId xmlns:a16="http://schemas.microsoft.com/office/drawing/2014/main" id="{11F5AEED-0DB4-40C2-AD78-3F3EA1FB1AEE}"/>
              </a:ext>
            </a:extLst>
          </p:cNvPr>
          <p:cNvSpPr>
            <a:spLocks noGrp="1"/>
          </p:cNvSpPr>
          <p:nvPr>
            <p:ph type="sldNum" sz="quarter" idx="12"/>
          </p:nvPr>
        </p:nvSpPr>
        <p:spPr/>
        <p:txBody>
          <a:bodyPr/>
          <a:lstStyle/>
          <a:p>
            <a:fld id="{253F5694-3F4E-4408-B13F-07F0B52BE224}" type="slidenum">
              <a:rPr lang="zh-CN" altLang="en-US" smtClean="0"/>
              <a:t>64</a:t>
            </a:fld>
            <a:endParaRPr lang="zh-CN" altLang="en-US"/>
          </a:p>
        </p:txBody>
      </p:sp>
      <p:sp>
        <p:nvSpPr>
          <p:cNvPr id="6" name="矩形 5">
            <a:extLst>
              <a:ext uri="{FF2B5EF4-FFF2-40B4-BE49-F238E27FC236}">
                <a16:creationId xmlns:a16="http://schemas.microsoft.com/office/drawing/2014/main" id="{15444BDD-411E-4CB7-BA52-B6C4EA21F5AD}"/>
              </a:ext>
            </a:extLst>
          </p:cNvPr>
          <p:cNvSpPr/>
          <p:nvPr/>
        </p:nvSpPr>
        <p:spPr>
          <a:xfrm>
            <a:off x="3150433" y="2705725"/>
            <a:ext cx="5891133" cy="1446550"/>
          </a:xfrm>
          <a:prstGeom prst="rect">
            <a:avLst/>
          </a:prstGeom>
          <a:noFill/>
        </p:spPr>
        <p:txBody>
          <a:bodyPr wrap="square" lIns="91440" tIns="45720" rIns="91440" bIns="45720">
            <a:spAutoFit/>
          </a:bodyPr>
          <a:lstStyle/>
          <a:p>
            <a:pPr algn="ctr"/>
            <a:r>
              <a:rPr lang="zh-CN" altLang="en-US" sz="8800" b="1" cap="none" spc="0" dirty="0">
                <a:ln w="22225">
                  <a:solidFill>
                    <a:schemeClr val="accent2"/>
                  </a:solidFill>
                  <a:prstDash val="solid"/>
                </a:ln>
                <a:solidFill>
                  <a:sysClr val="windowText" lastClr="000000"/>
                </a:solidFill>
                <a:effectLst/>
              </a:rPr>
              <a:t>谢谢观看！</a:t>
            </a:r>
          </a:p>
        </p:txBody>
      </p:sp>
    </p:spTree>
    <p:extLst>
      <p:ext uri="{BB962C8B-B14F-4D97-AF65-F5344CB8AC3E}">
        <p14:creationId xmlns:p14="http://schemas.microsoft.com/office/powerpoint/2010/main" val="14496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8E133-C3EF-46C8-B7DD-60FA4087C5DD}"/>
              </a:ext>
            </a:extLst>
          </p:cNvPr>
          <p:cNvSpPr>
            <a:spLocks noGrp="1"/>
          </p:cNvSpPr>
          <p:nvPr>
            <p:ph type="title"/>
          </p:nvPr>
        </p:nvSpPr>
        <p:spPr/>
        <p:txBody>
          <a:bodyPr/>
          <a:lstStyle/>
          <a:p>
            <a:r>
              <a:rPr lang="en-US" altLang="zh-CN" dirty="0" err="1">
                <a:latin typeface="+mj-ea"/>
              </a:rPr>
              <a:t>Numpy</a:t>
            </a:r>
            <a:r>
              <a:rPr lang="zh-CN" altLang="en-US" dirty="0">
                <a:latin typeface="+mj-ea"/>
              </a:rPr>
              <a:t>数据类型</a:t>
            </a:r>
            <a:endParaRPr lang="zh-CN" altLang="en-US" dirty="0"/>
          </a:p>
        </p:txBody>
      </p:sp>
      <p:graphicFrame>
        <p:nvGraphicFramePr>
          <p:cNvPr id="7" name="表格 7">
            <a:extLst>
              <a:ext uri="{FF2B5EF4-FFF2-40B4-BE49-F238E27FC236}">
                <a16:creationId xmlns:a16="http://schemas.microsoft.com/office/drawing/2014/main" id="{8F333B49-B2F7-4940-A4A9-BE8C9BECE5DA}"/>
              </a:ext>
            </a:extLst>
          </p:cNvPr>
          <p:cNvGraphicFramePr>
            <a:graphicFrameLocks noGrp="1"/>
          </p:cNvGraphicFramePr>
          <p:nvPr>
            <p:ph idx="1"/>
            <p:extLst>
              <p:ext uri="{D42A27DB-BD31-4B8C-83A1-F6EECF244321}">
                <p14:modId xmlns:p14="http://schemas.microsoft.com/office/powerpoint/2010/main" val="4173361326"/>
              </p:ext>
            </p:extLst>
          </p:nvPr>
        </p:nvGraphicFramePr>
        <p:xfrm>
          <a:off x="1295400" y="2557463"/>
          <a:ext cx="9601197" cy="2966720"/>
        </p:xfrm>
        <a:graphic>
          <a:graphicData uri="http://schemas.openxmlformats.org/drawingml/2006/table">
            <a:tbl>
              <a:tblPr firstRow="1" bandRow="1">
                <a:tableStyleId>{5C22544A-7EE6-4342-B048-85BDC9FD1C3A}</a:tableStyleId>
              </a:tblPr>
              <a:tblGrid>
                <a:gridCol w="1717623">
                  <a:extLst>
                    <a:ext uri="{9D8B030D-6E8A-4147-A177-3AD203B41FA5}">
                      <a16:colId xmlns:a16="http://schemas.microsoft.com/office/drawing/2014/main" val="1159986021"/>
                    </a:ext>
                  </a:extLst>
                </a:gridCol>
                <a:gridCol w="6265888">
                  <a:extLst>
                    <a:ext uri="{9D8B030D-6E8A-4147-A177-3AD203B41FA5}">
                      <a16:colId xmlns:a16="http://schemas.microsoft.com/office/drawing/2014/main" val="2312958998"/>
                    </a:ext>
                  </a:extLst>
                </a:gridCol>
                <a:gridCol w="1617686">
                  <a:extLst>
                    <a:ext uri="{9D8B030D-6E8A-4147-A177-3AD203B41FA5}">
                      <a16:colId xmlns:a16="http://schemas.microsoft.com/office/drawing/2014/main" val="3644015401"/>
                    </a:ext>
                  </a:extLst>
                </a:gridCol>
              </a:tblGrid>
              <a:tr h="370840">
                <a:tc>
                  <a:txBody>
                    <a:bodyPr/>
                    <a:lstStyle/>
                    <a:p>
                      <a:r>
                        <a:rPr lang="zh-CN" altLang="en-US" dirty="0">
                          <a:solidFill>
                            <a:schemeClr val="tx1"/>
                          </a:solidFill>
                        </a:rPr>
                        <a:t>名称</a:t>
                      </a:r>
                    </a:p>
                  </a:txBody>
                  <a:tcPr/>
                </a:tc>
                <a:tc>
                  <a:txBody>
                    <a:bodyPr/>
                    <a:lstStyle/>
                    <a:p>
                      <a:r>
                        <a:rPr lang="zh-CN" altLang="en-US" dirty="0">
                          <a:solidFill>
                            <a:schemeClr val="tx1"/>
                          </a:solidFill>
                        </a:rPr>
                        <a:t>说明</a:t>
                      </a:r>
                    </a:p>
                  </a:txBody>
                  <a:tcPr/>
                </a:tc>
                <a:tc>
                  <a:txBody>
                    <a:bodyPr/>
                    <a:lstStyle/>
                    <a:p>
                      <a:r>
                        <a:rPr lang="zh-CN" altLang="en-US" dirty="0">
                          <a:solidFill>
                            <a:schemeClr val="tx1"/>
                          </a:solidFill>
                        </a:rPr>
                        <a:t>符号</a:t>
                      </a:r>
                    </a:p>
                  </a:txBody>
                  <a:tcPr/>
                </a:tc>
                <a:extLst>
                  <a:ext uri="{0D108BD9-81ED-4DB2-BD59-A6C34878D82A}">
                    <a16:rowId xmlns:a16="http://schemas.microsoft.com/office/drawing/2014/main" val="1111957158"/>
                  </a:ext>
                </a:extLst>
              </a:tr>
              <a:tr h="370840">
                <a:tc>
                  <a:txBody>
                    <a:bodyPr/>
                    <a:lstStyle/>
                    <a:p>
                      <a:r>
                        <a:rPr lang="en-US" altLang="zh-CN" dirty="0"/>
                        <a:t>np.float16</a:t>
                      </a:r>
                      <a:endParaRPr lang="zh-CN" altLang="en-US" dirty="0"/>
                    </a:p>
                  </a:txBody>
                  <a:tcPr/>
                </a:tc>
                <a:tc>
                  <a:txBody>
                    <a:bodyPr/>
                    <a:lstStyle/>
                    <a:p>
                      <a:r>
                        <a:rPr lang="zh-CN" altLang="en-US" dirty="0"/>
                        <a:t>半精度浮点数：</a:t>
                      </a:r>
                      <a:r>
                        <a:rPr lang="en-US" altLang="zh-CN" dirty="0"/>
                        <a:t>16</a:t>
                      </a:r>
                      <a:r>
                        <a:rPr lang="zh-CN" altLang="en-US" dirty="0"/>
                        <a:t>位，正负号</a:t>
                      </a:r>
                      <a:r>
                        <a:rPr lang="en-US" altLang="zh-CN" dirty="0"/>
                        <a:t>1</a:t>
                      </a:r>
                      <a:r>
                        <a:rPr lang="zh-CN" altLang="en-US" dirty="0"/>
                        <a:t>位，指数</a:t>
                      </a:r>
                      <a:r>
                        <a:rPr lang="en-US" altLang="zh-CN" dirty="0"/>
                        <a:t>5</a:t>
                      </a:r>
                      <a:r>
                        <a:rPr lang="zh-CN" altLang="en-US" dirty="0"/>
                        <a:t>位，精度</a:t>
                      </a:r>
                      <a:r>
                        <a:rPr lang="en-US" altLang="zh-CN" dirty="0"/>
                        <a:t>10</a:t>
                      </a:r>
                      <a:r>
                        <a:rPr lang="zh-CN" altLang="en-US" dirty="0"/>
                        <a:t>位</a:t>
                      </a:r>
                    </a:p>
                  </a:txBody>
                  <a:tcPr/>
                </a:tc>
                <a:tc>
                  <a:txBody>
                    <a:bodyPr/>
                    <a:lstStyle/>
                    <a:p>
                      <a:r>
                        <a:rPr lang="en-US" altLang="zh-CN" dirty="0"/>
                        <a:t>'f2'</a:t>
                      </a:r>
                      <a:endParaRPr lang="zh-CN" altLang="en-US" dirty="0"/>
                    </a:p>
                  </a:txBody>
                  <a:tcPr/>
                </a:tc>
                <a:extLst>
                  <a:ext uri="{0D108BD9-81ED-4DB2-BD59-A6C34878D82A}">
                    <a16:rowId xmlns:a16="http://schemas.microsoft.com/office/drawing/2014/main" val="231321472"/>
                  </a:ext>
                </a:extLst>
              </a:tr>
              <a:tr h="370840">
                <a:tc>
                  <a:txBody>
                    <a:bodyPr/>
                    <a:lstStyle/>
                    <a:p>
                      <a:r>
                        <a:rPr lang="en-US" altLang="zh-CN" dirty="0"/>
                        <a:t>np.float32</a:t>
                      </a:r>
                      <a:endParaRPr lang="zh-CN" altLang="en-US" dirty="0"/>
                    </a:p>
                  </a:txBody>
                  <a:tcPr/>
                </a:tc>
                <a:tc>
                  <a:txBody>
                    <a:bodyPr/>
                    <a:lstStyle/>
                    <a:p>
                      <a:r>
                        <a:rPr lang="zh-CN" altLang="en-US" dirty="0"/>
                        <a:t>单精度浮点数：</a:t>
                      </a:r>
                      <a:r>
                        <a:rPr lang="en-US" altLang="zh-CN" dirty="0"/>
                        <a:t>32</a:t>
                      </a:r>
                      <a:r>
                        <a:rPr lang="zh-CN" altLang="en-US" dirty="0"/>
                        <a:t>位，正负号</a:t>
                      </a:r>
                      <a:r>
                        <a:rPr lang="en-US" altLang="zh-CN" dirty="0"/>
                        <a:t>1</a:t>
                      </a:r>
                      <a:r>
                        <a:rPr lang="zh-CN" altLang="en-US" dirty="0"/>
                        <a:t>位，指数</a:t>
                      </a:r>
                      <a:r>
                        <a:rPr lang="en-US" altLang="zh-CN" dirty="0"/>
                        <a:t>8</a:t>
                      </a:r>
                      <a:r>
                        <a:rPr lang="zh-CN" altLang="en-US" dirty="0"/>
                        <a:t>位，精度</a:t>
                      </a:r>
                      <a:r>
                        <a:rPr lang="en-US" altLang="zh-CN" dirty="0"/>
                        <a:t>23</a:t>
                      </a:r>
                      <a:r>
                        <a:rPr lang="zh-CN" altLang="en-US" dirty="0"/>
                        <a:t>位</a:t>
                      </a:r>
                    </a:p>
                  </a:txBody>
                  <a:tcPr/>
                </a:tc>
                <a:tc>
                  <a:txBody>
                    <a:bodyPr/>
                    <a:lstStyle/>
                    <a:p>
                      <a:r>
                        <a:rPr lang="en-US" altLang="zh-CN" dirty="0"/>
                        <a:t>'f4'</a:t>
                      </a:r>
                      <a:endParaRPr lang="zh-CN" altLang="en-US" dirty="0"/>
                    </a:p>
                  </a:txBody>
                  <a:tcPr/>
                </a:tc>
                <a:extLst>
                  <a:ext uri="{0D108BD9-81ED-4DB2-BD59-A6C34878D82A}">
                    <a16:rowId xmlns:a16="http://schemas.microsoft.com/office/drawing/2014/main" val="4137913163"/>
                  </a:ext>
                </a:extLst>
              </a:tr>
              <a:tr h="370840">
                <a:tc>
                  <a:txBody>
                    <a:bodyPr/>
                    <a:lstStyle/>
                    <a:p>
                      <a:r>
                        <a:rPr lang="en-US" altLang="zh-CN" dirty="0"/>
                        <a:t>np.float64</a:t>
                      </a:r>
                    </a:p>
                  </a:txBody>
                  <a:tcPr/>
                </a:tc>
                <a:tc>
                  <a:txBody>
                    <a:bodyPr/>
                    <a:lstStyle/>
                    <a:p>
                      <a:r>
                        <a:rPr lang="zh-CN" altLang="en-US" dirty="0"/>
                        <a:t>双精度浮点数：</a:t>
                      </a:r>
                      <a:r>
                        <a:rPr lang="en-US" altLang="zh-CN" dirty="0"/>
                        <a:t>64</a:t>
                      </a:r>
                      <a:r>
                        <a:rPr lang="zh-CN" altLang="en-US" dirty="0"/>
                        <a:t>位，正负号</a:t>
                      </a:r>
                      <a:r>
                        <a:rPr lang="en-US" altLang="zh-CN" dirty="0"/>
                        <a:t>1</a:t>
                      </a:r>
                      <a:r>
                        <a:rPr lang="zh-CN" altLang="en-US" dirty="0"/>
                        <a:t>位，指数</a:t>
                      </a:r>
                      <a:r>
                        <a:rPr lang="en-US" altLang="zh-CN" dirty="0"/>
                        <a:t>11</a:t>
                      </a:r>
                      <a:r>
                        <a:rPr lang="zh-CN" altLang="en-US" dirty="0"/>
                        <a:t>位，精度</a:t>
                      </a:r>
                      <a:r>
                        <a:rPr lang="en-US" altLang="zh-CN" dirty="0"/>
                        <a:t>52</a:t>
                      </a:r>
                      <a:r>
                        <a:rPr lang="zh-CN" altLang="en-US" dirty="0"/>
                        <a:t>位</a:t>
                      </a:r>
                    </a:p>
                  </a:txBody>
                  <a:tcPr/>
                </a:tc>
                <a:tc>
                  <a:txBody>
                    <a:bodyPr/>
                    <a:lstStyle/>
                    <a:p>
                      <a:r>
                        <a:rPr lang="en-US" altLang="zh-CN" dirty="0"/>
                        <a:t>'f8'</a:t>
                      </a:r>
                      <a:endParaRPr lang="zh-CN" altLang="en-US" dirty="0"/>
                    </a:p>
                  </a:txBody>
                  <a:tcPr/>
                </a:tc>
                <a:extLst>
                  <a:ext uri="{0D108BD9-81ED-4DB2-BD59-A6C34878D82A}">
                    <a16:rowId xmlns:a16="http://schemas.microsoft.com/office/drawing/2014/main" val="244765130"/>
                  </a:ext>
                </a:extLst>
              </a:tr>
              <a:tr h="370840">
                <a:tc>
                  <a:txBody>
                    <a:bodyPr/>
                    <a:lstStyle/>
                    <a:p>
                      <a:r>
                        <a:rPr lang="en-US" altLang="zh-CN" dirty="0" err="1"/>
                        <a:t>np.bool</a:t>
                      </a:r>
                      <a:endParaRPr lang="zh-CN" altLang="en-US" dirty="0"/>
                    </a:p>
                  </a:txBody>
                  <a:tcPr/>
                </a:tc>
                <a:tc>
                  <a:txBody>
                    <a:bodyPr/>
                    <a:lstStyle/>
                    <a:p>
                      <a:r>
                        <a:rPr lang="zh-CN" altLang="en-US" dirty="0"/>
                        <a:t>用一个字节存储的布尔类型（</a:t>
                      </a:r>
                      <a:r>
                        <a:rPr lang="en-US" altLang="zh-CN" dirty="0"/>
                        <a:t>True</a:t>
                      </a:r>
                      <a:r>
                        <a:rPr lang="zh-CN" altLang="en-US" dirty="0"/>
                        <a:t>或</a:t>
                      </a:r>
                      <a:r>
                        <a:rPr lang="en-US" altLang="zh-CN" dirty="0"/>
                        <a:t>False</a:t>
                      </a:r>
                      <a:r>
                        <a:rPr lang="zh-CN" altLang="en-US" dirty="0"/>
                        <a:t>）</a:t>
                      </a:r>
                    </a:p>
                  </a:txBody>
                  <a:tcPr/>
                </a:tc>
                <a:tc>
                  <a:txBody>
                    <a:bodyPr/>
                    <a:lstStyle/>
                    <a:p>
                      <a:r>
                        <a:rPr lang="en-US" altLang="zh-CN" dirty="0"/>
                        <a:t>'b'</a:t>
                      </a:r>
                      <a:endParaRPr lang="zh-CN" altLang="en-US" dirty="0"/>
                    </a:p>
                  </a:txBody>
                  <a:tcPr/>
                </a:tc>
                <a:extLst>
                  <a:ext uri="{0D108BD9-81ED-4DB2-BD59-A6C34878D82A}">
                    <a16:rowId xmlns:a16="http://schemas.microsoft.com/office/drawing/2014/main" val="4176073984"/>
                  </a:ext>
                </a:extLst>
              </a:tr>
              <a:tr h="370840">
                <a:tc>
                  <a:txBody>
                    <a:bodyPr/>
                    <a:lstStyle/>
                    <a:p>
                      <a:r>
                        <a:rPr lang="en-US" altLang="zh-CN" dirty="0" err="1"/>
                        <a:t>np.object</a:t>
                      </a:r>
                      <a:r>
                        <a:rPr lang="en-US" altLang="zh-CN" dirty="0"/>
                        <a:t>_</a:t>
                      </a:r>
                      <a:endParaRPr lang="zh-CN" altLang="en-US" dirty="0"/>
                    </a:p>
                  </a:txBody>
                  <a:tcPr/>
                </a:tc>
                <a:tc>
                  <a:txBody>
                    <a:bodyPr/>
                    <a:lstStyle/>
                    <a:p>
                      <a:r>
                        <a:rPr lang="en-US" altLang="zh-CN" dirty="0"/>
                        <a:t>python</a:t>
                      </a:r>
                      <a:r>
                        <a:rPr lang="zh-CN" altLang="en-US" dirty="0"/>
                        <a:t>对象</a:t>
                      </a:r>
                    </a:p>
                  </a:txBody>
                  <a:tcPr/>
                </a:tc>
                <a:tc>
                  <a:txBody>
                    <a:bodyPr/>
                    <a:lstStyle/>
                    <a:p>
                      <a:r>
                        <a:rPr lang="en-US" altLang="zh-CN" dirty="0"/>
                        <a:t>'O'</a:t>
                      </a:r>
                      <a:endParaRPr lang="zh-CN" altLang="en-US" dirty="0"/>
                    </a:p>
                  </a:txBody>
                  <a:tcPr/>
                </a:tc>
                <a:extLst>
                  <a:ext uri="{0D108BD9-81ED-4DB2-BD59-A6C34878D82A}">
                    <a16:rowId xmlns:a16="http://schemas.microsoft.com/office/drawing/2014/main" val="2877945832"/>
                  </a:ext>
                </a:extLst>
              </a:tr>
              <a:tr h="370840">
                <a:tc>
                  <a:txBody>
                    <a:bodyPr/>
                    <a:lstStyle/>
                    <a:p>
                      <a:r>
                        <a:rPr lang="en-US" altLang="zh-CN" dirty="0" err="1"/>
                        <a:t>np.string</a:t>
                      </a:r>
                      <a:r>
                        <a:rPr lang="en-US" altLang="zh-CN" dirty="0"/>
                        <a:t>_</a:t>
                      </a:r>
                      <a:endParaRPr lang="zh-CN" altLang="en-US" dirty="0"/>
                    </a:p>
                  </a:txBody>
                  <a:tcPr/>
                </a:tc>
                <a:tc>
                  <a:txBody>
                    <a:bodyPr/>
                    <a:lstStyle/>
                    <a:p>
                      <a:r>
                        <a:rPr lang="zh-CN" altLang="en-US" dirty="0"/>
                        <a:t>字符串</a:t>
                      </a:r>
                    </a:p>
                  </a:txBody>
                  <a:tcPr/>
                </a:tc>
                <a:tc>
                  <a:txBody>
                    <a:bodyPr/>
                    <a:lstStyle/>
                    <a:p>
                      <a:r>
                        <a:rPr lang="en-US" altLang="zh-CN" dirty="0"/>
                        <a:t>'S'</a:t>
                      </a:r>
                      <a:endParaRPr lang="zh-CN" altLang="en-US" dirty="0"/>
                    </a:p>
                  </a:txBody>
                  <a:tcPr/>
                </a:tc>
                <a:extLst>
                  <a:ext uri="{0D108BD9-81ED-4DB2-BD59-A6C34878D82A}">
                    <a16:rowId xmlns:a16="http://schemas.microsoft.com/office/drawing/2014/main" val="409237710"/>
                  </a:ext>
                </a:extLst>
              </a:tr>
              <a:tr h="370840">
                <a:tc>
                  <a:txBody>
                    <a:bodyPr/>
                    <a:lstStyle/>
                    <a:p>
                      <a:r>
                        <a:rPr lang="en-US" altLang="zh-CN" dirty="0" err="1"/>
                        <a:t>np.unicode</a:t>
                      </a:r>
                      <a:r>
                        <a:rPr lang="en-US" altLang="zh-CN" dirty="0"/>
                        <a:t>_</a:t>
                      </a:r>
                      <a:endParaRPr lang="zh-CN" altLang="en-US" dirty="0"/>
                    </a:p>
                  </a:txBody>
                  <a:tcPr/>
                </a:tc>
                <a:tc>
                  <a:txBody>
                    <a:bodyPr/>
                    <a:lstStyle/>
                    <a:p>
                      <a:r>
                        <a:rPr lang="en-US" altLang="zh-CN" dirty="0" err="1"/>
                        <a:t>unicode</a:t>
                      </a:r>
                      <a:r>
                        <a:rPr lang="zh-CN" altLang="en-US" dirty="0"/>
                        <a:t>类型</a:t>
                      </a:r>
                    </a:p>
                  </a:txBody>
                  <a:tcPr/>
                </a:tc>
                <a:tc>
                  <a:txBody>
                    <a:bodyPr/>
                    <a:lstStyle/>
                    <a:p>
                      <a:r>
                        <a:rPr lang="en-US" altLang="zh-CN" dirty="0"/>
                        <a:t>'U'</a:t>
                      </a:r>
                      <a:endParaRPr lang="zh-CN" altLang="en-US" dirty="0"/>
                    </a:p>
                  </a:txBody>
                  <a:tcPr/>
                </a:tc>
                <a:extLst>
                  <a:ext uri="{0D108BD9-81ED-4DB2-BD59-A6C34878D82A}">
                    <a16:rowId xmlns:a16="http://schemas.microsoft.com/office/drawing/2014/main" val="2763931893"/>
                  </a:ext>
                </a:extLst>
              </a:tr>
            </a:tbl>
          </a:graphicData>
        </a:graphic>
      </p:graphicFrame>
      <p:sp>
        <p:nvSpPr>
          <p:cNvPr id="4" name="日期占位符 3">
            <a:extLst>
              <a:ext uri="{FF2B5EF4-FFF2-40B4-BE49-F238E27FC236}">
                <a16:creationId xmlns:a16="http://schemas.microsoft.com/office/drawing/2014/main" id="{1CB25FA9-F7DD-4BC6-8E09-5A9CFD4407E3}"/>
              </a:ext>
            </a:extLst>
          </p:cNvPr>
          <p:cNvSpPr>
            <a:spLocks noGrp="1"/>
          </p:cNvSpPr>
          <p:nvPr>
            <p:ph type="dt" sz="half" idx="10"/>
          </p:nvPr>
        </p:nvSpPr>
        <p:spPr/>
        <p:txBody>
          <a:bodyPr/>
          <a:lstStyle/>
          <a:p>
            <a:fld id="{719EDCFE-9985-4853-8679-5B4FF5586AAF}" type="datetime1">
              <a:rPr lang="zh-CN" altLang="en-US" smtClean="0"/>
              <a:t>2021/1/29</a:t>
            </a:fld>
            <a:endParaRPr lang="zh-CN" altLang="en-US"/>
          </a:p>
        </p:txBody>
      </p:sp>
      <p:sp>
        <p:nvSpPr>
          <p:cNvPr id="5" name="页脚占位符 4">
            <a:extLst>
              <a:ext uri="{FF2B5EF4-FFF2-40B4-BE49-F238E27FC236}">
                <a16:creationId xmlns:a16="http://schemas.microsoft.com/office/drawing/2014/main" id="{88CFBB17-C897-422D-821E-352A145D168B}"/>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61901123-EB41-48F7-BC5D-C3E82967670C}"/>
              </a:ext>
            </a:extLst>
          </p:cNvPr>
          <p:cNvSpPr>
            <a:spLocks noGrp="1"/>
          </p:cNvSpPr>
          <p:nvPr>
            <p:ph type="sldNum" sz="quarter" idx="12"/>
          </p:nvPr>
        </p:nvSpPr>
        <p:spPr/>
        <p:txBody>
          <a:bodyPr/>
          <a:lstStyle/>
          <a:p>
            <a:fld id="{253F5694-3F4E-4408-B13F-07F0B52BE224}" type="slidenum">
              <a:rPr lang="zh-CN" altLang="en-US" smtClean="0"/>
              <a:t>7</a:t>
            </a:fld>
            <a:endParaRPr lang="zh-CN" altLang="en-US"/>
          </a:p>
        </p:txBody>
      </p:sp>
    </p:spTree>
    <p:extLst>
      <p:ext uri="{BB962C8B-B14F-4D97-AF65-F5344CB8AC3E}">
        <p14:creationId xmlns:p14="http://schemas.microsoft.com/office/powerpoint/2010/main" val="91115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3385C-7871-4652-A75F-A2C2058D234E}"/>
              </a:ext>
            </a:extLst>
          </p:cNvPr>
          <p:cNvSpPr>
            <a:spLocks noGrp="1"/>
          </p:cNvSpPr>
          <p:nvPr>
            <p:ph type="title"/>
          </p:nvPr>
        </p:nvSpPr>
        <p:spPr/>
        <p:txBody>
          <a:bodyPr/>
          <a:lstStyle/>
          <a:p>
            <a:r>
              <a:rPr lang="en-US" altLang="zh-CN" dirty="0">
                <a:latin typeface="+mj-ea"/>
              </a:rPr>
              <a:t>Nan</a:t>
            </a:r>
            <a:r>
              <a:rPr lang="zh-CN" altLang="en-US" dirty="0">
                <a:latin typeface="+mj-ea"/>
              </a:rPr>
              <a:t>和</a:t>
            </a:r>
            <a:r>
              <a:rPr lang="en-US" altLang="zh-CN" dirty="0">
                <a:latin typeface="+mj-ea"/>
              </a:rPr>
              <a:t>inf</a:t>
            </a:r>
            <a:endParaRPr lang="zh-CN" altLang="en-US" dirty="0">
              <a:latin typeface="+mj-ea"/>
            </a:endParaRPr>
          </a:p>
        </p:txBody>
      </p:sp>
      <p:sp>
        <p:nvSpPr>
          <p:cNvPr id="3" name="内容占位符 2">
            <a:extLst>
              <a:ext uri="{FF2B5EF4-FFF2-40B4-BE49-F238E27FC236}">
                <a16:creationId xmlns:a16="http://schemas.microsoft.com/office/drawing/2014/main" id="{2396A9BD-1151-4CC1-9402-E94D337490C9}"/>
              </a:ext>
            </a:extLst>
          </p:cNvPr>
          <p:cNvSpPr>
            <a:spLocks noGrp="1"/>
          </p:cNvSpPr>
          <p:nvPr>
            <p:ph idx="1"/>
          </p:nvPr>
        </p:nvSpPr>
        <p:spPr/>
        <p:txBody>
          <a:bodyPr>
            <a:normAutofit lnSpcReduction="10000"/>
          </a:bodyPr>
          <a:lstStyle/>
          <a:p>
            <a:pPr>
              <a:lnSpc>
                <a:spcPct val="150000"/>
              </a:lnSpc>
            </a:pPr>
            <a:r>
              <a:rPr lang="en-US" altLang="zh-CN" dirty="0"/>
              <a:t>nan(</a:t>
            </a:r>
            <a:r>
              <a:rPr lang="en-US" altLang="zh-CN" dirty="0" err="1"/>
              <a:t>NAN,Nan</a:t>
            </a:r>
            <a:r>
              <a:rPr lang="en-US" altLang="zh-CN" dirty="0"/>
              <a:t>):not a number</a:t>
            </a:r>
            <a:r>
              <a:rPr lang="zh-CN" altLang="en-US" dirty="0"/>
              <a:t>表示不是一个数字</a:t>
            </a:r>
            <a:endParaRPr lang="en-US" altLang="zh-CN" dirty="0"/>
          </a:p>
          <a:p>
            <a:pPr>
              <a:lnSpc>
                <a:spcPct val="150000"/>
              </a:lnSpc>
            </a:pPr>
            <a:r>
              <a:rPr lang="zh-CN" altLang="en-US" dirty="0"/>
              <a:t>如果有缺失值就会出现</a:t>
            </a:r>
            <a:r>
              <a:rPr lang="en-US" altLang="zh-CN" dirty="0"/>
              <a:t>nan</a:t>
            </a:r>
          </a:p>
          <a:p>
            <a:pPr>
              <a:lnSpc>
                <a:spcPct val="150000"/>
              </a:lnSpc>
            </a:pPr>
            <a:r>
              <a:rPr lang="zh-CN" altLang="en-US" dirty="0"/>
              <a:t>当做了一个不合适的计算的时候（比如无穷大（</a:t>
            </a:r>
            <a:r>
              <a:rPr lang="en-US" altLang="zh-CN" dirty="0"/>
              <a:t>inf)-</a:t>
            </a:r>
            <a:r>
              <a:rPr lang="zh-CN" altLang="en-US" dirty="0"/>
              <a:t>无穷大）</a:t>
            </a:r>
          </a:p>
          <a:p>
            <a:pPr>
              <a:lnSpc>
                <a:spcPct val="150000"/>
              </a:lnSpc>
            </a:pPr>
            <a:r>
              <a:rPr lang="zh-CN" altLang="en-US" dirty="0"/>
              <a:t>如何判断一个数字是否为</a:t>
            </a:r>
            <a:r>
              <a:rPr lang="en-US" altLang="zh-CN" dirty="0"/>
              <a:t>nan? </a:t>
            </a:r>
            <a:r>
              <a:rPr lang="en-US" altLang="zh-CN" dirty="0" err="1"/>
              <a:t>np.isnan</a:t>
            </a:r>
            <a:r>
              <a:rPr lang="en-US" altLang="zh-CN" dirty="0"/>
              <a:t>(a)</a:t>
            </a:r>
          </a:p>
          <a:p>
            <a:pPr>
              <a:lnSpc>
                <a:spcPct val="150000"/>
              </a:lnSpc>
            </a:pPr>
            <a:r>
              <a:rPr lang="en-US" altLang="zh-CN" dirty="0"/>
              <a:t>inf(-</a:t>
            </a:r>
            <a:r>
              <a:rPr lang="en-US" altLang="zh-CN" dirty="0" err="1"/>
              <a:t>inf,inf</a:t>
            </a:r>
            <a:r>
              <a:rPr lang="en-US" altLang="zh-CN" dirty="0"/>
              <a:t>):</a:t>
            </a:r>
            <a:r>
              <a:rPr lang="en-US" altLang="zh-CN" dirty="0" err="1"/>
              <a:t>infinity,inf</a:t>
            </a:r>
            <a:r>
              <a:rPr lang="zh-CN" altLang="en-US" dirty="0"/>
              <a:t>表示正无穷，</a:t>
            </a:r>
            <a:r>
              <a:rPr lang="en-US" altLang="zh-CN" dirty="0"/>
              <a:t>-inf</a:t>
            </a:r>
            <a:r>
              <a:rPr lang="zh-CN" altLang="en-US" dirty="0"/>
              <a:t>表示负无穷</a:t>
            </a:r>
          </a:p>
        </p:txBody>
      </p:sp>
      <p:sp>
        <p:nvSpPr>
          <p:cNvPr id="4" name="日期占位符 3">
            <a:extLst>
              <a:ext uri="{FF2B5EF4-FFF2-40B4-BE49-F238E27FC236}">
                <a16:creationId xmlns:a16="http://schemas.microsoft.com/office/drawing/2014/main" id="{9C61A9F1-1D30-4AF0-8E8D-8EF4CCB11AF6}"/>
              </a:ext>
            </a:extLst>
          </p:cNvPr>
          <p:cNvSpPr>
            <a:spLocks noGrp="1"/>
          </p:cNvSpPr>
          <p:nvPr>
            <p:ph type="dt" sz="half" idx="10"/>
          </p:nvPr>
        </p:nvSpPr>
        <p:spPr/>
        <p:txBody>
          <a:bodyPr/>
          <a:lstStyle/>
          <a:p>
            <a:fld id="{C900B4D0-A91C-4C0E-8B1E-B7DD0FF90E95}" type="datetime1">
              <a:rPr lang="zh-CN" altLang="en-US" smtClean="0"/>
              <a:t>2021/1/29</a:t>
            </a:fld>
            <a:endParaRPr lang="zh-CN" altLang="en-US"/>
          </a:p>
        </p:txBody>
      </p:sp>
      <p:sp>
        <p:nvSpPr>
          <p:cNvPr id="5" name="页脚占位符 4">
            <a:extLst>
              <a:ext uri="{FF2B5EF4-FFF2-40B4-BE49-F238E27FC236}">
                <a16:creationId xmlns:a16="http://schemas.microsoft.com/office/drawing/2014/main" id="{24FA4AF5-F39D-4B80-BE66-7A10B2023F4D}"/>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5E4C2A25-AEE8-4AAA-9CE5-31CBD412EFAD}"/>
              </a:ext>
            </a:extLst>
          </p:cNvPr>
          <p:cNvSpPr>
            <a:spLocks noGrp="1"/>
          </p:cNvSpPr>
          <p:nvPr>
            <p:ph type="sldNum" sz="quarter" idx="12"/>
          </p:nvPr>
        </p:nvSpPr>
        <p:spPr/>
        <p:txBody>
          <a:bodyPr/>
          <a:lstStyle/>
          <a:p>
            <a:fld id="{253F5694-3F4E-4408-B13F-07F0B52BE224}" type="slidenum">
              <a:rPr lang="zh-CN" altLang="en-US" smtClean="0"/>
              <a:t>8</a:t>
            </a:fld>
            <a:endParaRPr lang="zh-CN" altLang="en-US"/>
          </a:p>
        </p:txBody>
      </p:sp>
    </p:spTree>
    <p:extLst>
      <p:ext uri="{BB962C8B-B14F-4D97-AF65-F5344CB8AC3E}">
        <p14:creationId xmlns:p14="http://schemas.microsoft.com/office/powerpoint/2010/main" val="82998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869A9-AE99-423A-B7CC-EE600F233414}"/>
              </a:ext>
            </a:extLst>
          </p:cNvPr>
          <p:cNvSpPr>
            <a:spLocks noGrp="1"/>
          </p:cNvSpPr>
          <p:nvPr>
            <p:ph type="title"/>
          </p:nvPr>
        </p:nvSpPr>
        <p:spPr/>
        <p:txBody>
          <a:bodyPr/>
          <a:lstStyle/>
          <a:p>
            <a:r>
              <a:rPr lang="zh-CN" altLang="en-US" dirty="0"/>
              <a:t>空值</a:t>
            </a:r>
          </a:p>
        </p:txBody>
      </p:sp>
      <p:sp>
        <p:nvSpPr>
          <p:cNvPr id="3" name="内容占位符 2">
            <a:extLst>
              <a:ext uri="{FF2B5EF4-FFF2-40B4-BE49-F238E27FC236}">
                <a16:creationId xmlns:a16="http://schemas.microsoft.com/office/drawing/2014/main" id="{A368DB21-FD6B-4709-93FF-B67D278568AC}"/>
              </a:ext>
            </a:extLst>
          </p:cNvPr>
          <p:cNvSpPr>
            <a:spLocks noGrp="1"/>
          </p:cNvSpPr>
          <p:nvPr>
            <p:ph idx="1"/>
          </p:nvPr>
        </p:nvSpPr>
        <p:spPr/>
        <p:txBody>
          <a:bodyPr/>
          <a:lstStyle/>
          <a:p>
            <a:r>
              <a:rPr lang="en-US" altLang="zh-CN" dirty="0"/>
              <a:t>python</a:t>
            </a:r>
            <a:r>
              <a:rPr lang="zh-CN" altLang="en-US" dirty="0"/>
              <a:t>中</a:t>
            </a:r>
            <a:r>
              <a:rPr lang="en-US" altLang="zh-CN" dirty="0"/>
              <a:t>None</a:t>
            </a:r>
          </a:p>
          <a:p>
            <a:r>
              <a:rPr lang="en-US" altLang="zh-CN" dirty="0" err="1"/>
              <a:t>numpy</a:t>
            </a:r>
            <a:r>
              <a:rPr lang="zh-CN" altLang="en-US" dirty="0"/>
              <a:t>中</a:t>
            </a:r>
            <a:r>
              <a:rPr lang="en-US" altLang="zh-CN" dirty="0"/>
              <a:t>Nan</a:t>
            </a:r>
          </a:p>
          <a:p>
            <a:r>
              <a:rPr lang="en-US" altLang="zh-CN" dirty="0"/>
              <a:t>SQL</a:t>
            </a:r>
            <a:r>
              <a:rPr lang="zh-CN" altLang="en-US" dirty="0"/>
              <a:t>中</a:t>
            </a:r>
            <a:r>
              <a:rPr lang="en-US" altLang="zh-CN" dirty="0"/>
              <a:t>null</a:t>
            </a:r>
          </a:p>
          <a:p>
            <a:r>
              <a:rPr lang="zh-CN" altLang="en-US" dirty="0"/>
              <a:t>空值和“没有”是两个概念，空值起到占位，还不能缺失</a:t>
            </a:r>
            <a:endParaRPr lang="en-US" altLang="zh-CN" dirty="0"/>
          </a:p>
          <a:p>
            <a:r>
              <a:rPr lang="zh-CN" altLang="en-US" dirty="0"/>
              <a:t>“没有”就是什么都没有</a:t>
            </a:r>
          </a:p>
        </p:txBody>
      </p:sp>
      <p:sp>
        <p:nvSpPr>
          <p:cNvPr id="4" name="日期占位符 3">
            <a:extLst>
              <a:ext uri="{FF2B5EF4-FFF2-40B4-BE49-F238E27FC236}">
                <a16:creationId xmlns:a16="http://schemas.microsoft.com/office/drawing/2014/main" id="{BAF94915-809A-4689-B5EF-2C1EA041B545}"/>
              </a:ext>
            </a:extLst>
          </p:cNvPr>
          <p:cNvSpPr>
            <a:spLocks noGrp="1"/>
          </p:cNvSpPr>
          <p:nvPr>
            <p:ph type="dt" sz="half" idx="10"/>
          </p:nvPr>
        </p:nvSpPr>
        <p:spPr/>
        <p:txBody>
          <a:bodyPr/>
          <a:lstStyle/>
          <a:p>
            <a:fld id="{1D468AB8-083D-4D69-B87D-6C028D915EAA}" type="datetime1">
              <a:rPr lang="zh-CN" altLang="en-US" smtClean="0"/>
              <a:t>2021/1/29</a:t>
            </a:fld>
            <a:endParaRPr lang="zh-CN" altLang="en-US"/>
          </a:p>
        </p:txBody>
      </p:sp>
      <p:sp>
        <p:nvSpPr>
          <p:cNvPr id="5" name="页脚占位符 4">
            <a:extLst>
              <a:ext uri="{FF2B5EF4-FFF2-40B4-BE49-F238E27FC236}">
                <a16:creationId xmlns:a16="http://schemas.microsoft.com/office/drawing/2014/main" id="{4874C720-67B9-4674-B11C-A64340FF9545}"/>
              </a:ext>
            </a:extLst>
          </p:cNvPr>
          <p:cNvSpPr>
            <a:spLocks noGrp="1"/>
          </p:cNvSpPr>
          <p:nvPr>
            <p:ph type="ftr" sz="quarter" idx="11"/>
          </p:nvPr>
        </p:nvSpPr>
        <p:spPr/>
        <p:txBody>
          <a:bodyPr/>
          <a:lstStyle/>
          <a:p>
            <a:r>
              <a:rPr lang="en-US" altLang="zh-CN"/>
              <a:t>Python</a:t>
            </a:r>
            <a:r>
              <a:rPr lang="zh-CN" altLang="en-US"/>
              <a:t>数据分析</a:t>
            </a:r>
            <a:r>
              <a:rPr lang="en-US" altLang="zh-CN"/>
              <a:t>Numpy            </a:t>
            </a:r>
            <a:r>
              <a:rPr lang="zh-CN" altLang="en-US"/>
              <a:t>李小四    </a:t>
            </a:r>
            <a:r>
              <a:rPr lang="en-US" altLang="zh-CN"/>
              <a:t>QQ : 3161308668</a:t>
            </a:r>
            <a:endParaRPr lang="zh-CN" altLang="en-US"/>
          </a:p>
        </p:txBody>
      </p:sp>
      <p:sp>
        <p:nvSpPr>
          <p:cNvPr id="6" name="灯片编号占位符 5">
            <a:extLst>
              <a:ext uri="{FF2B5EF4-FFF2-40B4-BE49-F238E27FC236}">
                <a16:creationId xmlns:a16="http://schemas.microsoft.com/office/drawing/2014/main" id="{AC5C6689-4686-4C73-B146-C5A4AC96ED17}"/>
              </a:ext>
            </a:extLst>
          </p:cNvPr>
          <p:cNvSpPr>
            <a:spLocks noGrp="1"/>
          </p:cNvSpPr>
          <p:nvPr>
            <p:ph type="sldNum" sz="quarter" idx="12"/>
          </p:nvPr>
        </p:nvSpPr>
        <p:spPr/>
        <p:txBody>
          <a:bodyPr/>
          <a:lstStyle/>
          <a:p>
            <a:fld id="{253F5694-3F4E-4408-B13F-07F0B52BE224}" type="slidenum">
              <a:rPr lang="zh-CN" altLang="en-US" smtClean="0"/>
              <a:t>9</a:t>
            </a:fld>
            <a:endParaRPr lang="zh-CN" altLang="en-US"/>
          </a:p>
        </p:txBody>
      </p:sp>
    </p:spTree>
    <p:extLst>
      <p:ext uri="{BB962C8B-B14F-4D97-AF65-F5344CB8AC3E}">
        <p14:creationId xmlns:p14="http://schemas.microsoft.com/office/powerpoint/2010/main" val="4218296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3692</TotalTime>
  <Words>5192</Words>
  <Application>Microsoft Office PowerPoint</Application>
  <PresentationFormat>宽屏</PresentationFormat>
  <Paragraphs>727</Paragraphs>
  <Slides>64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-apple-system</vt:lpstr>
      <vt:lpstr>Helvetica Neue</vt:lpstr>
      <vt:lpstr>PingFang SC</vt:lpstr>
      <vt:lpstr>等线</vt:lpstr>
      <vt:lpstr>黑体</vt:lpstr>
      <vt:lpstr>微软雅黑</vt:lpstr>
      <vt:lpstr>Arial</vt:lpstr>
      <vt:lpstr>Arial Black</vt:lpstr>
      <vt:lpstr>Open Sans</vt:lpstr>
      <vt:lpstr>环保</vt:lpstr>
      <vt:lpstr>Python数据分析--Numpy</vt:lpstr>
      <vt:lpstr>Python数据分析利器</vt:lpstr>
      <vt:lpstr>目录</vt:lpstr>
      <vt:lpstr>Numpy简介</vt:lpstr>
      <vt:lpstr>Numpy安装和调用</vt:lpstr>
      <vt:lpstr>Numpy数据类型</vt:lpstr>
      <vt:lpstr>Numpy数据类型</vt:lpstr>
      <vt:lpstr>Nan和inf</vt:lpstr>
      <vt:lpstr>空值</vt:lpstr>
      <vt:lpstr>补充知识点</vt:lpstr>
      <vt:lpstr>NumPy 副本和视图</vt:lpstr>
      <vt:lpstr>NumPy 副本和视图</vt:lpstr>
      <vt:lpstr>数组的定义</vt:lpstr>
      <vt:lpstr>创建数组</vt:lpstr>
      <vt:lpstr>创建数组</vt:lpstr>
      <vt:lpstr>创建数组</vt:lpstr>
      <vt:lpstr>random模块创建数组</vt:lpstr>
      <vt:lpstr>创建数组</vt:lpstr>
      <vt:lpstr>创建数组</vt:lpstr>
      <vt:lpstr>参数说明</vt:lpstr>
      <vt:lpstr>数组属性</vt:lpstr>
      <vt:lpstr>数组属性</vt:lpstr>
      <vt:lpstr>数组属性--轴数</vt:lpstr>
      <vt:lpstr>数组属性--轴数</vt:lpstr>
      <vt:lpstr>数组属性--轴数</vt:lpstr>
      <vt:lpstr>自定义复合类型</vt:lpstr>
      <vt:lpstr>数组索引和切片</vt:lpstr>
      <vt:lpstr>多维数组切片</vt:lpstr>
      <vt:lpstr>数组高级索引</vt:lpstr>
      <vt:lpstr>整数数组索引</vt:lpstr>
      <vt:lpstr>整数数组索引</vt:lpstr>
      <vt:lpstr>布尔索引</vt:lpstr>
      <vt:lpstr>花式索引</vt:lpstr>
      <vt:lpstr>花式索引</vt:lpstr>
      <vt:lpstr>数组操作</vt:lpstr>
      <vt:lpstr>数组形状修改</vt:lpstr>
      <vt:lpstr>数组形状修改</vt:lpstr>
      <vt:lpstr>数组数值修改</vt:lpstr>
      <vt:lpstr>添加数组元素</vt:lpstr>
      <vt:lpstr>添加数组元素</vt:lpstr>
      <vt:lpstr>删除数组元素</vt:lpstr>
      <vt:lpstr>数组元素去重</vt:lpstr>
      <vt:lpstr>裁剪数组元素</vt:lpstr>
      <vt:lpstr>数组行列交换</vt:lpstr>
      <vt:lpstr>迭代数组</vt:lpstr>
      <vt:lpstr>数组转置</vt:lpstr>
      <vt:lpstr>连接数组</vt:lpstr>
      <vt:lpstr>连接数组</vt:lpstr>
      <vt:lpstr>分割数组</vt:lpstr>
      <vt:lpstr>数组运算</vt:lpstr>
      <vt:lpstr>广播机制（Broadcast）</vt:lpstr>
      <vt:lpstr>广播机制（Broadcast）</vt:lpstr>
      <vt:lpstr>数组的算术运算</vt:lpstr>
      <vt:lpstr>数组的算术运算</vt:lpstr>
      <vt:lpstr>数组的算术运算</vt:lpstr>
      <vt:lpstr>矩阵运算</vt:lpstr>
      <vt:lpstr>数学函数</vt:lpstr>
      <vt:lpstr>统计函数</vt:lpstr>
      <vt:lpstr>字符串函数</vt:lpstr>
      <vt:lpstr>排序函数</vt:lpstr>
      <vt:lpstr>条件筛选函数</vt:lpstr>
      <vt:lpstr> NumPy文件读写</vt:lpstr>
      <vt:lpstr>相对路径和绝对路径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Python数据分析</dc:title>
  <dc:creator>李 志杰</dc:creator>
  <cp:lastModifiedBy>李志杰</cp:lastModifiedBy>
  <cp:revision>356</cp:revision>
  <dcterms:created xsi:type="dcterms:W3CDTF">2020-12-22T11:43:06Z</dcterms:created>
  <dcterms:modified xsi:type="dcterms:W3CDTF">2021-01-29T08:39:36Z</dcterms:modified>
</cp:coreProperties>
</file>