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49"/>
  </p:notesMasterIdLst>
  <p:handoutMasterIdLst>
    <p:handoutMasterId r:id="rId50"/>
  </p:handoutMasterIdLst>
  <p:sldIdLst>
    <p:sldId id="344" r:id="rId5"/>
    <p:sldId id="357" r:id="rId6"/>
    <p:sldId id="358" r:id="rId7"/>
    <p:sldId id="349" r:id="rId8"/>
    <p:sldId id="350" r:id="rId9"/>
    <p:sldId id="359" r:id="rId10"/>
    <p:sldId id="360" r:id="rId11"/>
    <p:sldId id="361" r:id="rId12"/>
    <p:sldId id="362" r:id="rId13"/>
    <p:sldId id="363" r:id="rId14"/>
    <p:sldId id="364" r:id="rId15"/>
    <p:sldId id="365" r:id="rId16"/>
    <p:sldId id="366" r:id="rId17"/>
    <p:sldId id="367" r:id="rId18"/>
    <p:sldId id="368" r:id="rId19"/>
    <p:sldId id="369" r:id="rId20"/>
    <p:sldId id="370" r:id="rId21"/>
    <p:sldId id="371" r:id="rId22"/>
    <p:sldId id="372" r:id="rId23"/>
    <p:sldId id="373" r:id="rId24"/>
    <p:sldId id="377" r:id="rId25"/>
    <p:sldId id="412" r:id="rId26"/>
    <p:sldId id="413" r:id="rId27"/>
    <p:sldId id="418" r:id="rId28"/>
    <p:sldId id="419" r:id="rId29"/>
    <p:sldId id="420" r:id="rId30"/>
    <p:sldId id="380" r:id="rId31"/>
    <p:sldId id="382" r:id="rId32"/>
    <p:sldId id="391" r:id="rId33"/>
    <p:sldId id="402" r:id="rId34"/>
    <p:sldId id="404" r:id="rId35"/>
    <p:sldId id="421" r:id="rId36"/>
    <p:sldId id="379" r:id="rId37"/>
    <p:sldId id="423" r:id="rId38"/>
    <p:sldId id="408" r:id="rId39"/>
    <p:sldId id="389" r:id="rId40"/>
    <p:sldId id="397" r:id="rId41"/>
    <p:sldId id="424" r:id="rId42"/>
    <p:sldId id="425" r:id="rId43"/>
    <p:sldId id="426" r:id="rId44"/>
    <p:sldId id="398" r:id="rId45"/>
    <p:sldId id="399" r:id="rId46"/>
    <p:sldId id="400" r:id="rId47"/>
    <p:sldId id="356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52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6A3D024-909B-3BC2-1496-FEEAB652808A}" name="Sher Dionisio" initials="" userId="S::Sher.Dionisio@teksystemsgs.com::02daa716-9709-4d47-a153-1943ce1675cb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FD0F851-EC5A-4D38-B0AD-8093EC10F338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7098" autoAdjust="0"/>
  </p:normalViewPr>
  <p:slideViewPr>
    <p:cSldViewPr snapToGrid="0">
      <p:cViewPr varScale="1">
        <p:scale>
          <a:sx n="78" d="100"/>
          <a:sy n="78" d="100"/>
        </p:scale>
        <p:origin x="1872" y="294"/>
      </p:cViewPr>
      <p:guideLst>
        <p:guide orient="horz" pos="1752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10109"/>
    </p:cViewPr>
  </p:sorterViewPr>
  <p:notesViewPr>
    <p:cSldViewPr snapToGrid="0" showGuides="1">
      <p:cViewPr varScale="1">
        <p:scale>
          <a:sx n="58" d="100"/>
          <a:sy n="58" d="100"/>
        </p:scale>
        <p:origin x="3240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handoutMaster" Target="handoutMasters/handoutMaster1.xml"/><Relationship Id="rId55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microsoft.com/office/2018/10/relationships/authors" Target="authors.xml"/><Relationship Id="rId8" Type="http://schemas.openxmlformats.org/officeDocument/2006/relationships/slide" Target="slides/slide4.xml"/><Relationship Id="rId51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B440F78-2C9E-4C7F-818C-B40BB19D3AB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D3FB98-80B9-4155-809A-82659D34A01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18EB1-FF96-47AA-9A30-F1BFF2FFD1F7}" type="datetimeFigureOut">
              <a:rPr lang="en-US" smtClean="0"/>
              <a:t>3/7/2025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DEF847-3492-4888-9C23-1504238536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E48C54-2332-4748-9C65-6A27E550C1F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75FB2-D12E-4669-8522-D3E2C7E6DC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9918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E4A361-7934-4769-9B16-8A939698742C}" type="datetimeFigureOut">
              <a:rPr lang="en-US" smtClean="0"/>
              <a:t>3/7/2025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18E0B9-48E4-499D-93B2-B07D00395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043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18E0B9-48E4-499D-93B2-B07D00395BA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297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D18E0B9-48E4-499D-93B2-B07D00395BA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358678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D18E0B9-48E4-499D-93B2-B07D00395BA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42643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D18E0B9-48E4-499D-93B2-B07D00395BA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9611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D18E0B9-48E4-499D-93B2-B07D00395BA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177673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D18E0B9-48E4-499D-93B2-B07D00395BA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358440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D18E0B9-48E4-499D-93B2-B07D00395BA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393155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D18E0B9-48E4-499D-93B2-B07D00395BA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694364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D18E0B9-48E4-499D-93B2-B07D00395BA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067443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D18E0B9-48E4-499D-93B2-B07D00395BA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852220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D18E0B9-48E4-499D-93B2-B07D00395BA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441563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D18E0B9-48E4-499D-93B2-B07D00395BA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245089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D18E0B9-48E4-499D-93B2-B07D00395BA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151151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D18E0B9-48E4-499D-93B2-B07D00395BA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9669994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D18E0B9-48E4-499D-93B2-B07D00395BA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41346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D18E0B9-48E4-499D-93B2-B07D00395BA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76430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7D1C89-94C9-96D7-0953-EA08753F09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8C8A76B-3C5D-EC30-9365-F5AD1DEBC0F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ADCE3F8-817C-E809-23C0-A5B2F778D3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462DAC-7699-A6DB-5CA8-E988F1F5AB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D18E0B9-48E4-499D-93B2-B07D00395BA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8082192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40A5D4-215C-F2A1-B06B-CFF3500376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E9FEB8E-57F2-8F4A-BA98-C2C91F18040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96C2B12-0D11-D918-5635-022F9408B1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DAC842-EE9D-5D8D-5026-0921D7952C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D18E0B9-48E4-499D-93B2-B07D00395BA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3475143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32B57F-1C1C-F62F-C4D8-09701C2D20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EAB75FF-C895-5108-9436-78BAFE312FD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4360C1E-3DE7-7FA9-CEAA-7635229D1C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B177C8-0CD6-0F71-66CD-A1831AE6D76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D18E0B9-48E4-499D-93B2-B07D00395BA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674674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1" i="0" dirty="0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SUM : </a:t>
            </a:r>
            <a:r>
              <a:rPr lang="th-TH" b="1" dirty="0"/>
              <a:t>หาผลรวมตัวเลขทั้งหมดในคอลัมน์</a:t>
            </a:r>
          </a:p>
          <a:p>
            <a:pPr algn="l"/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SUMX : </a:t>
            </a:r>
            <a:r>
              <a:rPr lang="th-TH" b="1" dirty="0"/>
              <a:t>หำผลรวมของนิพจน์ที่ประเมินแต่ละแถวในตำราง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-------------------------------------------------------------------------</a:t>
            </a:r>
          </a:p>
          <a:p>
            <a:pPr algn="l"/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table : </a:t>
            </a:r>
            <a:r>
              <a:rPr lang="th-TH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ตารางที่มีแถวที่จะประเมินนิพจน์ </a:t>
            </a:r>
          </a:p>
          <a:p>
            <a:pPr algn="l"/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expression : </a:t>
            </a:r>
            <a:r>
              <a:rPr lang="th-TH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นิพจน์ที่จะประเมินแต่ละแถวในตาราง 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D18E0B9-48E4-499D-93B2-B07D00395BA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7159660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1" dirty="0"/>
              <a:t>DIVIDE : </a:t>
            </a:r>
            <a:r>
              <a:rPr lang="th-TH" b="1" dirty="0"/>
              <a:t>หาผลหารและส่งกลับผลลัพธ์อื่นหรือค่าว่าง ถ้าหารด้วย 0 </a:t>
            </a:r>
          </a:p>
          <a:p>
            <a:pPr algn="l"/>
            <a:endParaRPr lang="th-TH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l"/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Numerator : </a:t>
            </a:r>
            <a:r>
              <a:rPr lang="th-TH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ตัวตั้ง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l"/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Denominator : </a:t>
            </a:r>
            <a:r>
              <a:rPr lang="th-TH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ตัวหาร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l"/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AlternateResult : </a:t>
            </a:r>
            <a:r>
              <a:rPr lang="th-TH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(ไม่บังคับ) ค่าที่ส่งกลับถ้าหารด้วย 0 ถ้าไม่ได้ระบุค่าเริ่มต้นคือ ค่าว่าง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D18E0B9-48E4-499D-93B2-B07D00395BA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760865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1" dirty="0"/>
              <a:t>AVERAGE : </a:t>
            </a:r>
            <a:r>
              <a:rPr lang="th-TH" b="1" dirty="0"/>
              <a:t>หาค่าเฉลี่ยเลขคณิตของตัวเลขทั้งหมดในคอลัมน์</a:t>
            </a:r>
          </a:p>
          <a:p>
            <a:pPr algn="l"/>
            <a:endParaRPr lang="th-TH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l"/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column </a:t>
            </a:r>
            <a:r>
              <a:rPr lang="th-TH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คอลัมน์ที่มีตัวเลขที่ต้องการค่าเฉลี่ยเลขคณิต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D18E0B9-48E4-499D-93B2-B07D00395BA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114102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D18E0B9-48E4-499D-93B2-B07D00395BA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6518949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column : </a:t>
            </a:r>
            <a:r>
              <a:rPr lang="th-TH" b="1" dirty="0"/>
              <a:t>คอลัมน์ที่มีตัวเลขที่จะหาค่ามากที่สุด</a:t>
            </a:r>
          </a:p>
          <a:p>
            <a:pPr algn="l"/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D18E0B9-48E4-499D-93B2-B07D00395BA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015554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D18E0B9-48E4-499D-93B2-B07D00395BA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1274351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E65DD4-7F35-0F06-7539-EFCDCD3F16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CF2BC16-7D8E-0A9B-6B22-965EF6D4749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C35CBAD-77B6-DCC3-1B43-3D2E7EC254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2543D6-FD3C-B36C-46E3-FCD2F49C033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D18E0B9-48E4-499D-93B2-B07D00395BA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354705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Exam 2-1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D18E0B9-48E4-499D-93B2-B07D00395BA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905409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266363-1DA6-0CA1-423B-4E4898D737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E81E0EB-A0CD-CC3B-E4E1-4251E31B396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C31F205-4BFC-C8C8-3377-96F3F0C20F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Exam 2-1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855436-AA01-21F0-9148-DCF6B0F497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D18E0B9-48E4-499D-93B2-B07D00395BA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4455160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1" dirty="0"/>
              <a:t>HASONEVALUE : </a:t>
            </a:r>
            <a:r>
              <a:rPr lang="th-TH" b="1" dirty="0"/>
              <a:t>ตรวจสอบการกรองข้อมูลทางอ้อมของคอลัมน์ที่ระบุว่ามีค่าเดียวหรือไม่</a:t>
            </a:r>
          </a:p>
          <a:p>
            <a:pPr algn="l"/>
            <a:endParaRPr lang="th-TH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l"/>
            <a:r>
              <a:rPr lang="en-US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columnName</a:t>
            </a:r>
            <a:r>
              <a:rPr lang="th-TH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: </a:t>
            </a:r>
            <a:r>
              <a:rPr lang="th-TH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คอลัมน์ที่จะตรวจสอบ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l"/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l"/>
            <a:r>
              <a:rPr lang="th-TH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•ค่า </a:t>
            </a: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TRUE = </a:t>
            </a:r>
            <a:r>
              <a:rPr lang="th-TH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ถ้ามีค่าเดียว หรือ</a:t>
            </a:r>
          </a:p>
          <a:p>
            <a:pPr algn="l"/>
            <a:r>
              <a:rPr lang="th-TH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•ค่า </a:t>
            </a: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FALSE = </a:t>
            </a:r>
            <a:r>
              <a:rPr lang="th-TH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ถ้ามีหลายค่า</a:t>
            </a:r>
          </a:p>
          <a:p>
            <a:pPr algn="l"/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D18E0B9-48E4-499D-93B2-B07D00395BA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8975218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1" dirty="0"/>
              <a:t>CALCULATE : </a:t>
            </a:r>
            <a:r>
              <a:rPr lang="th-TH" b="1" dirty="0"/>
              <a:t>ประเมินนิพจน์ตามเงื่อนไขที่เปลี่ยนแปลง</a:t>
            </a:r>
          </a:p>
          <a:p>
            <a:pPr algn="l"/>
            <a:endParaRPr lang="th-TH" b="1" dirty="0"/>
          </a:p>
          <a:p>
            <a:pPr algn="l"/>
            <a:r>
              <a:rPr lang="en-US" b="1" dirty="0"/>
              <a:t>expression : </a:t>
            </a:r>
            <a:r>
              <a:rPr lang="th-TH" b="1" dirty="0"/>
              <a:t>นิพจน์ที่จะประเมิน</a:t>
            </a:r>
          </a:p>
          <a:p>
            <a:pPr algn="l"/>
            <a:r>
              <a:rPr lang="en-US" b="1" dirty="0"/>
              <a:t>filter1, filter2,… : (</a:t>
            </a:r>
            <a:r>
              <a:rPr lang="th-TH" b="1" dirty="0"/>
              <a:t>ไม่บังคับ) เงื่อนไขการประเมินนิพจน์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D18E0B9-48E4-499D-93B2-B07D00395BA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299825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D18E0B9-48E4-499D-93B2-B07D00395BA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1679587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406D87-C103-BFAD-513E-5F04E1CFAF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91D4396-9FB7-3D3B-A796-940334A8EB3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3EDC51B-5521-DC64-A0EC-443496B82C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C97DC7-85C1-8173-9002-D892E7F179B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D18E0B9-48E4-499D-93B2-B07D00395BA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142379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65B474-071A-6B9E-B828-87EE9CD559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8567FDC-F4B3-8777-6A64-CFBD61EA93F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62629AD-3EF6-1F5A-6CA8-2A81414CC1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C60D9C-0869-4A20-2168-FD0AC64D947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D18E0B9-48E4-499D-93B2-B07D00395BA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83834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18E0B9-48E4-499D-93B2-B07D00395BA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80587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7B673E-65EF-9A24-1029-907771709F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3643573-B300-96D0-8535-09925166E98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C760359-633B-8342-AABD-07A8C00A10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C345B8-CBA7-7D89-7292-CE64CB6C2F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D18E0B9-48E4-499D-93B2-B07D00395BA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433293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i="0" dirty="0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*** </a:t>
            </a:r>
            <a:r>
              <a:rPr lang="th-TH" b="1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หากละเว้นการใส่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ResultifFalse</a:t>
            </a:r>
            <a:r>
              <a:rPr lang="th-TH" b="1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ระบบจะส่งคืนค่า </a:t>
            </a:r>
            <a:r>
              <a:rPr lang="en-US" b="1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BLANK ***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l"/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D18E0B9-48E4-499D-93B2-B07D00395BA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681087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1" i="0" dirty="0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IFERROR : </a:t>
            </a:r>
            <a:r>
              <a:rPr lang="th-TH" b="1" i="0" dirty="0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หาค่านิพจน์ และถ้าพบข้อผิดพลาดจะส่งค่าตามที่กำหนด</a:t>
            </a:r>
            <a:endParaRPr lang="en-US" b="1" i="0" dirty="0"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l"/>
            <a:endParaRPr lang="en-US" b="1" i="0" dirty="0"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l"/>
            <a:r>
              <a:rPr lang="en-US" b="1" i="0" dirty="0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value : </a:t>
            </a:r>
            <a:r>
              <a:rPr lang="th-TH" b="1" i="0" dirty="0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ค่าหรือนิพจน์ใด ๆ ที่จะหาค่า</a:t>
            </a:r>
          </a:p>
          <a:p>
            <a:pPr algn="l"/>
            <a:r>
              <a:rPr lang="en-US" b="1" i="0" dirty="0" err="1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value_if_error</a:t>
            </a:r>
            <a:r>
              <a:rPr lang="en-US" b="1" i="0" dirty="0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: </a:t>
            </a:r>
            <a:r>
              <a:rPr lang="th-TH" b="1" i="0" dirty="0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ค่าหรือนิพจน์ใด ๆ ถ้าพบข้อผิดพลาด</a:t>
            </a:r>
          </a:p>
          <a:p>
            <a:pPr algn="l"/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D18E0B9-48E4-499D-93B2-B07D00395BA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900693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SWITCH : </a:t>
            </a:r>
            <a:r>
              <a:rPr lang="th-TH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ตรวจสอบค่านิพจน์เทียบกับรายการที่กำหนด</a:t>
            </a:r>
          </a:p>
          <a:p>
            <a:pPr algn="l"/>
            <a:endParaRPr lang="th-TH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l"/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expression : </a:t>
            </a:r>
            <a:r>
              <a:rPr lang="th-TH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ค่านิพจน์ที่จะตรวจสอบ</a:t>
            </a:r>
          </a:p>
          <a:p>
            <a:pPr algn="l"/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value : </a:t>
            </a:r>
            <a:r>
              <a:rPr lang="th-TH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รายการที่กำหนด (มีได้หลายรายการ)</a:t>
            </a:r>
          </a:p>
          <a:p>
            <a:pPr algn="l"/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result : </a:t>
            </a:r>
            <a:r>
              <a:rPr lang="th-TH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ผลลัพธ์ของรายการที่กำหนด </a:t>
            </a:r>
          </a:p>
          <a:p>
            <a:pPr algn="l"/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else : </a:t>
            </a:r>
            <a:r>
              <a:rPr lang="th-TH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ผลลัพธ์ (ถ้าไม่มีค่านิพจน์ที่ตรงกับรายการ)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l"/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D18E0B9-48E4-499D-93B2-B07D00395BA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1572027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18E0B9-48E4-499D-93B2-B07D00395BAC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8785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18E0B9-48E4-499D-93B2-B07D00395BA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0999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D18E0B9-48E4-499D-93B2-B07D00395BA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85278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D18E0B9-48E4-499D-93B2-B07D00395BA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67833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D18E0B9-48E4-499D-93B2-B07D00395BA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01275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D18E0B9-48E4-499D-93B2-B07D00395BA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509899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CA39D92-9919-A80E-44FF-6B912E85073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58788" y="457200"/>
            <a:ext cx="11274425" cy="59436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en-US" dirty="0"/>
              <a:t>Click icon to insert picture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62FF34D-C8F8-1796-647D-D17056A27E1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81955" y="612475"/>
            <a:ext cx="4701904" cy="3079029"/>
          </a:xfrm>
        </p:spPr>
        <p:txBody>
          <a:bodyPr anchor="b">
            <a:normAutofit/>
          </a:bodyPr>
          <a:lstStyle>
            <a:lvl1pPr algn="r"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907688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830338E2-B50A-8F3E-2CA7-A75753E7ED9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2629" y="598947"/>
            <a:ext cx="10515600" cy="13255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C8DD029-A673-92B9-0343-3B35BE46D2F3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29641" y="2153285"/>
            <a:ext cx="3032759" cy="3790310"/>
          </a:xfrm>
        </p:spPr>
        <p:txBody>
          <a:bodyPr lIns="91440">
            <a:normAutofit/>
          </a:bodyPr>
          <a:lstStyle>
            <a:lvl1pPr>
              <a:spcBef>
                <a:spcPts val="1000"/>
              </a:spcBef>
              <a:spcAft>
                <a:spcPts val="1200"/>
              </a:spcAft>
              <a:defRPr sz="1800"/>
            </a:lvl1pPr>
            <a:lvl2pPr>
              <a:spcBef>
                <a:spcPts val="1000"/>
              </a:spcBef>
              <a:spcAft>
                <a:spcPts val="1200"/>
              </a:spcAft>
              <a:defRPr sz="1600"/>
            </a:lvl2pPr>
            <a:lvl3pPr>
              <a:spcBef>
                <a:spcPts val="1000"/>
              </a:spcBef>
              <a:spcAft>
                <a:spcPts val="1200"/>
              </a:spcAft>
              <a:defRPr sz="1400"/>
            </a:lvl3pPr>
            <a:lvl4pPr>
              <a:spcBef>
                <a:spcPts val="1000"/>
              </a:spcBef>
              <a:spcAft>
                <a:spcPts val="1200"/>
              </a:spcAft>
              <a:defRPr sz="1200"/>
            </a:lvl4pPr>
            <a:lvl5pPr>
              <a:spcBef>
                <a:spcPts val="1000"/>
              </a:spcBef>
              <a:spcAft>
                <a:spcPts val="1200"/>
              </a:spcAft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able Placeholder 10">
            <a:extLst>
              <a:ext uri="{FF2B5EF4-FFF2-40B4-BE49-F238E27FC236}">
                <a16:creationId xmlns:a16="http://schemas.microsoft.com/office/drawing/2014/main" id="{6E658BA3-0202-C705-7A02-8B70B7884420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4724400" y="2170621"/>
            <a:ext cx="6553200" cy="3772974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Frame 1">
            <a:extLst>
              <a:ext uri="{FF2B5EF4-FFF2-40B4-BE49-F238E27FC236}">
                <a16:creationId xmlns:a16="http://schemas.microsoft.com/office/drawing/2014/main" id="{BD761E53-47C7-492A-D5B5-A8C2740B5157}"/>
              </a:ext>
            </a:extLst>
          </p:cNvPr>
          <p:cNvSpPr/>
          <p:nvPr userDrawn="1"/>
        </p:nvSpPr>
        <p:spPr>
          <a:xfrm>
            <a:off x="386317" y="352044"/>
            <a:ext cx="11419367" cy="6153912"/>
          </a:xfrm>
          <a:prstGeom prst="frame">
            <a:avLst>
              <a:gd name="adj1" fmla="val 2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2953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F2090F11-94D5-C2A6-0759-3E7541B099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9640" y="485113"/>
            <a:ext cx="10515600" cy="153152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F349F3-2C28-5A44-EDFC-75FD6CA95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6000" y="0"/>
            <a:ext cx="6096000" cy="7367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634FD449-C6E0-CF8A-82B2-52438C952C0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29642" y="2153285"/>
            <a:ext cx="6925660" cy="3500438"/>
          </a:xfrm>
        </p:spPr>
        <p:txBody>
          <a:bodyPr lIns="91440">
            <a:normAutofit/>
          </a:bodyPr>
          <a:lstStyle>
            <a:lvl1pPr marL="0" indent="0">
              <a:spcBef>
                <a:spcPts val="1000"/>
              </a:spcBef>
              <a:spcAft>
                <a:spcPts val="1200"/>
              </a:spcAft>
              <a:buNone/>
              <a:defRPr sz="1800" b="0"/>
            </a:lvl1pPr>
            <a:lvl2pPr marL="228600">
              <a:spcBef>
                <a:spcPts val="1000"/>
              </a:spcBef>
              <a:spcAft>
                <a:spcPts val="1200"/>
              </a:spcAft>
              <a:defRPr sz="1800" b="0"/>
            </a:lvl2pPr>
            <a:lvl3pPr marL="685800">
              <a:spcBef>
                <a:spcPts val="1000"/>
              </a:spcBef>
              <a:spcAft>
                <a:spcPts val="1200"/>
              </a:spcAft>
              <a:defRPr sz="1800" b="0"/>
            </a:lvl3pPr>
            <a:lvl4pPr marL="868680">
              <a:spcBef>
                <a:spcPts val="1000"/>
              </a:spcBef>
              <a:spcAft>
                <a:spcPts val="1200"/>
              </a:spcAft>
              <a:defRPr sz="1800" b="0"/>
            </a:lvl4pPr>
            <a:lvl5pPr marL="1143000">
              <a:spcBef>
                <a:spcPts val="1000"/>
              </a:spcBef>
              <a:spcAft>
                <a:spcPts val="1200"/>
              </a:spcAft>
              <a:defRPr sz="1800" b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F971E741-6253-D410-B562-50CA5976207A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8215745" y="2153285"/>
            <a:ext cx="3229495" cy="3500438"/>
          </a:xfrm>
        </p:spPr>
        <p:txBody>
          <a:bodyPr lIns="91440">
            <a:normAutofit/>
          </a:bodyPr>
          <a:lstStyle>
            <a:lvl1pPr>
              <a:spcBef>
                <a:spcPts val="1000"/>
              </a:spcBef>
              <a:spcAft>
                <a:spcPts val="1200"/>
              </a:spcAft>
              <a:defRPr sz="1800" b="1"/>
            </a:lvl1pPr>
            <a:lvl2pPr>
              <a:spcBef>
                <a:spcPts val="1000"/>
              </a:spcBef>
              <a:spcAft>
                <a:spcPts val="1200"/>
              </a:spcAft>
              <a:defRPr sz="1600" b="1"/>
            </a:lvl2pPr>
            <a:lvl3pPr>
              <a:spcBef>
                <a:spcPts val="1000"/>
              </a:spcBef>
              <a:spcAft>
                <a:spcPts val="1200"/>
              </a:spcAft>
              <a:defRPr sz="1400" b="1"/>
            </a:lvl3pPr>
            <a:lvl4pPr>
              <a:spcBef>
                <a:spcPts val="1000"/>
              </a:spcBef>
              <a:spcAft>
                <a:spcPts val="1200"/>
              </a:spcAft>
              <a:defRPr sz="1200" b="1"/>
            </a:lvl4pPr>
            <a:lvl5pPr>
              <a:spcBef>
                <a:spcPts val="1000"/>
              </a:spcBef>
              <a:spcAft>
                <a:spcPts val="1200"/>
              </a:spcAft>
              <a:defRPr sz="1200" b="1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Frame 1">
            <a:extLst>
              <a:ext uri="{FF2B5EF4-FFF2-40B4-BE49-F238E27FC236}">
                <a16:creationId xmlns:a16="http://schemas.microsoft.com/office/drawing/2014/main" id="{C9F70CF1-DCAD-AE71-6B34-7BFB25EE530B}"/>
              </a:ext>
            </a:extLst>
          </p:cNvPr>
          <p:cNvSpPr/>
          <p:nvPr userDrawn="1"/>
        </p:nvSpPr>
        <p:spPr>
          <a:xfrm>
            <a:off x="386317" y="352044"/>
            <a:ext cx="11419367" cy="6153912"/>
          </a:xfrm>
          <a:prstGeom prst="frame">
            <a:avLst>
              <a:gd name="adj1" fmla="val 2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42352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F2090F11-94D5-C2A6-0759-3E7541B099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9640" y="485113"/>
            <a:ext cx="10331450" cy="153152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0CF90928-AB48-3554-E2B9-417A00F286AD}"/>
              </a:ext>
            </a:extLst>
          </p:cNvPr>
          <p:cNvSpPr>
            <a:spLocks noGrp="1"/>
          </p:cNvSpPr>
          <p:nvPr>
            <p:ph type="tbl" sz="quarter" idx="10" hasCustomPrompt="1"/>
          </p:nvPr>
        </p:nvSpPr>
        <p:spPr>
          <a:xfrm>
            <a:off x="930275" y="2168526"/>
            <a:ext cx="10331450" cy="3939068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icon to insert table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7D6C0A7-887A-66E2-A954-5E0592B9F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6316" y="347329"/>
            <a:ext cx="11419368" cy="6152707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6886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CBB1E76-5845-01C9-1D0D-03CFFE6F0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6316" y="347329"/>
            <a:ext cx="11419368" cy="615270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96C21AF-4286-DECE-37A1-E8980687A1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9160" y="655320"/>
            <a:ext cx="4572000" cy="5486400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8E1D6B3-3EC8-6AC4-BE2B-5C732C856791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475413" y="2773680"/>
            <a:ext cx="4572000" cy="336804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457200" indent="0">
              <a:spcBef>
                <a:spcPts val="1000"/>
              </a:spcBef>
              <a:buNone/>
              <a:defRPr sz="1600"/>
            </a:lvl2pPr>
            <a:lvl3pPr marL="914400" indent="0">
              <a:spcBef>
                <a:spcPts val="1000"/>
              </a:spcBef>
              <a:buNone/>
              <a:defRPr sz="1400"/>
            </a:lvl3pPr>
            <a:lvl4pPr marL="1371600" indent="0">
              <a:spcBef>
                <a:spcPts val="1000"/>
              </a:spcBef>
              <a:buNone/>
              <a:defRPr sz="1200"/>
            </a:lvl4pPr>
            <a:lvl5pPr marL="1828800" indent="0">
              <a:spcBef>
                <a:spcPts val="1000"/>
              </a:spcBef>
              <a:buNone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91139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AC229E2-8757-94D8-A1B6-702189DCCB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6000" y="3249"/>
            <a:ext cx="6096000" cy="7367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77143C8-CDFF-B937-C00C-5E7B509399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83920"/>
            <a:ext cx="4114800" cy="50596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82637A1-1BB4-AF51-24C3-6FE78DD45D9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475413" y="2438400"/>
            <a:ext cx="4799012" cy="3505200"/>
          </a:xfrm>
        </p:spPr>
        <p:txBody>
          <a:bodyPr>
            <a:normAutofit/>
          </a:bodyPr>
          <a:lstStyle>
            <a:lvl1pPr marL="0" indent="0">
              <a:lnSpc>
                <a:spcPct val="125000"/>
              </a:lnSpc>
              <a:buNone/>
              <a:defRPr sz="1800"/>
            </a:lvl1pPr>
            <a:lvl2pPr marL="457200" indent="0">
              <a:lnSpc>
                <a:spcPct val="125000"/>
              </a:lnSpc>
              <a:buNone/>
              <a:defRPr sz="1600"/>
            </a:lvl2pPr>
            <a:lvl3pPr marL="914400" indent="0">
              <a:lnSpc>
                <a:spcPct val="125000"/>
              </a:lnSpc>
              <a:buNone/>
              <a:defRPr sz="1400"/>
            </a:lvl3pPr>
            <a:lvl4pPr marL="1371600" indent="0">
              <a:lnSpc>
                <a:spcPct val="125000"/>
              </a:lnSpc>
              <a:buNone/>
              <a:defRPr sz="1200"/>
            </a:lvl4pPr>
            <a:lvl5pPr marL="1828800" indent="0">
              <a:lnSpc>
                <a:spcPct val="125000"/>
              </a:lnSpc>
              <a:buNone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Frame 2">
            <a:extLst>
              <a:ext uri="{FF2B5EF4-FFF2-40B4-BE49-F238E27FC236}">
                <a16:creationId xmlns:a16="http://schemas.microsoft.com/office/drawing/2014/main" id="{56F59DF2-AB3C-B7B3-826A-636B8CC5AB31}"/>
              </a:ext>
            </a:extLst>
          </p:cNvPr>
          <p:cNvSpPr/>
          <p:nvPr userDrawn="1"/>
        </p:nvSpPr>
        <p:spPr>
          <a:xfrm>
            <a:off x="386317" y="352044"/>
            <a:ext cx="11419367" cy="6153912"/>
          </a:xfrm>
          <a:prstGeom prst="frame">
            <a:avLst>
              <a:gd name="adj1" fmla="val 2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7687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4737016-0B2B-9F81-7A77-63223C486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6316" y="347329"/>
            <a:ext cx="11419368" cy="615270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1134E572-08FE-0439-A460-8DFE1183A6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78742" y="914399"/>
            <a:ext cx="4798858" cy="5029199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1EB46EC-087C-B8FF-2363-B99FAE983B0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914400"/>
            <a:ext cx="5713413" cy="502920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926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71D49246-C641-C3BA-F07B-89FFC6CDAE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853439"/>
            <a:ext cx="4802373" cy="2833689"/>
          </a:xfrm>
        </p:spPr>
        <p:txBody>
          <a:bodyPr rIns="914400" anchor="b"/>
          <a:lstStyle>
            <a:lvl1pPr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BE7E1DF-A70C-8F79-9B76-72B2A7B4DC71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400" y="3931919"/>
            <a:ext cx="4802735" cy="2072641"/>
          </a:xfrm>
        </p:spPr>
        <p:txBody>
          <a:bodyPr>
            <a:normAutofit/>
          </a:bodyPr>
          <a:lstStyle>
            <a:lvl1pPr marL="0" indent="0">
              <a:lnSpc>
                <a:spcPct val="125000"/>
              </a:lnSpc>
              <a:spcBef>
                <a:spcPts val="0"/>
              </a:spcBef>
              <a:buNone/>
              <a:defRPr sz="1800"/>
            </a:lvl1pPr>
            <a:lvl2pPr marL="457200" indent="0">
              <a:lnSpc>
                <a:spcPct val="125000"/>
              </a:lnSpc>
              <a:spcBef>
                <a:spcPts val="0"/>
              </a:spcBef>
              <a:buNone/>
              <a:defRPr sz="1600"/>
            </a:lvl2pPr>
            <a:lvl3pPr marL="914400" indent="0">
              <a:lnSpc>
                <a:spcPct val="125000"/>
              </a:lnSpc>
              <a:spcBef>
                <a:spcPts val="0"/>
              </a:spcBef>
              <a:buNone/>
              <a:defRPr sz="1400"/>
            </a:lvl3pPr>
            <a:lvl4pPr marL="1371600" indent="0">
              <a:lnSpc>
                <a:spcPct val="125000"/>
              </a:lnSpc>
              <a:spcBef>
                <a:spcPts val="0"/>
              </a:spcBef>
              <a:buNone/>
              <a:defRPr sz="1200"/>
            </a:lvl4pPr>
            <a:lvl5pPr marL="1828800" indent="0">
              <a:lnSpc>
                <a:spcPct val="125000"/>
              </a:lnSpc>
              <a:spcBef>
                <a:spcPts val="0"/>
              </a:spcBef>
              <a:buNone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CD5F637-DFBF-7FED-7CD5-F46A26E5CD1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78587" y="921230"/>
            <a:ext cx="5713413" cy="5029200"/>
          </a:xfrm>
          <a:custGeom>
            <a:avLst/>
            <a:gdLst>
              <a:gd name="connsiteX0" fmla="*/ 5327097 w 5713413"/>
              <a:gd name="connsiteY0" fmla="*/ 0 h 5029200"/>
              <a:gd name="connsiteX1" fmla="*/ 5713413 w 5713413"/>
              <a:gd name="connsiteY1" fmla="*/ 0 h 5029200"/>
              <a:gd name="connsiteX2" fmla="*/ 5713413 w 5713413"/>
              <a:gd name="connsiteY2" fmla="*/ 5029200 h 5029200"/>
              <a:gd name="connsiteX3" fmla="*/ 5327097 w 5713413"/>
              <a:gd name="connsiteY3" fmla="*/ 5029200 h 5029200"/>
              <a:gd name="connsiteX4" fmla="*/ 0 w 5713413"/>
              <a:gd name="connsiteY4" fmla="*/ 0 h 5029200"/>
              <a:gd name="connsiteX5" fmla="*/ 5313743 w 5713413"/>
              <a:gd name="connsiteY5" fmla="*/ 0 h 5029200"/>
              <a:gd name="connsiteX6" fmla="*/ 5313743 w 5713413"/>
              <a:gd name="connsiteY6" fmla="*/ 5029200 h 5029200"/>
              <a:gd name="connsiteX7" fmla="*/ 0 w 5713413"/>
              <a:gd name="connsiteY7" fmla="*/ 5029200 h 502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713413" h="5029200">
                <a:moveTo>
                  <a:pt x="5327097" y="0"/>
                </a:moveTo>
                <a:lnTo>
                  <a:pt x="5713413" y="0"/>
                </a:lnTo>
                <a:lnTo>
                  <a:pt x="5713413" y="5029200"/>
                </a:lnTo>
                <a:lnTo>
                  <a:pt x="5327097" y="5029200"/>
                </a:lnTo>
                <a:close/>
                <a:moveTo>
                  <a:pt x="0" y="0"/>
                </a:moveTo>
                <a:lnTo>
                  <a:pt x="5313743" y="0"/>
                </a:lnTo>
                <a:lnTo>
                  <a:pt x="5313743" y="5029200"/>
                </a:lnTo>
                <a:lnTo>
                  <a:pt x="0" y="50292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Frame 12">
            <a:extLst>
              <a:ext uri="{FF2B5EF4-FFF2-40B4-BE49-F238E27FC236}">
                <a16:creationId xmlns:a16="http://schemas.microsoft.com/office/drawing/2014/main" id="{33E3B934-3E16-21AF-8F5A-9EFD93255705}"/>
              </a:ext>
            </a:extLst>
          </p:cNvPr>
          <p:cNvSpPr/>
          <p:nvPr userDrawn="1"/>
        </p:nvSpPr>
        <p:spPr>
          <a:xfrm>
            <a:off x="386317" y="352044"/>
            <a:ext cx="11419367" cy="6153912"/>
          </a:xfrm>
          <a:prstGeom prst="frame">
            <a:avLst>
              <a:gd name="adj1" fmla="val 2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8050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FD872928-B479-F7C5-9C83-C448FBA3617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20445"/>
            <a:ext cx="4114800" cy="502920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Content Placeholder 10">
            <a:extLst>
              <a:ext uri="{FF2B5EF4-FFF2-40B4-BE49-F238E27FC236}">
                <a16:creationId xmlns:a16="http://schemas.microsoft.com/office/drawing/2014/main" id="{61E3771A-E1EB-0CBE-828C-2C5E1F2AE6CF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475227" y="1020445"/>
            <a:ext cx="4802735" cy="5029200"/>
          </a:xfrm>
        </p:spPr>
        <p:txBody>
          <a:bodyPr anchor="ctr">
            <a:normAutofit/>
          </a:bodyPr>
          <a:lstStyle>
            <a:lvl1pPr marL="228600" indent="-228600">
              <a:lnSpc>
                <a:spcPct val="125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/>
            </a:lvl1pPr>
            <a:lvl2pPr marL="411480" indent="-228600">
              <a:lnSpc>
                <a:spcPct val="125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/>
            </a:lvl2pPr>
            <a:lvl3pPr marL="594360" indent="-228600">
              <a:lnSpc>
                <a:spcPct val="125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/>
            </a:lvl3pPr>
            <a:lvl4pPr marL="777240" indent="-228600">
              <a:lnSpc>
                <a:spcPct val="125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200"/>
            </a:lvl4pPr>
            <a:lvl5pPr marL="960120" indent="-228600">
              <a:lnSpc>
                <a:spcPct val="125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2A1635D-96F0-769B-4ECB-70502770A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6000" y="0"/>
            <a:ext cx="6096000" cy="7367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Frame 5">
            <a:extLst>
              <a:ext uri="{FF2B5EF4-FFF2-40B4-BE49-F238E27FC236}">
                <a16:creationId xmlns:a16="http://schemas.microsoft.com/office/drawing/2014/main" id="{4F877767-0342-A344-0462-A0D877FF68F8}"/>
              </a:ext>
            </a:extLst>
          </p:cNvPr>
          <p:cNvSpPr/>
          <p:nvPr userDrawn="1"/>
        </p:nvSpPr>
        <p:spPr>
          <a:xfrm>
            <a:off x="386317" y="352044"/>
            <a:ext cx="11419367" cy="6153912"/>
          </a:xfrm>
          <a:prstGeom prst="frame">
            <a:avLst>
              <a:gd name="adj1" fmla="val 2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7152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image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821F215D-0D9E-64B3-1F66-E90B87932A8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00741"/>
            <a:ext cx="4802372" cy="2788919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Content Placeholder 10">
            <a:extLst>
              <a:ext uri="{FF2B5EF4-FFF2-40B4-BE49-F238E27FC236}">
                <a16:creationId xmlns:a16="http://schemas.microsoft.com/office/drawing/2014/main" id="{E86A4459-11C2-44C6-0173-C666D5AADC1E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400" y="3825239"/>
            <a:ext cx="4802735" cy="2072641"/>
          </a:xfrm>
        </p:spPr>
        <p:txBody>
          <a:bodyPr>
            <a:normAutofit/>
          </a:bodyPr>
          <a:lstStyle>
            <a:lvl1pPr marL="0" indent="0">
              <a:lnSpc>
                <a:spcPct val="125000"/>
              </a:lnSpc>
              <a:spcBef>
                <a:spcPts val="0"/>
              </a:spcBef>
              <a:buNone/>
              <a:defRPr sz="1800"/>
            </a:lvl1pPr>
            <a:lvl2pPr marL="457200" indent="0">
              <a:lnSpc>
                <a:spcPct val="125000"/>
              </a:lnSpc>
              <a:spcBef>
                <a:spcPts val="0"/>
              </a:spcBef>
              <a:buNone/>
              <a:defRPr sz="1600"/>
            </a:lvl2pPr>
            <a:lvl3pPr marL="914400" indent="0">
              <a:lnSpc>
                <a:spcPct val="125000"/>
              </a:lnSpc>
              <a:spcBef>
                <a:spcPts val="0"/>
              </a:spcBef>
              <a:buNone/>
              <a:defRPr sz="1400"/>
            </a:lvl3pPr>
            <a:lvl4pPr marL="1371600" indent="0">
              <a:lnSpc>
                <a:spcPct val="125000"/>
              </a:lnSpc>
              <a:spcBef>
                <a:spcPts val="0"/>
              </a:spcBef>
              <a:buNone/>
              <a:defRPr sz="1200"/>
            </a:lvl4pPr>
            <a:lvl5pPr marL="1828800" indent="0">
              <a:lnSpc>
                <a:spcPct val="125000"/>
              </a:lnSpc>
              <a:spcBef>
                <a:spcPts val="0"/>
              </a:spcBef>
              <a:buNone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84EF14-0982-D931-9DD6-ECFE61D5B0F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78587" y="921230"/>
            <a:ext cx="5713413" cy="5029200"/>
          </a:xfrm>
          <a:custGeom>
            <a:avLst/>
            <a:gdLst>
              <a:gd name="connsiteX0" fmla="*/ 5327097 w 5713413"/>
              <a:gd name="connsiteY0" fmla="*/ 0 h 5029200"/>
              <a:gd name="connsiteX1" fmla="*/ 5713413 w 5713413"/>
              <a:gd name="connsiteY1" fmla="*/ 0 h 5029200"/>
              <a:gd name="connsiteX2" fmla="*/ 5713413 w 5713413"/>
              <a:gd name="connsiteY2" fmla="*/ 5029200 h 5029200"/>
              <a:gd name="connsiteX3" fmla="*/ 5327097 w 5713413"/>
              <a:gd name="connsiteY3" fmla="*/ 5029200 h 5029200"/>
              <a:gd name="connsiteX4" fmla="*/ 0 w 5713413"/>
              <a:gd name="connsiteY4" fmla="*/ 0 h 5029200"/>
              <a:gd name="connsiteX5" fmla="*/ 5313743 w 5713413"/>
              <a:gd name="connsiteY5" fmla="*/ 0 h 5029200"/>
              <a:gd name="connsiteX6" fmla="*/ 5313743 w 5713413"/>
              <a:gd name="connsiteY6" fmla="*/ 5029200 h 5029200"/>
              <a:gd name="connsiteX7" fmla="*/ 0 w 5713413"/>
              <a:gd name="connsiteY7" fmla="*/ 5029200 h 502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713413" h="5029200">
                <a:moveTo>
                  <a:pt x="5327097" y="0"/>
                </a:moveTo>
                <a:lnTo>
                  <a:pt x="5713413" y="0"/>
                </a:lnTo>
                <a:lnTo>
                  <a:pt x="5713413" y="5029200"/>
                </a:lnTo>
                <a:lnTo>
                  <a:pt x="5327097" y="5029200"/>
                </a:lnTo>
                <a:close/>
                <a:moveTo>
                  <a:pt x="0" y="0"/>
                </a:moveTo>
                <a:lnTo>
                  <a:pt x="5313743" y="0"/>
                </a:lnTo>
                <a:lnTo>
                  <a:pt x="5313743" y="5029200"/>
                </a:lnTo>
                <a:lnTo>
                  <a:pt x="0" y="50292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rame 5">
            <a:extLst>
              <a:ext uri="{FF2B5EF4-FFF2-40B4-BE49-F238E27FC236}">
                <a16:creationId xmlns:a16="http://schemas.microsoft.com/office/drawing/2014/main" id="{7D7E927E-4F73-5579-4F1D-E13899DEEA04}"/>
              </a:ext>
            </a:extLst>
          </p:cNvPr>
          <p:cNvSpPr/>
          <p:nvPr userDrawn="1"/>
        </p:nvSpPr>
        <p:spPr>
          <a:xfrm>
            <a:off x="386317" y="352044"/>
            <a:ext cx="11419367" cy="6153912"/>
          </a:xfrm>
          <a:prstGeom prst="frame">
            <a:avLst>
              <a:gd name="adj1" fmla="val 2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9067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F2090F11-94D5-C2A6-0759-3E7541B099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9640" y="485113"/>
            <a:ext cx="10515600" cy="153152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F349F3-2C28-5A44-EDFC-75FD6CA95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6000" y="0"/>
            <a:ext cx="6096000" cy="7367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634FD449-C6E0-CF8A-82B2-52438C952C0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29640" y="2153285"/>
            <a:ext cx="4953001" cy="3500438"/>
          </a:xfrm>
        </p:spPr>
        <p:txBody>
          <a:bodyPr lIns="91440">
            <a:normAutofit/>
          </a:bodyPr>
          <a:lstStyle>
            <a:lvl1pPr>
              <a:spcBef>
                <a:spcPts val="1000"/>
              </a:spcBef>
              <a:spcAft>
                <a:spcPts val="1200"/>
              </a:spcAft>
              <a:defRPr sz="1800"/>
            </a:lvl1pPr>
            <a:lvl2pPr>
              <a:spcBef>
                <a:spcPts val="1000"/>
              </a:spcBef>
              <a:spcAft>
                <a:spcPts val="1200"/>
              </a:spcAft>
              <a:defRPr sz="1600"/>
            </a:lvl2pPr>
            <a:lvl3pPr>
              <a:spcBef>
                <a:spcPts val="1000"/>
              </a:spcBef>
              <a:spcAft>
                <a:spcPts val="1200"/>
              </a:spcAft>
              <a:defRPr sz="1400"/>
            </a:lvl3pPr>
            <a:lvl4pPr>
              <a:spcBef>
                <a:spcPts val="1000"/>
              </a:spcBef>
              <a:spcAft>
                <a:spcPts val="1200"/>
              </a:spcAft>
              <a:defRPr sz="1200"/>
            </a:lvl4pPr>
            <a:lvl5pPr>
              <a:spcBef>
                <a:spcPts val="1000"/>
              </a:spcBef>
              <a:spcAft>
                <a:spcPts val="1200"/>
              </a:spcAft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F971E741-6253-D410-B562-50CA5976207A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309360" y="2153285"/>
            <a:ext cx="5135880" cy="3500438"/>
          </a:xfrm>
        </p:spPr>
        <p:txBody>
          <a:bodyPr lIns="91440">
            <a:normAutofit/>
          </a:bodyPr>
          <a:lstStyle>
            <a:lvl1pPr>
              <a:spcBef>
                <a:spcPts val="1000"/>
              </a:spcBef>
              <a:spcAft>
                <a:spcPts val="1200"/>
              </a:spcAft>
              <a:defRPr sz="1800"/>
            </a:lvl1pPr>
            <a:lvl2pPr>
              <a:spcBef>
                <a:spcPts val="1000"/>
              </a:spcBef>
              <a:spcAft>
                <a:spcPts val="1200"/>
              </a:spcAft>
              <a:defRPr sz="1600"/>
            </a:lvl2pPr>
            <a:lvl3pPr>
              <a:spcBef>
                <a:spcPts val="1000"/>
              </a:spcBef>
              <a:spcAft>
                <a:spcPts val="1200"/>
              </a:spcAft>
              <a:defRPr sz="1400"/>
            </a:lvl3pPr>
            <a:lvl4pPr>
              <a:spcBef>
                <a:spcPts val="1000"/>
              </a:spcBef>
              <a:spcAft>
                <a:spcPts val="1200"/>
              </a:spcAft>
              <a:defRPr sz="1200"/>
            </a:lvl4pPr>
            <a:lvl5pPr>
              <a:spcBef>
                <a:spcPts val="1000"/>
              </a:spcBef>
              <a:spcAft>
                <a:spcPts val="1200"/>
              </a:spcAft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Frame 1">
            <a:extLst>
              <a:ext uri="{FF2B5EF4-FFF2-40B4-BE49-F238E27FC236}">
                <a16:creationId xmlns:a16="http://schemas.microsoft.com/office/drawing/2014/main" id="{55D7E8F5-692D-24DD-0F8C-9563BA74AAF4}"/>
              </a:ext>
            </a:extLst>
          </p:cNvPr>
          <p:cNvSpPr/>
          <p:nvPr userDrawn="1"/>
        </p:nvSpPr>
        <p:spPr>
          <a:xfrm>
            <a:off x="386317" y="352044"/>
            <a:ext cx="11419367" cy="6153912"/>
          </a:xfrm>
          <a:prstGeom prst="frame">
            <a:avLst>
              <a:gd name="adj1" fmla="val 2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9435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F2090F11-94D5-C2A6-0759-3E7541B099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9640" y="485113"/>
            <a:ext cx="10515600" cy="153152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F349F3-2C28-5A44-EDFC-75FD6CA95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6000" y="0"/>
            <a:ext cx="6096000" cy="7367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634FD449-C6E0-CF8A-82B2-52438C952C0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29641" y="2153285"/>
            <a:ext cx="3261359" cy="3500438"/>
          </a:xfrm>
        </p:spPr>
        <p:txBody>
          <a:bodyPr lIns="91440">
            <a:normAutofit/>
          </a:bodyPr>
          <a:lstStyle>
            <a:lvl1pPr>
              <a:spcBef>
                <a:spcPts val="1000"/>
              </a:spcBef>
              <a:spcAft>
                <a:spcPts val="1200"/>
              </a:spcAft>
              <a:defRPr sz="1800" b="1"/>
            </a:lvl1pPr>
            <a:lvl2pPr>
              <a:spcBef>
                <a:spcPts val="1000"/>
              </a:spcBef>
              <a:spcAft>
                <a:spcPts val="1200"/>
              </a:spcAft>
              <a:defRPr sz="1600" b="1"/>
            </a:lvl2pPr>
            <a:lvl3pPr>
              <a:spcBef>
                <a:spcPts val="1000"/>
              </a:spcBef>
              <a:spcAft>
                <a:spcPts val="1200"/>
              </a:spcAft>
              <a:defRPr sz="1400" b="1"/>
            </a:lvl3pPr>
            <a:lvl4pPr>
              <a:spcBef>
                <a:spcPts val="1000"/>
              </a:spcBef>
              <a:spcAft>
                <a:spcPts val="1200"/>
              </a:spcAft>
              <a:defRPr sz="1200" b="1"/>
            </a:lvl4pPr>
            <a:lvl5pPr>
              <a:spcBef>
                <a:spcPts val="1000"/>
              </a:spcBef>
              <a:spcAft>
                <a:spcPts val="1200"/>
              </a:spcAft>
              <a:defRPr sz="1200" b="1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F971E741-6253-D410-B562-50CA5976207A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480560" y="2153285"/>
            <a:ext cx="6964680" cy="3500438"/>
          </a:xfrm>
        </p:spPr>
        <p:txBody>
          <a:bodyPr lIns="91440">
            <a:normAutofit/>
          </a:bodyPr>
          <a:lstStyle>
            <a:lvl1pPr>
              <a:spcBef>
                <a:spcPts val="1000"/>
              </a:spcBef>
              <a:spcAft>
                <a:spcPts val="1200"/>
              </a:spcAft>
              <a:defRPr sz="1800"/>
            </a:lvl1pPr>
            <a:lvl2pPr>
              <a:spcBef>
                <a:spcPts val="1000"/>
              </a:spcBef>
              <a:spcAft>
                <a:spcPts val="1200"/>
              </a:spcAft>
              <a:defRPr sz="1600"/>
            </a:lvl2pPr>
            <a:lvl3pPr>
              <a:spcBef>
                <a:spcPts val="1000"/>
              </a:spcBef>
              <a:spcAft>
                <a:spcPts val="1200"/>
              </a:spcAft>
              <a:defRPr sz="1400"/>
            </a:lvl3pPr>
            <a:lvl4pPr>
              <a:spcBef>
                <a:spcPts val="1000"/>
              </a:spcBef>
              <a:spcAft>
                <a:spcPts val="1200"/>
              </a:spcAft>
              <a:defRPr sz="1200"/>
            </a:lvl4pPr>
            <a:lvl5pPr>
              <a:spcBef>
                <a:spcPts val="1000"/>
              </a:spcBef>
              <a:spcAft>
                <a:spcPts val="1200"/>
              </a:spcAft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Frame 1">
            <a:extLst>
              <a:ext uri="{FF2B5EF4-FFF2-40B4-BE49-F238E27FC236}">
                <a16:creationId xmlns:a16="http://schemas.microsoft.com/office/drawing/2014/main" id="{5C0F1533-3810-C210-9B67-D2F4A1846C23}"/>
              </a:ext>
            </a:extLst>
          </p:cNvPr>
          <p:cNvSpPr/>
          <p:nvPr userDrawn="1"/>
        </p:nvSpPr>
        <p:spPr>
          <a:xfrm>
            <a:off x="386317" y="352044"/>
            <a:ext cx="11419367" cy="6153912"/>
          </a:xfrm>
          <a:prstGeom prst="frame">
            <a:avLst>
              <a:gd name="adj1" fmla="val 2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8165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ictur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E9C70371-D147-2B29-EAEB-B10A799D09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6169" y="614812"/>
            <a:ext cx="10359659" cy="13255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5AE226-98C6-70F4-8DED-59E8FE30401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367" y="2177378"/>
            <a:ext cx="5713413" cy="4669987"/>
          </a:xfrm>
          <a:custGeom>
            <a:avLst/>
            <a:gdLst>
              <a:gd name="connsiteX0" fmla="*/ 400038 w 5713413"/>
              <a:gd name="connsiteY0" fmla="*/ 0 h 4669987"/>
              <a:gd name="connsiteX1" fmla="*/ 5713413 w 5713413"/>
              <a:gd name="connsiteY1" fmla="*/ 0 h 4669987"/>
              <a:gd name="connsiteX2" fmla="*/ 5713413 w 5713413"/>
              <a:gd name="connsiteY2" fmla="*/ 4315224 h 4669987"/>
              <a:gd name="connsiteX3" fmla="*/ 400038 w 5713413"/>
              <a:gd name="connsiteY3" fmla="*/ 4315224 h 4669987"/>
              <a:gd name="connsiteX4" fmla="*/ 0 w 5713413"/>
              <a:gd name="connsiteY4" fmla="*/ 0 h 4669987"/>
              <a:gd name="connsiteX5" fmla="*/ 386684 w 5713413"/>
              <a:gd name="connsiteY5" fmla="*/ 0 h 4669987"/>
              <a:gd name="connsiteX6" fmla="*/ 386684 w 5713413"/>
              <a:gd name="connsiteY6" fmla="*/ 4328578 h 4669987"/>
              <a:gd name="connsiteX7" fmla="*/ 5713413 w 5713413"/>
              <a:gd name="connsiteY7" fmla="*/ 4328578 h 4669987"/>
              <a:gd name="connsiteX8" fmla="*/ 5713413 w 5713413"/>
              <a:gd name="connsiteY8" fmla="*/ 4669987 h 4669987"/>
              <a:gd name="connsiteX9" fmla="*/ 0 w 5713413"/>
              <a:gd name="connsiteY9" fmla="*/ 4669987 h 4669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713413" h="4669987">
                <a:moveTo>
                  <a:pt x="400038" y="0"/>
                </a:moveTo>
                <a:lnTo>
                  <a:pt x="5713413" y="0"/>
                </a:lnTo>
                <a:lnTo>
                  <a:pt x="5713413" y="4315224"/>
                </a:lnTo>
                <a:lnTo>
                  <a:pt x="400038" y="4315224"/>
                </a:lnTo>
                <a:close/>
                <a:moveTo>
                  <a:pt x="0" y="0"/>
                </a:moveTo>
                <a:lnTo>
                  <a:pt x="386684" y="0"/>
                </a:lnTo>
                <a:lnTo>
                  <a:pt x="386684" y="4328578"/>
                </a:lnTo>
                <a:lnTo>
                  <a:pt x="5713413" y="4328578"/>
                </a:lnTo>
                <a:lnTo>
                  <a:pt x="5713413" y="4669987"/>
                </a:lnTo>
                <a:lnTo>
                  <a:pt x="0" y="466998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8EEA9034-22FD-3C2F-6A27-63638969802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475413" y="2153285"/>
            <a:ext cx="4799012" cy="3790315"/>
          </a:xfrm>
        </p:spPr>
        <p:txBody>
          <a:bodyPr>
            <a:normAutofit/>
          </a:bodyPr>
          <a:lstStyle>
            <a:lvl1pPr>
              <a:lnSpc>
                <a:spcPct val="95000"/>
              </a:lnSpc>
              <a:spcBef>
                <a:spcPts val="1000"/>
              </a:spcBef>
              <a:spcAft>
                <a:spcPts val="1200"/>
              </a:spcAft>
              <a:defRPr sz="2000"/>
            </a:lvl1pPr>
            <a:lvl2pPr>
              <a:lnSpc>
                <a:spcPct val="95000"/>
              </a:lnSpc>
              <a:spcBef>
                <a:spcPts val="1000"/>
              </a:spcBef>
              <a:spcAft>
                <a:spcPts val="1200"/>
              </a:spcAft>
              <a:defRPr sz="1800"/>
            </a:lvl2pPr>
            <a:lvl3pPr>
              <a:lnSpc>
                <a:spcPct val="95000"/>
              </a:lnSpc>
              <a:spcBef>
                <a:spcPts val="1000"/>
              </a:spcBef>
              <a:spcAft>
                <a:spcPts val="1200"/>
              </a:spcAft>
              <a:defRPr sz="1600"/>
            </a:lvl3pPr>
            <a:lvl4pPr>
              <a:lnSpc>
                <a:spcPct val="95000"/>
              </a:lnSpc>
              <a:spcBef>
                <a:spcPts val="1000"/>
              </a:spcBef>
              <a:spcAft>
                <a:spcPts val="1200"/>
              </a:spcAft>
              <a:defRPr sz="1400"/>
            </a:lvl4pPr>
            <a:lvl5pPr>
              <a:lnSpc>
                <a:spcPct val="95000"/>
              </a:lnSpc>
              <a:spcBef>
                <a:spcPts val="100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C72AFED-AF5A-A2E9-0D36-388733BBE9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6000" y="0"/>
            <a:ext cx="6096000" cy="7367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ame 6">
            <a:extLst>
              <a:ext uri="{FF2B5EF4-FFF2-40B4-BE49-F238E27FC236}">
                <a16:creationId xmlns:a16="http://schemas.microsoft.com/office/drawing/2014/main" id="{7A42E613-3DCC-07A2-BA9B-74B13F28E591}"/>
              </a:ext>
            </a:extLst>
          </p:cNvPr>
          <p:cNvSpPr/>
          <p:nvPr userDrawn="1"/>
        </p:nvSpPr>
        <p:spPr>
          <a:xfrm>
            <a:off x="386317" y="352044"/>
            <a:ext cx="11419367" cy="6153912"/>
          </a:xfrm>
          <a:prstGeom prst="frame">
            <a:avLst>
              <a:gd name="adj1" fmla="val 2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3901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917CC-671D-47EA-B065-51E87EC27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pos="1920" userDrawn="1">
          <p15:clr>
            <a:srgbClr val="F26B43"/>
          </p15:clr>
        </p15:guide>
        <p15:guide id="4" pos="5760" userDrawn="1">
          <p15:clr>
            <a:srgbClr val="F26B43"/>
          </p15:clr>
        </p15:guide>
        <p15:guide id="5" pos="7248" userDrawn="1">
          <p15:clr>
            <a:srgbClr val="F26B43"/>
          </p15:clr>
        </p15:guide>
        <p15:guide id="6" pos="43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dax.guide/month/" TargetMode="Externa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dax.guide/year/" TargetMode="External"/><Relationship Id="rId4" Type="http://schemas.openxmlformats.org/officeDocument/2006/relationships/hyperlink" Target="https://dax.guide/quarter/" TargetMode="Externa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 descr="A group of potted plants">
            <a:extLst>
              <a:ext uri="{FF2B5EF4-FFF2-40B4-BE49-F238E27FC236}">
                <a16:creationId xmlns:a16="http://schemas.microsoft.com/office/drawing/2014/main" id="{C5E399AE-C2DC-0BE4-A179-9A726D23FFC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15" r="15"/>
          <a:stretch/>
        </p:blipFill>
        <p:spPr>
          <a:xfrm>
            <a:off x="458788" y="457200"/>
            <a:ext cx="11274425" cy="59436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526ABF06-5491-8319-408F-AC9C03E64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5663" y="1281868"/>
            <a:ext cx="6130745" cy="1367049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Data Analysis Expression (DAX) for Power BI</a:t>
            </a:r>
          </a:p>
        </p:txBody>
      </p:sp>
    </p:spTree>
    <p:extLst>
      <p:ext uri="{BB962C8B-B14F-4D97-AF65-F5344CB8AC3E}">
        <p14:creationId xmlns:p14="http://schemas.microsoft.com/office/powerpoint/2010/main" val="38650859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9652A1E-B3F7-E1B2-76ED-8F78E74B9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640" y="485113"/>
            <a:ext cx="10515600" cy="1531525"/>
          </a:xfrm>
        </p:spPr>
        <p:txBody>
          <a:bodyPr/>
          <a:lstStyle/>
          <a:p>
            <a:r>
              <a:rPr lang="en-US" dirty="0"/>
              <a:t>Columns vs Measures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65E832F-DC64-28CC-592D-2CA44C5718D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5637" y="2332746"/>
            <a:ext cx="5060962" cy="3051104"/>
          </a:xfrm>
        </p:spPr>
        <p:txBody>
          <a:bodyPr/>
          <a:lstStyle/>
          <a:p>
            <a:pPr marL="0" indent="0">
              <a:buNone/>
            </a:pPr>
            <a:r>
              <a:rPr lang="en-US" b="1" noProof="1"/>
              <a:t>Calculated columns:</a:t>
            </a:r>
          </a:p>
          <a:p>
            <a:r>
              <a:rPr lang="en-US" noProof="1"/>
              <a:t>Create values for each row in table.</a:t>
            </a:r>
          </a:p>
          <a:p>
            <a:r>
              <a:rPr lang="en-US" noProof="1"/>
              <a:t>Store values in the .pbix file.</a:t>
            </a:r>
          </a:p>
          <a:p>
            <a:r>
              <a:rPr lang="en-US" noProof="1"/>
              <a:t>Increases data model size.</a:t>
            </a:r>
          </a:p>
          <a:p>
            <a:r>
              <a:rPr lang="en-US" noProof="1"/>
              <a:t>Row-by-row calculation can impact performance.</a:t>
            </a:r>
          </a:p>
          <a:p>
            <a:r>
              <a:rPr lang="en-US" noProof="1"/>
              <a:t>Must be referenced with measures for reuse.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38ADE9-D6F5-84F7-8489-6CDEB832E6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CEABB6-07DC-46E8-9B57-56EC44A396E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Source Sans Pro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Source Sans Pro Light"/>
              <a:ea typeface="+mn-ea"/>
              <a:cs typeface="+mn-cs"/>
            </a:endParaRPr>
          </a:p>
        </p:txBody>
      </p:sp>
      <p:sp>
        <p:nvSpPr>
          <p:cNvPr id="4" name="Content Placeholder 7">
            <a:extLst>
              <a:ext uri="{FF2B5EF4-FFF2-40B4-BE49-F238E27FC236}">
                <a16:creationId xmlns:a16="http://schemas.microsoft.com/office/drawing/2014/main" id="{AEE906E9-1B9C-4583-4F66-D41F95327433}"/>
              </a:ext>
            </a:extLst>
          </p:cNvPr>
          <p:cNvSpPr txBox="1">
            <a:spLocks/>
          </p:cNvSpPr>
          <p:nvPr/>
        </p:nvSpPr>
        <p:spPr>
          <a:xfrm>
            <a:off x="6483411" y="2332746"/>
            <a:ext cx="5060962" cy="30511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noProof="1"/>
              <a:t>Measures:</a:t>
            </a:r>
          </a:p>
          <a:p>
            <a:r>
              <a:rPr lang="en-US" noProof="1"/>
              <a:t>Calculate on demand.</a:t>
            </a:r>
          </a:p>
          <a:p>
            <a:r>
              <a:rPr lang="en-US" noProof="1"/>
              <a:t>Calculated based on filters.</a:t>
            </a:r>
          </a:p>
          <a:p>
            <a:r>
              <a:rPr lang="en-US" noProof="1"/>
              <a:t>Doesn’t affect data model size.</a:t>
            </a:r>
          </a:p>
          <a:p>
            <a:r>
              <a:rPr lang="en-US" noProof="1"/>
              <a:t>DAX expressions may still be suboptimal.</a:t>
            </a:r>
          </a:p>
          <a:p>
            <a:r>
              <a:rPr lang="en-US" noProof="1"/>
              <a:t>Can reference other measures directly for reuse.</a:t>
            </a:r>
          </a:p>
        </p:txBody>
      </p:sp>
    </p:spTree>
    <p:extLst>
      <p:ext uri="{BB962C8B-B14F-4D97-AF65-F5344CB8AC3E}">
        <p14:creationId xmlns:p14="http://schemas.microsoft.com/office/powerpoint/2010/main" val="4091755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9652A1E-B3F7-E1B2-76ED-8F78E74B9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640" y="485113"/>
            <a:ext cx="10515600" cy="1531525"/>
          </a:xfrm>
        </p:spPr>
        <p:txBody>
          <a:bodyPr/>
          <a:lstStyle/>
          <a:p>
            <a:r>
              <a:rPr lang="en-US" dirty="0"/>
              <a:t>Understanding filter context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65E832F-DC64-28CC-592D-2CA44C5718D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29639" y="2153285"/>
            <a:ext cx="10658457" cy="495911"/>
          </a:xfrm>
        </p:spPr>
        <p:txBody>
          <a:bodyPr/>
          <a:lstStyle/>
          <a:p>
            <a:r>
              <a:rPr lang="en-US" noProof="1"/>
              <a:t>Measures are contextually different, or “dynamic,” depending on filters.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38ADE9-D6F5-84F7-8489-6CDEB832E6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CEABB6-07DC-46E8-9B57-56EC44A396E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Source Sans Pro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Source Sans Pro Light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3C9BD12-6076-B2FA-0FD6-5189C308F8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7292" y="2793952"/>
            <a:ext cx="8617415" cy="332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4437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9652A1E-B3F7-E1B2-76ED-8F78E74B9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640" y="485113"/>
            <a:ext cx="10515600" cy="1531525"/>
          </a:xfrm>
        </p:spPr>
        <p:txBody>
          <a:bodyPr/>
          <a:lstStyle/>
          <a:p>
            <a:r>
              <a:rPr lang="en-US" dirty="0"/>
              <a:t>CALCULATE() function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65E832F-DC64-28CC-592D-2CA44C5718D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29639" y="2153285"/>
            <a:ext cx="10658457" cy="495911"/>
          </a:xfrm>
        </p:spPr>
        <p:txBody>
          <a:bodyPr/>
          <a:lstStyle/>
          <a:p>
            <a:r>
              <a:rPr lang="en-US" noProof="1"/>
              <a:t>Adjusts how measures interpret data filters, enabling context control.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38ADE9-D6F5-84F7-8489-6CDEB832E6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CEABB6-07DC-46E8-9B57-56EC44A396E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Source Sans Pro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Source Sans Pro Light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B47DF8-5534-AE32-73DE-21CAFCDBDA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5985" y="2840113"/>
            <a:ext cx="8585764" cy="3281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1893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9652A1E-B3F7-E1B2-76ED-8F78E74B9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640" y="485113"/>
            <a:ext cx="10515600" cy="1531525"/>
          </a:xfrm>
        </p:spPr>
        <p:txBody>
          <a:bodyPr/>
          <a:lstStyle/>
          <a:p>
            <a:r>
              <a:rPr lang="en-US" dirty="0"/>
              <a:t>Create a common date table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38ADE9-D6F5-84F7-8489-6CDEB832E6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CEABB6-07DC-46E8-9B57-56EC44A396E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Source Sans Pro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Source Sans Pro Light"/>
              <a:ea typeface="+mn-ea"/>
              <a:cs typeface="+mn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65BF79E-D511-FB84-4917-AEC7FDD37D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2770" y="2016638"/>
            <a:ext cx="9175469" cy="3690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3452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9652A1E-B3F7-E1B2-76ED-8F78E74B9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640" y="485113"/>
            <a:ext cx="10515600" cy="1531525"/>
          </a:xfrm>
        </p:spPr>
        <p:txBody>
          <a:bodyPr/>
          <a:lstStyle/>
          <a:p>
            <a:r>
              <a:rPr lang="en-US" dirty="0"/>
              <a:t>Time Intelligence functions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38ADE9-D6F5-84F7-8489-6CDEB832E6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CEABB6-07DC-46E8-9B57-56EC44A396E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Source Sans Pro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Source Sans Pro Light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4517A5-0469-0499-8D0F-AADA5713DB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2685" y="1837177"/>
            <a:ext cx="8646630" cy="395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0248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9652A1E-B3F7-E1B2-76ED-8F78E74B9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640" y="485113"/>
            <a:ext cx="10515600" cy="1531525"/>
          </a:xfrm>
        </p:spPr>
        <p:txBody>
          <a:bodyPr/>
          <a:lstStyle/>
          <a:p>
            <a:r>
              <a:rPr lang="en-US" dirty="0"/>
              <a:t>Use variables to improve performance and readability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38ADE9-D6F5-84F7-8489-6CDEB832E6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CEABB6-07DC-46E8-9B57-56EC44A396E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Source Sans Pro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Source Sans Pro Light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4595C6-A91F-E5A5-A373-7DE9734305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4913" y="1904435"/>
            <a:ext cx="9165053" cy="3876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924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9652A1E-B3F7-E1B2-76ED-8F78E74B9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640" y="485113"/>
            <a:ext cx="10515600" cy="1531525"/>
          </a:xfrm>
        </p:spPr>
        <p:txBody>
          <a:bodyPr/>
          <a:lstStyle/>
          <a:p>
            <a:r>
              <a:rPr lang="en-US" dirty="0"/>
              <a:t>Tune report performance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38ADE9-D6F5-84F7-8489-6CDEB832E6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CEABB6-07DC-46E8-9B57-56EC44A396E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Source Sans Pro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Source Sans Pro Light"/>
              <a:ea typeface="+mn-ea"/>
              <a:cs typeface="+mn-cs"/>
            </a:endParaRPr>
          </a:p>
        </p:txBody>
      </p:sp>
      <p:sp>
        <p:nvSpPr>
          <p:cNvPr id="4" name="Content Placeholder 7">
            <a:extLst>
              <a:ext uri="{FF2B5EF4-FFF2-40B4-BE49-F238E27FC236}">
                <a16:creationId xmlns:a16="http://schemas.microsoft.com/office/drawing/2014/main" id="{289498CB-D692-35FF-AC48-A898F85A461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29640" y="2153285"/>
            <a:ext cx="5060962" cy="3051104"/>
          </a:xfrm>
        </p:spPr>
        <p:txBody>
          <a:bodyPr/>
          <a:lstStyle/>
          <a:p>
            <a:pPr marL="0" indent="0">
              <a:buNone/>
            </a:pPr>
            <a:r>
              <a:rPr lang="en-US" noProof="1"/>
              <a:t>Performance analyzer in Power BI Desktop :</a:t>
            </a:r>
          </a:p>
          <a:p>
            <a:r>
              <a:rPr lang="en-US" noProof="1"/>
              <a:t>Record report interactions.</a:t>
            </a:r>
          </a:p>
          <a:p>
            <a:r>
              <a:rPr lang="en-US" noProof="1"/>
              <a:t>Review query and rendering times.</a:t>
            </a:r>
          </a:p>
          <a:p>
            <a:r>
              <a:rPr lang="en-US" noProof="1"/>
              <a:t>Identify bottlenecks, optimize queries.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A786689-5993-55CB-6892-25228CB184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0312" y="1418631"/>
            <a:ext cx="3975397" cy="4520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6161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9652A1E-B3F7-E1B2-76ED-8F78E74B9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640" y="485113"/>
            <a:ext cx="10515600" cy="1531525"/>
          </a:xfrm>
        </p:spPr>
        <p:txBody>
          <a:bodyPr/>
          <a:lstStyle/>
          <a:p>
            <a:r>
              <a:rPr lang="en-US" dirty="0"/>
              <a:t>Analyze query plans for optimization opportunities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38ADE9-D6F5-84F7-8489-6CDEB832E6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CEABB6-07DC-46E8-9B57-56EC44A396E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Source Sans Pro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Source Sans Pro Light"/>
              <a:ea typeface="+mn-ea"/>
              <a:cs typeface="+mn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651D0A4-438B-C72D-08C3-46E3DC9A0F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3122" y="2140577"/>
            <a:ext cx="9585756" cy="3317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2195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9652A1E-B3F7-E1B2-76ED-8F78E74B9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640" y="485113"/>
            <a:ext cx="10515600" cy="1531525"/>
          </a:xfrm>
        </p:spPr>
        <p:txBody>
          <a:bodyPr/>
          <a:lstStyle/>
          <a:p>
            <a:r>
              <a:rPr lang="en-US" dirty="0"/>
              <a:t>DAX Data Types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38ADE9-D6F5-84F7-8489-6CDEB832E6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CEABB6-07DC-46E8-9B57-56EC44A396E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Source Sans Pro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Source Sans Pro Light"/>
              <a:ea typeface="+mn-ea"/>
              <a:cs typeface="+mn-cs"/>
            </a:endParaRPr>
          </a:p>
        </p:txBody>
      </p:sp>
      <p:sp>
        <p:nvSpPr>
          <p:cNvPr id="4" name="Content Placeholder 7">
            <a:extLst>
              <a:ext uri="{FF2B5EF4-FFF2-40B4-BE49-F238E27FC236}">
                <a16:creationId xmlns:a16="http://schemas.microsoft.com/office/drawing/2014/main" id="{289498CB-D692-35FF-AC48-A898F85A461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29639" y="2153285"/>
            <a:ext cx="7701613" cy="3862954"/>
          </a:xfrm>
        </p:spPr>
        <p:txBody>
          <a:bodyPr>
            <a:normAutofit/>
          </a:bodyPr>
          <a:lstStyle/>
          <a:p>
            <a:r>
              <a:rPr lang="en-US" noProof="1"/>
              <a:t>Whole Number (Integer)</a:t>
            </a:r>
          </a:p>
          <a:p>
            <a:r>
              <a:rPr lang="en-US" noProof="1"/>
              <a:t>Decimal Number (Float)</a:t>
            </a:r>
          </a:p>
          <a:p>
            <a:r>
              <a:rPr lang="en-US" noProof="1"/>
              <a:t>Currency (Currency)</a:t>
            </a:r>
          </a:p>
          <a:p>
            <a:r>
              <a:rPr lang="en-US" noProof="1"/>
              <a:t>Date (DateTime)</a:t>
            </a:r>
          </a:p>
          <a:p>
            <a:r>
              <a:rPr lang="en-US" noProof="1"/>
              <a:t>Boolean (TRUE/FALSE)</a:t>
            </a:r>
          </a:p>
          <a:p>
            <a:r>
              <a:rPr lang="en-US" noProof="1"/>
              <a:t>Text (String)</a:t>
            </a:r>
          </a:p>
          <a:p>
            <a:r>
              <a:rPr lang="en-US" noProof="1"/>
              <a:t>Binary large object (BLOB)</a:t>
            </a:r>
          </a:p>
        </p:txBody>
      </p:sp>
    </p:spTree>
    <p:extLst>
      <p:ext uri="{BB962C8B-B14F-4D97-AF65-F5344CB8AC3E}">
        <p14:creationId xmlns:p14="http://schemas.microsoft.com/office/powerpoint/2010/main" val="8298181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9652A1E-B3F7-E1B2-76ED-8F78E74B9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640" y="485113"/>
            <a:ext cx="10515600" cy="1531525"/>
          </a:xfrm>
        </p:spPr>
        <p:txBody>
          <a:bodyPr/>
          <a:lstStyle/>
          <a:p>
            <a:r>
              <a:rPr lang="en-US" dirty="0"/>
              <a:t>DAX operators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38ADE9-D6F5-84F7-8489-6CDEB832E6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CEABB6-07DC-46E8-9B57-56EC44A396E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Source Sans Pro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Source Sans Pro Light"/>
              <a:ea typeface="+mn-ea"/>
              <a:cs typeface="+mn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E979D8D-B818-C3A3-C991-811FF00016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7119" y="1671549"/>
            <a:ext cx="8097761" cy="437279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29944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9652A1E-B3F7-E1B2-76ED-8F78E74B9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640" y="485113"/>
            <a:ext cx="10515600" cy="1531525"/>
          </a:xfrm>
        </p:spPr>
        <p:txBody>
          <a:bodyPr/>
          <a:lstStyle/>
          <a:p>
            <a:r>
              <a:rPr lang="en-US" dirty="0"/>
              <a:t>Reference &amp; Recommend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38ADE9-D6F5-84F7-8489-6CDEB832E6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CEABB6-07DC-46E8-9B57-56EC44A396E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Source Sans Pro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Source Sans Pro Light"/>
              <a:ea typeface="+mn-ea"/>
              <a:cs typeface="+mn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68C557B-544D-BD7E-BBC4-C9DABAC101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4204" y="1946581"/>
            <a:ext cx="7863102" cy="4174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0705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9652A1E-B3F7-E1B2-76ED-8F78E74B9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640" y="485113"/>
            <a:ext cx="10515600" cy="1531525"/>
          </a:xfrm>
        </p:spPr>
        <p:txBody>
          <a:bodyPr/>
          <a:lstStyle/>
          <a:p>
            <a:r>
              <a:rPr lang="en-US" dirty="0"/>
              <a:t>Handling errors in DAX expressions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38ADE9-D6F5-84F7-8489-6CDEB832E6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CEABB6-07DC-46E8-9B57-56EC44A396E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Source Sans Pro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Source Sans Pro Light"/>
              <a:ea typeface="+mn-ea"/>
              <a:cs typeface="+mn-cs"/>
            </a:endParaRPr>
          </a:p>
        </p:txBody>
      </p:sp>
      <p:sp>
        <p:nvSpPr>
          <p:cNvPr id="4" name="Content Placeholder 7">
            <a:extLst>
              <a:ext uri="{FF2B5EF4-FFF2-40B4-BE49-F238E27FC236}">
                <a16:creationId xmlns:a16="http://schemas.microsoft.com/office/drawing/2014/main" id="{54429ECA-237B-31CF-D2B7-16403347C5A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29639" y="2153285"/>
            <a:ext cx="7701613" cy="3862954"/>
          </a:xfrm>
        </p:spPr>
        <p:txBody>
          <a:bodyPr>
            <a:normAutofit/>
          </a:bodyPr>
          <a:lstStyle/>
          <a:p>
            <a:r>
              <a:rPr lang="en-US" noProof="1"/>
              <a:t>Conversion Errors</a:t>
            </a:r>
          </a:p>
          <a:p>
            <a:r>
              <a:rPr lang="en-US" noProof="1"/>
              <a:t>Arithmetical Operations Errors</a:t>
            </a:r>
          </a:p>
          <a:p>
            <a:r>
              <a:rPr lang="en-US" noProof="1"/>
              <a:t>Empty or Missing Values</a:t>
            </a:r>
          </a:p>
          <a:p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445277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9652A1E-B3F7-E1B2-76ED-8F78E74B9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640" y="485113"/>
            <a:ext cx="10515600" cy="1531525"/>
          </a:xfrm>
        </p:spPr>
        <p:txBody>
          <a:bodyPr/>
          <a:lstStyle/>
          <a:p>
            <a:r>
              <a:rPr lang="en-US" dirty="0"/>
              <a:t>Common DAX functions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38ADE9-D6F5-84F7-8489-6CDEB832E6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CEABB6-07DC-46E8-9B57-56EC44A396E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Source Sans Pro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Source Sans Pro Light"/>
              <a:ea typeface="+mn-ea"/>
              <a:cs typeface="+mn-cs"/>
            </a:endParaRPr>
          </a:p>
        </p:txBody>
      </p:sp>
      <p:sp>
        <p:nvSpPr>
          <p:cNvPr id="5" name="Content Placeholder 7">
            <a:extLst>
              <a:ext uri="{FF2B5EF4-FFF2-40B4-BE49-F238E27FC236}">
                <a16:creationId xmlns:a16="http://schemas.microsoft.com/office/drawing/2014/main" id="{7FAD7D30-D115-402E-CC13-696FB61B25C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29639" y="2153285"/>
            <a:ext cx="7701613" cy="3862954"/>
          </a:xfrm>
        </p:spPr>
        <p:txBody>
          <a:bodyPr>
            <a:normAutofit lnSpcReduction="10000"/>
          </a:bodyPr>
          <a:lstStyle/>
          <a:p>
            <a:r>
              <a:rPr lang="en-US" noProof="1"/>
              <a:t>Aggregate functions</a:t>
            </a:r>
          </a:p>
          <a:p>
            <a:r>
              <a:rPr lang="en-US" noProof="1"/>
              <a:t>Logical functions</a:t>
            </a:r>
          </a:p>
          <a:p>
            <a:r>
              <a:rPr lang="en-US" noProof="1"/>
              <a:t>Information functions</a:t>
            </a:r>
          </a:p>
          <a:p>
            <a:r>
              <a:rPr lang="en-US" noProof="1"/>
              <a:t>Mathematical functions</a:t>
            </a:r>
          </a:p>
          <a:p>
            <a:r>
              <a:rPr lang="en-US" noProof="1"/>
              <a:t>Text functions</a:t>
            </a:r>
          </a:p>
          <a:p>
            <a:r>
              <a:rPr lang="en-US" noProof="1"/>
              <a:t>Conversion functions</a:t>
            </a:r>
          </a:p>
          <a:p>
            <a:r>
              <a:rPr lang="en-US" noProof="1"/>
              <a:t>Date and time functions</a:t>
            </a:r>
          </a:p>
          <a:p>
            <a:r>
              <a:rPr lang="en-US" noProof="1"/>
              <a:t>Relational functions</a:t>
            </a:r>
          </a:p>
        </p:txBody>
      </p:sp>
    </p:spTree>
    <p:extLst>
      <p:ext uri="{BB962C8B-B14F-4D97-AF65-F5344CB8AC3E}">
        <p14:creationId xmlns:p14="http://schemas.microsoft.com/office/powerpoint/2010/main" val="2774134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9652A1E-B3F7-E1B2-76ED-8F78E74B9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640" y="485113"/>
            <a:ext cx="10515600" cy="1531525"/>
          </a:xfrm>
        </p:spPr>
        <p:txBody>
          <a:bodyPr/>
          <a:lstStyle/>
          <a:p>
            <a:r>
              <a:rPr lang="en-US" dirty="0"/>
              <a:t>Understanding CALENDAR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65E832F-DC64-28CC-592D-2CA44C5718D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16084" y="2387238"/>
            <a:ext cx="10742712" cy="50379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b="1" noProof="1"/>
              <a:t>CALENDAR (&lt;StartDate&gt;, &lt;EndDate&gt;)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38ADE9-D6F5-84F7-8489-6CDEB832E6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CEABB6-07DC-46E8-9B57-56EC44A396E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Source Sans Pro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Source Sans Pro Light"/>
              <a:ea typeface="+mn-ea"/>
              <a:cs typeface="+mn-cs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7EB9D49-8EAF-CEED-8DFA-64F5F431BEDB}"/>
              </a:ext>
            </a:extLst>
          </p:cNvPr>
          <p:cNvGraphicFramePr>
            <a:graphicFrameLocks noGrp="1"/>
          </p:cNvGraphicFramePr>
          <p:nvPr/>
        </p:nvGraphicFramePr>
        <p:xfrm>
          <a:off x="1771557" y="3429000"/>
          <a:ext cx="8831766" cy="111252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926523">
                  <a:extLst>
                    <a:ext uri="{9D8B030D-6E8A-4147-A177-3AD203B41FA5}">
                      <a16:colId xmlns:a16="http://schemas.microsoft.com/office/drawing/2014/main" val="739321689"/>
                    </a:ext>
                  </a:extLst>
                </a:gridCol>
                <a:gridCol w="1814298">
                  <a:extLst>
                    <a:ext uri="{9D8B030D-6E8A-4147-A177-3AD203B41FA5}">
                      <a16:colId xmlns:a16="http://schemas.microsoft.com/office/drawing/2014/main" val="2712183503"/>
                    </a:ext>
                  </a:extLst>
                </a:gridCol>
                <a:gridCol w="5090945">
                  <a:extLst>
                    <a:ext uri="{9D8B030D-6E8A-4147-A177-3AD203B41FA5}">
                      <a16:colId xmlns:a16="http://schemas.microsoft.com/office/drawing/2014/main" val="15368796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126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StartDate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start date in datetime format.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9570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EndDate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end date in datetime format.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7529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52066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9652A1E-B3F7-E1B2-76ED-8F78E74B9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640" y="485113"/>
            <a:ext cx="10515600" cy="1531525"/>
          </a:xfrm>
        </p:spPr>
        <p:txBody>
          <a:bodyPr/>
          <a:lstStyle/>
          <a:p>
            <a:r>
              <a:rPr lang="en-US" dirty="0"/>
              <a:t>Understanding CALENDARAUTO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65E832F-DC64-28CC-592D-2CA44C5718D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16084" y="2493895"/>
            <a:ext cx="10742712" cy="50379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b="1" noProof="1"/>
              <a:t>CALENDARAUTO ([&lt;FiscalYearEndMonth&gt;])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38ADE9-D6F5-84F7-8489-6CDEB832E6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CEABB6-07DC-46E8-9B57-56EC44A396E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Source Sans Pro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Source Sans Pro Light"/>
              <a:ea typeface="+mn-ea"/>
              <a:cs typeface="+mn-cs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7EB9D49-8EAF-CEED-8DFA-64F5F431BEDB}"/>
              </a:ext>
            </a:extLst>
          </p:cNvPr>
          <p:cNvGraphicFramePr>
            <a:graphicFrameLocks noGrp="1"/>
          </p:cNvGraphicFramePr>
          <p:nvPr/>
        </p:nvGraphicFramePr>
        <p:xfrm>
          <a:off x="1771557" y="3652025"/>
          <a:ext cx="8831766" cy="101092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231731">
                  <a:extLst>
                    <a:ext uri="{9D8B030D-6E8A-4147-A177-3AD203B41FA5}">
                      <a16:colId xmlns:a16="http://schemas.microsoft.com/office/drawing/2014/main" val="739321689"/>
                    </a:ext>
                  </a:extLst>
                </a:gridCol>
                <a:gridCol w="1940312">
                  <a:extLst>
                    <a:ext uri="{9D8B030D-6E8A-4147-A177-3AD203B41FA5}">
                      <a16:colId xmlns:a16="http://schemas.microsoft.com/office/drawing/2014/main" val="2712183503"/>
                    </a:ext>
                  </a:extLst>
                </a:gridCol>
                <a:gridCol w="4659723">
                  <a:extLst>
                    <a:ext uri="{9D8B030D-6E8A-4147-A177-3AD203B41FA5}">
                      <a16:colId xmlns:a16="http://schemas.microsoft.com/office/drawing/2014/main" val="15368796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126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FiscalYearEndMonth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 integer from 1 to 12 representing the end month of fiscal year.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95700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54616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6CA5C0-94BA-9ECC-CA2D-B709A204B4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7776FB1-EA64-73D2-7C30-373AC8ACD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640" y="485113"/>
            <a:ext cx="10515600" cy="1531525"/>
          </a:xfrm>
        </p:spPr>
        <p:txBody>
          <a:bodyPr/>
          <a:lstStyle/>
          <a:p>
            <a:r>
              <a:rPr lang="en-US" dirty="0"/>
              <a:t>Understanding YEAR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C3303E8-A334-9447-DEA0-264DB0590A2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16084" y="2493895"/>
            <a:ext cx="10742712" cy="50379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b="1" noProof="1"/>
              <a:t>YEAR ([&lt;Date&gt;])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8C5E022-495E-4FDE-F1D3-AFE80CCCEC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CEABB6-07DC-46E8-9B57-56EC44A396E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Source Sans Pro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Source Sans Pro Light"/>
              <a:ea typeface="+mn-ea"/>
              <a:cs typeface="+mn-cs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1D37AA6-73FF-2ED8-C887-687FFB1FCA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1349791"/>
              </p:ext>
            </p:extLst>
          </p:nvPr>
        </p:nvGraphicFramePr>
        <p:xfrm>
          <a:off x="1771557" y="3652025"/>
          <a:ext cx="8831766" cy="74168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231731">
                  <a:extLst>
                    <a:ext uri="{9D8B030D-6E8A-4147-A177-3AD203B41FA5}">
                      <a16:colId xmlns:a16="http://schemas.microsoft.com/office/drawing/2014/main" val="739321689"/>
                    </a:ext>
                  </a:extLst>
                </a:gridCol>
                <a:gridCol w="1940312">
                  <a:extLst>
                    <a:ext uri="{9D8B030D-6E8A-4147-A177-3AD203B41FA5}">
                      <a16:colId xmlns:a16="http://schemas.microsoft.com/office/drawing/2014/main" val="2712183503"/>
                    </a:ext>
                  </a:extLst>
                </a:gridCol>
                <a:gridCol w="4659723">
                  <a:extLst>
                    <a:ext uri="{9D8B030D-6E8A-4147-A177-3AD203B41FA5}">
                      <a16:colId xmlns:a16="http://schemas.microsoft.com/office/drawing/2014/main" val="15368796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126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date in datetime format.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95700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69478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B63DAB-8D28-C872-7A09-07178D1B2F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06FAE49-0AFF-8226-4C76-4668589D3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640" y="485113"/>
            <a:ext cx="10515600" cy="1531525"/>
          </a:xfrm>
        </p:spPr>
        <p:txBody>
          <a:bodyPr/>
          <a:lstStyle/>
          <a:p>
            <a:r>
              <a:rPr lang="en-US" dirty="0"/>
              <a:t>Understanding MONTH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7563E5D-4D0D-AB95-7781-A1967BAD635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16084" y="2493895"/>
            <a:ext cx="10742712" cy="50379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b="1" noProof="1"/>
              <a:t>MONTH ( &lt;Date&gt; 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02DE18C-242F-176D-B850-5141E584CA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CEABB6-07DC-46E8-9B57-56EC44A396E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Source Sans Pro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Source Sans Pro Light"/>
              <a:ea typeface="+mn-ea"/>
              <a:cs typeface="+mn-cs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0FF0A4C-69E0-2EC8-1BED-ADA12E8103E0}"/>
              </a:ext>
            </a:extLst>
          </p:cNvPr>
          <p:cNvGraphicFramePr>
            <a:graphicFrameLocks noGrp="1"/>
          </p:cNvGraphicFramePr>
          <p:nvPr/>
        </p:nvGraphicFramePr>
        <p:xfrm>
          <a:off x="1771557" y="3652025"/>
          <a:ext cx="8831766" cy="74168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231731">
                  <a:extLst>
                    <a:ext uri="{9D8B030D-6E8A-4147-A177-3AD203B41FA5}">
                      <a16:colId xmlns:a16="http://schemas.microsoft.com/office/drawing/2014/main" val="739321689"/>
                    </a:ext>
                  </a:extLst>
                </a:gridCol>
                <a:gridCol w="1940312">
                  <a:extLst>
                    <a:ext uri="{9D8B030D-6E8A-4147-A177-3AD203B41FA5}">
                      <a16:colId xmlns:a16="http://schemas.microsoft.com/office/drawing/2014/main" val="2712183503"/>
                    </a:ext>
                  </a:extLst>
                </a:gridCol>
                <a:gridCol w="4659723">
                  <a:extLst>
                    <a:ext uri="{9D8B030D-6E8A-4147-A177-3AD203B41FA5}">
                      <a16:colId xmlns:a16="http://schemas.microsoft.com/office/drawing/2014/main" val="15368796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126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date in datetime format.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95700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25473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2FE702-7EFC-94A5-EBA0-A2E415BFD3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1CCEEE8-87BE-F303-BD52-9FBAE1FAB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640" y="485113"/>
            <a:ext cx="10515600" cy="1531525"/>
          </a:xfrm>
        </p:spPr>
        <p:txBody>
          <a:bodyPr/>
          <a:lstStyle/>
          <a:p>
            <a:r>
              <a:rPr lang="en-US" dirty="0"/>
              <a:t>Understanding FORMAT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408DC2D-B917-B510-607F-9F4ED514B07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16084" y="2493895"/>
            <a:ext cx="10742712" cy="50379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b="1" noProof="1"/>
              <a:t>FORMAT ( &lt;Value&gt;, &lt;Format&gt; [, &lt;LocaleName&gt;] 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ABB29E0-EBF6-DCCF-B53C-361B33A29B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CEABB6-07DC-46E8-9B57-56EC44A396E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Source Sans Pro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Source Sans Pro Light"/>
              <a:ea typeface="+mn-ea"/>
              <a:cs typeface="+mn-cs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77C2226-B3F2-9B1E-070A-6FFB697042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7860094"/>
              </p:ext>
            </p:extLst>
          </p:nvPr>
        </p:nvGraphicFramePr>
        <p:xfrm>
          <a:off x="1771557" y="3652025"/>
          <a:ext cx="8831766" cy="17526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231731">
                  <a:extLst>
                    <a:ext uri="{9D8B030D-6E8A-4147-A177-3AD203B41FA5}">
                      <a16:colId xmlns:a16="http://schemas.microsoft.com/office/drawing/2014/main" val="739321689"/>
                    </a:ext>
                  </a:extLst>
                </a:gridCol>
                <a:gridCol w="1940312">
                  <a:extLst>
                    <a:ext uri="{9D8B030D-6E8A-4147-A177-3AD203B41FA5}">
                      <a16:colId xmlns:a16="http://schemas.microsoft.com/office/drawing/2014/main" val="2712183503"/>
                    </a:ext>
                  </a:extLst>
                </a:gridCol>
                <a:gridCol w="4659723">
                  <a:extLst>
                    <a:ext uri="{9D8B030D-6E8A-4147-A177-3AD203B41FA5}">
                      <a16:colId xmlns:a16="http://schemas.microsoft.com/office/drawing/2014/main" val="15368796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126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number, or a formula that evaluates to a numeric value.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9570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Format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number format that you specify.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8854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LocaleName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Optional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locale name used when formatting the value.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9794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51070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9652A1E-B3F7-E1B2-76ED-8F78E74B9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640" y="485113"/>
            <a:ext cx="10515600" cy="1531525"/>
          </a:xfrm>
        </p:spPr>
        <p:txBody>
          <a:bodyPr/>
          <a:lstStyle/>
          <a:p>
            <a:r>
              <a:rPr lang="en-US" dirty="0"/>
              <a:t>Understand SUM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65E832F-DC64-28CC-592D-2CA44C5718D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162005" y="2352582"/>
            <a:ext cx="4050869" cy="43609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noProof="1"/>
              <a:t>SUM (&lt;ColumnName&gt;)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38ADE9-D6F5-84F7-8489-6CDEB832E6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CEABB6-07DC-46E8-9B57-56EC44A396E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Source Sans Pro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Source Sans Pro Light"/>
              <a:ea typeface="+mn-ea"/>
              <a:cs typeface="+mn-cs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7EB9D49-8EAF-CEED-8DFA-64F5F431BE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9218933"/>
              </p:ext>
            </p:extLst>
          </p:nvPr>
        </p:nvGraphicFramePr>
        <p:xfrm>
          <a:off x="2031999" y="3429000"/>
          <a:ext cx="8127999" cy="101092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73932168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71218350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5368796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126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ColumnName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column that contains the numbers to sum.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95700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94416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9652A1E-B3F7-E1B2-76ED-8F78E74B9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640" y="485113"/>
            <a:ext cx="10515600" cy="1531525"/>
          </a:xfrm>
        </p:spPr>
        <p:txBody>
          <a:bodyPr/>
          <a:lstStyle/>
          <a:p>
            <a:r>
              <a:rPr lang="en-US" dirty="0"/>
              <a:t>Understand DIVIDE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65E832F-DC64-28CC-592D-2CA44C5718D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282391" y="2352582"/>
            <a:ext cx="9500838" cy="43609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b="1" noProof="1"/>
              <a:t>DIVIDE (&lt;Numerator&gt;, &lt;Denominator&gt; [, &lt;AlternateResult&gt;])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38ADE9-D6F5-84F7-8489-6CDEB832E6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CEABB6-07DC-46E8-9B57-56EC44A396E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Source Sans Pro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Source Sans Pro Light"/>
              <a:ea typeface="+mn-ea"/>
              <a:cs typeface="+mn-cs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7EB9D49-8EAF-CEED-8DFA-64F5F431BE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8731572"/>
              </p:ext>
            </p:extLst>
          </p:nvPr>
        </p:nvGraphicFramePr>
        <p:xfrm>
          <a:off x="2031999" y="3429000"/>
          <a:ext cx="8127999" cy="202692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73932168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71218350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5368796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126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Numerator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Numerator.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9570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Denominator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Denominator.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9920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AlternateResult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alternate result to return when dividing by zero.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25189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8926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9652A1E-B3F7-E1B2-76ED-8F78E74B9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640" y="485113"/>
            <a:ext cx="10515600" cy="1531525"/>
          </a:xfrm>
        </p:spPr>
        <p:txBody>
          <a:bodyPr/>
          <a:lstStyle/>
          <a:p>
            <a:r>
              <a:rPr lang="en-US" dirty="0"/>
              <a:t>Understanding AVERAGE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65E832F-DC64-28CC-592D-2CA44C5718D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989717" y="2286727"/>
            <a:ext cx="3838438" cy="43609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noProof="1"/>
              <a:t>AVERAGE (&lt;ColumnName&gt;)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38ADE9-D6F5-84F7-8489-6CDEB832E6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CEABB6-07DC-46E8-9B57-56EC44A396E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Source Sans Pro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Source Sans Pro Light"/>
              <a:ea typeface="+mn-ea"/>
              <a:cs typeface="+mn-cs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7EB9D49-8EAF-CEED-8DFA-64F5F431BEDB}"/>
              </a:ext>
            </a:extLst>
          </p:cNvPr>
          <p:cNvGraphicFramePr>
            <a:graphicFrameLocks noGrp="1"/>
          </p:cNvGraphicFramePr>
          <p:nvPr/>
        </p:nvGraphicFramePr>
        <p:xfrm>
          <a:off x="2031999" y="3429000"/>
          <a:ext cx="8127999" cy="128524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739321689"/>
                    </a:ext>
                  </a:extLst>
                </a:gridCol>
                <a:gridCol w="2250483">
                  <a:extLst>
                    <a:ext uri="{9D8B030D-6E8A-4147-A177-3AD203B41FA5}">
                      <a16:colId xmlns:a16="http://schemas.microsoft.com/office/drawing/2014/main" val="2712183503"/>
                    </a:ext>
                  </a:extLst>
                </a:gridCol>
                <a:gridCol w="3168183">
                  <a:extLst>
                    <a:ext uri="{9D8B030D-6E8A-4147-A177-3AD203B41FA5}">
                      <a16:colId xmlns:a16="http://schemas.microsoft.com/office/drawing/2014/main" val="15368796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126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ColumnName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column that contains the numbers for which you want the average.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95700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1771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9652A1E-B3F7-E1B2-76ED-8F78E74B9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640" y="485113"/>
            <a:ext cx="10515600" cy="1531525"/>
          </a:xfrm>
        </p:spPr>
        <p:txBody>
          <a:bodyPr/>
          <a:lstStyle/>
          <a:p>
            <a:r>
              <a:rPr lang="en-US" dirty="0"/>
              <a:t>Reference &amp; Recommend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38ADE9-D6F5-84F7-8489-6CDEB832E6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CEABB6-07DC-46E8-9B57-56EC44A396E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Source Sans Pro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Source Sans Pro Light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D90048-F8A3-B465-E62D-5C3BE8890E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2630" y="1861081"/>
            <a:ext cx="3485687" cy="425263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A752B1E-9751-3EC9-57AC-41DA802062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9191" y="1809631"/>
            <a:ext cx="2953461" cy="4311621"/>
          </a:xfrm>
          <a:prstGeom prst="rect">
            <a:avLst/>
          </a:prstGeom>
          <a:noFill/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611201E-1ADD-374F-AEFE-12255821C4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95909" y="1836381"/>
            <a:ext cx="2953461" cy="4258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7461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9652A1E-B3F7-E1B2-76ED-8F78E74B9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640" y="485113"/>
            <a:ext cx="10515600" cy="1531525"/>
          </a:xfrm>
        </p:spPr>
        <p:txBody>
          <a:bodyPr/>
          <a:lstStyle/>
          <a:p>
            <a:r>
              <a:rPr lang="en-US" dirty="0"/>
              <a:t>Understanding MAX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65E832F-DC64-28CC-592D-2CA44C5718D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509671" y="2337663"/>
            <a:ext cx="7172653" cy="43609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b="1" noProof="1"/>
              <a:t>MAX (&lt;ColumnNameOrScalar1&gt; [, &lt;Scalar2&gt;])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38ADE9-D6F5-84F7-8489-6CDEB832E6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CEABB6-07DC-46E8-9B57-56EC44A396E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Source Sans Pro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Source Sans Pro Light"/>
              <a:ea typeface="+mn-ea"/>
              <a:cs typeface="+mn-cs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7EB9D49-8EAF-CEED-8DFA-64F5F431BEDB}"/>
              </a:ext>
            </a:extLst>
          </p:cNvPr>
          <p:cNvGraphicFramePr>
            <a:graphicFrameLocks noGrp="1"/>
          </p:cNvGraphicFramePr>
          <p:nvPr/>
        </p:nvGraphicFramePr>
        <p:xfrm>
          <a:off x="1393902" y="3429000"/>
          <a:ext cx="8857537" cy="165608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537092">
                  <a:extLst>
                    <a:ext uri="{9D8B030D-6E8A-4147-A177-3AD203B41FA5}">
                      <a16:colId xmlns:a16="http://schemas.microsoft.com/office/drawing/2014/main" val="739321689"/>
                    </a:ext>
                  </a:extLst>
                </a:gridCol>
                <a:gridCol w="1800733">
                  <a:extLst>
                    <a:ext uri="{9D8B030D-6E8A-4147-A177-3AD203B41FA5}">
                      <a16:colId xmlns:a16="http://schemas.microsoft.com/office/drawing/2014/main" val="2712183503"/>
                    </a:ext>
                  </a:extLst>
                </a:gridCol>
                <a:gridCol w="4519712">
                  <a:extLst>
                    <a:ext uri="{9D8B030D-6E8A-4147-A177-3AD203B41FA5}">
                      <a16:colId xmlns:a16="http://schemas.microsoft.com/office/drawing/2014/main" val="15368796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126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ColumnNameOrScalar1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column in which you want to find the largest value, or the first scalar expression to compare.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9570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Scalar2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second value to compare.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97287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1676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9652A1E-B3F7-E1B2-76ED-8F78E74B9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640" y="485113"/>
            <a:ext cx="10515600" cy="1531525"/>
          </a:xfrm>
        </p:spPr>
        <p:txBody>
          <a:bodyPr/>
          <a:lstStyle/>
          <a:p>
            <a:r>
              <a:rPr lang="en-US" dirty="0"/>
              <a:t>Understanding MIN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65E832F-DC64-28CC-592D-2CA44C5718D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509671" y="2337663"/>
            <a:ext cx="7172653" cy="43609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b="1" noProof="1"/>
              <a:t>MIN (&lt;ColumnNameOrScalar1&gt; [, &lt;Scalar2&gt;])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38ADE9-D6F5-84F7-8489-6CDEB832E6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CEABB6-07DC-46E8-9B57-56EC44A396E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Source Sans Pro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Source Sans Pro Light"/>
              <a:ea typeface="+mn-ea"/>
              <a:cs typeface="+mn-cs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7EB9D49-8EAF-CEED-8DFA-64F5F431BEDB}"/>
              </a:ext>
            </a:extLst>
          </p:cNvPr>
          <p:cNvGraphicFramePr>
            <a:graphicFrameLocks noGrp="1"/>
          </p:cNvGraphicFramePr>
          <p:nvPr/>
        </p:nvGraphicFramePr>
        <p:xfrm>
          <a:off x="1667228" y="3429000"/>
          <a:ext cx="8857537" cy="165608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537092">
                  <a:extLst>
                    <a:ext uri="{9D8B030D-6E8A-4147-A177-3AD203B41FA5}">
                      <a16:colId xmlns:a16="http://schemas.microsoft.com/office/drawing/2014/main" val="739321689"/>
                    </a:ext>
                  </a:extLst>
                </a:gridCol>
                <a:gridCol w="1800733">
                  <a:extLst>
                    <a:ext uri="{9D8B030D-6E8A-4147-A177-3AD203B41FA5}">
                      <a16:colId xmlns:a16="http://schemas.microsoft.com/office/drawing/2014/main" val="2712183503"/>
                    </a:ext>
                  </a:extLst>
                </a:gridCol>
                <a:gridCol w="4519712">
                  <a:extLst>
                    <a:ext uri="{9D8B030D-6E8A-4147-A177-3AD203B41FA5}">
                      <a16:colId xmlns:a16="http://schemas.microsoft.com/office/drawing/2014/main" val="15368796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126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ColumnNameOrScalar1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column in which you want to find the smallest value, or the first scalar expression to compare.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9570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Scalar2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The second value to compare.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09634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28836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06BF18-8CD3-5520-A184-7D199E2205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B13707B-AFB4-3786-835A-B28D08782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640" y="485113"/>
            <a:ext cx="10515600" cy="1531525"/>
          </a:xfrm>
        </p:spPr>
        <p:txBody>
          <a:bodyPr/>
          <a:lstStyle/>
          <a:p>
            <a:r>
              <a:rPr lang="en-US" dirty="0"/>
              <a:t>Understanding MEDIAN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C0ECBAC-A57C-CB14-0BE0-1BB9C43448A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509671" y="2337663"/>
            <a:ext cx="7172653" cy="43609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b="1" noProof="1"/>
              <a:t>MEDIAN ( &lt;Column&gt; 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D2E58C3-81BA-F50C-70BB-8E61902A1A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CEABB6-07DC-46E8-9B57-56EC44A396E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Source Sans Pro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Source Sans Pro Light"/>
              <a:ea typeface="+mn-ea"/>
              <a:cs typeface="+mn-cs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6284D8F-7049-DD21-57F6-FE3F6D8B9C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0971450"/>
              </p:ext>
            </p:extLst>
          </p:nvPr>
        </p:nvGraphicFramePr>
        <p:xfrm>
          <a:off x="1667228" y="3429000"/>
          <a:ext cx="8857537" cy="79756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537092">
                  <a:extLst>
                    <a:ext uri="{9D8B030D-6E8A-4147-A177-3AD203B41FA5}">
                      <a16:colId xmlns:a16="http://schemas.microsoft.com/office/drawing/2014/main" val="739321689"/>
                    </a:ext>
                  </a:extLst>
                </a:gridCol>
                <a:gridCol w="1800733">
                  <a:extLst>
                    <a:ext uri="{9D8B030D-6E8A-4147-A177-3AD203B41FA5}">
                      <a16:colId xmlns:a16="http://schemas.microsoft.com/office/drawing/2014/main" val="2712183503"/>
                    </a:ext>
                  </a:extLst>
                </a:gridCol>
                <a:gridCol w="4519712">
                  <a:extLst>
                    <a:ext uri="{9D8B030D-6E8A-4147-A177-3AD203B41FA5}">
                      <a16:colId xmlns:a16="http://schemas.microsoft.com/office/drawing/2014/main" val="15368796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126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b="0">
                          <a:effectLst/>
                        </a:rPr>
                        <a:t>Column</a:t>
                      </a:r>
                    </a:p>
                  </a:txBody>
                  <a:tcPr marL="114300" marR="114300" marT="76200" marB="76200"/>
                </a:tc>
                <a:tc>
                  <a:txBody>
                    <a:bodyPr/>
                    <a:lstStyle/>
                    <a:p>
                      <a:pPr algn="l" fontAlgn="t"/>
                      <a:endParaRPr lang="en-US">
                        <a:effectLst/>
                      </a:endParaRPr>
                    </a:p>
                  </a:txBody>
                  <a:tcPr marL="114300" marR="1143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A column containing the values.</a:t>
                      </a:r>
                    </a:p>
                  </a:txBody>
                  <a:tcPr marL="114300" marR="114300" marT="76200" marB="76200"/>
                </a:tc>
                <a:extLst>
                  <a:ext uri="{0D108BD9-81ED-4DB2-BD59-A6C34878D82A}">
                    <a16:rowId xmlns:a16="http://schemas.microsoft.com/office/drawing/2014/main" val="15695700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29113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9652A1E-B3F7-E1B2-76ED-8F78E74B9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640" y="485113"/>
            <a:ext cx="10515600" cy="1531525"/>
          </a:xfrm>
        </p:spPr>
        <p:txBody>
          <a:bodyPr/>
          <a:lstStyle/>
          <a:p>
            <a:r>
              <a:rPr lang="en-US" dirty="0"/>
              <a:t>Understanding </a:t>
            </a:r>
            <a:r>
              <a:rPr lang="en-US" sz="3600" noProof="1"/>
              <a:t>COUNTROWS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65E832F-DC64-28CC-592D-2CA44C5718D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162005" y="2352582"/>
            <a:ext cx="4050869" cy="43609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noProof="1"/>
              <a:t>COUNTROWS ([&lt;Table&gt;])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38ADE9-D6F5-84F7-8489-6CDEB832E6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CEABB6-07DC-46E8-9B57-56EC44A396E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Source Sans Pro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Source Sans Pro Light"/>
              <a:ea typeface="+mn-ea"/>
              <a:cs typeface="+mn-cs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7EB9D49-8EAF-CEED-8DFA-64F5F431BEDB}"/>
              </a:ext>
            </a:extLst>
          </p:cNvPr>
          <p:cNvGraphicFramePr>
            <a:graphicFrameLocks noGrp="1"/>
          </p:cNvGraphicFramePr>
          <p:nvPr/>
        </p:nvGraphicFramePr>
        <p:xfrm>
          <a:off x="2031999" y="3429000"/>
          <a:ext cx="8127999" cy="183388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73932168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71218350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5368796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126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Optional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table containing the rows to be counted. If it is not specified, it uses the table containing the measure definition.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95700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21946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02D26B-238E-E65D-8598-10469BA340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B5C7F75-D71B-2889-CE6B-A185EC07B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640" y="485113"/>
            <a:ext cx="10515600" cy="1531525"/>
          </a:xfrm>
        </p:spPr>
        <p:txBody>
          <a:bodyPr/>
          <a:lstStyle/>
          <a:p>
            <a:r>
              <a:rPr lang="en-US" dirty="0"/>
              <a:t>Understanding </a:t>
            </a:r>
            <a:r>
              <a:rPr lang="en-US" sz="3600" noProof="1"/>
              <a:t>DISTINCTCOUNT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3EAD283-2322-83E0-D8E5-C1D0A87ED29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97588" y="2352582"/>
            <a:ext cx="5179703" cy="43609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noProof="1"/>
              <a:t>DISTINCTCOUNT ( &lt;ColumnName&gt; 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4B04740-82F1-73D8-AE94-DC2F67ED02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CEABB6-07DC-46E8-9B57-56EC44A396E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Source Sans Pro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Source Sans Pro Light"/>
              <a:ea typeface="+mn-ea"/>
              <a:cs typeface="+mn-cs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4E83F57-3968-42D5-E10C-6752B49D1E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6229296"/>
              </p:ext>
            </p:extLst>
          </p:nvPr>
        </p:nvGraphicFramePr>
        <p:xfrm>
          <a:off x="2031999" y="3429000"/>
          <a:ext cx="8127999" cy="128524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73932168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71218350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5368796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126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ColumnName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column for which the distinct values are counted.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95700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1851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9652A1E-B3F7-E1B2-76ED-8F78E74B9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640" y="485113"/>
            <a:ext cx="10515600" cy="1531525"/>
          </a:xfrm>
        </p:spPr>
        <p:txBody>
          <a:bodyPr/>
          <a:lstStyle/>
          <a:p>
            <a:r>
              <a:rPr lang="en-US" dirty="0"/>
              <a:t>Understanding HASONEVALUE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65E832F-DC64-28CC-592D-2CA44C5718D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16084" y="2462064"/>
            <a:ext cx="10742712" cy="50379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b="1" noProof="1"/>
              <a:t>HASONEVALUE (&lt;ColumnName&gt;)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38ADE9-D6F5-84F7-8489-6CDEB832E6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CEABB6-07DC-46E8-9B57-56EC44A396E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Source Sans Pro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Source Sans Pro Light"/>
              <a:ea typeface="+mn-ea"/>
              <a:cs typeface="+mn-cs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7EB9D49-8EAF-CEED-8DFA-64F5F431BEDB}"/>
              </a:ext>
            </a:extLst>
          </p:cNvPr>
          <p:cNvGraphicFramePr>
            <a:graphicFrameLocks noGrp="1"/>
          </p:cNvGraphicFramePr>
          <p:nvPr/>
        </p:nvGraphicFramePr>
        <p:xfrm>
          <a:off x="1667231" y="3683927"/>
          <a:ext cx="8857537" cy="74168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537092">
                  <a:extLst>
                    <a:ext uri="{9D8B030D-6E8A-4147-A177-3AD203B41FA5}">
                      <a16:colId xmlns:a16="http://schemas.microsoft.com/office/drawing/2014/main" val="739321689"/>
                    </a:ext>
                  </a:extLst>
                </a:gridCol>
                <a:gridCol w="1800733">
                  <a:extLst>
                    <a:ext uri="{9D8B030D-6E8A-4147-A177-3AD203B41FA5}">
                      <a16:colId xmlns:a16="http://schemas.microsoft.com/office/drawing/2014/main" val="2712183503"/>
                    </a:ext>
                  </a:extLst>
                </a:gridCol>
                <a:gridCol w="4519712">
                  <a:extLst>
                    <a:ext uri="{9D8B030D-6E8A-4147-A177-3AD203B41FA5}">
                      <a16:colId xmlns:a16="http://schemas.microsoft.com/office/drawing/2014/main" val="15368796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126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ColumnName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column to check the filter info.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95700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07078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9652A1E-B3F7-E1B2-76ED-8F78E74B9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640" y="485113"/>
            <a:ext cx="10515600" cy="1531525"/>
          </a:xfrm>
        </p:spPr>
        <p:txBody>
          <a:bodyPr/>
          <a:lstStyle/>
          <a:p>
            <a:r>
              <a:rPr lang="en-US" dirty="0"/>
              <a:t>Understanding CALCULATE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65E832F-DC64-28CC-592D-2CA44C5718D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47490" y="2248257"/>
            <a:ext cx="10162849" cy="49160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b="1" noProof="1"/>
              <a:t>CALCULATE (&lt;Expression&gt; [, &lt;Filter&gt; [, &lt;Filter&gt; [, ... ] ] ] 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38ADE9-D6F5-84F7-8489-6CDEB832E6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CEABB6-07DC-46E8-9B57-56EC44A396E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Source Sans Pro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Source Sans Pro Light"/>
              <a:ea typeface="+mn-ea"/>
              <a:cs typeface="+mn-cs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7EB9D49-8EAF-CEED-8DFA-64F5F431BE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7610944"/>
              </p:ext>
            </p:extLst>
          </p:nvPr>
        </p:nvGraphicFramePr>
        <p:xfrm>
          <a:off x="1436247" y="3277161"/>
          <a:ext cx="9319506" cy="165608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3106502">
                  <a:extLst>
                    <a:ext uri="{9D8B030D-6E8A-4147-A177-3AD203B41FA5}">
                      <a16:colId xmlns:a16="http://schemas.microsoft.com/office/drawing/2014/main" val="739321689"/>
                    </a:ext>
                  </a:extLst>
                </a:gridCol>
                <a:gridCol w="2694392">
                  <a:extLst>
                    <a:ext uri="{9D8B030D-6E8A-4147-A177-3AD203B41FA5}">
                      <a16:colId xmlns:a16="http://schemas.microsoft.com/office/drawing/2014/main" val="2712183503"/>
                    </a:ext>
                  </a:extLst>
                </a:gridCol>
                <a:gridCol w="3518612">
                  <a:extLst>
                    <a:ext uri="{9D8B030D-6E8A-4147-A177-3AD203B41FA5}">
                      <a16:colId xmlns:a16="http://schemas.microsoft.com/office/drawing/2014/main" val="15368796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126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Expression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expression to be evaluated.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9570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Filter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Optional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Repeatable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</a:t>
                      </a:r>
                      <a:r>
                        <a:rPr lang="en-US" dirty="0" err="1"/>
                        <a:t>boolean</a:t>
                      </a:r>
                      <a:r>
                        <a:rPr lang="en-US" dirty="0"/>
                        <a:t> (True/False) expression or a table expression that defines a filter.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25189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530512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9652A1E-B3F7-E1B2-76ED-8F78E74B9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640" y="485113"/>
            <a:ext cx="10515600" cy="153152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 Understanding </a:t>
            </a:r>
            <a:r>
              <a:rPr lang="en-US" sz="3600" noProof="1"/>
              <a:t>REMOVEFILTERS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65E832F-DC64-28CC-592D-2CA44C5718D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21275" y="2604166"/>
            <a:ext cx="11232291" cy="43609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000" b="1" noProof="1"/>
              <a:t>REMOVEFILTERS ( [&lt;TableNameOrColumnName&gt;] [, &lt;ColumnName&gt; [, &lt;ColumnName&gt; [, … ] ] ] 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38ADE9-D6F5-84F7-8489-6CDEB832E6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CEABB6-07DC-46E8-9B57-56EC44A396E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Source Sans Pro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Source Sans Pro Light"/>
              <a:ea typeface="+mn-ea"/>
              <a:cs typeface="+mn-cs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7EB9D49-8EAF-CEED-8DFA-64F5F431BE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7463075"/>
              </p:ext>
            </p:extLst>
          </p:nvPr>
        </p:nvGraphicFramePr>
        <p:xfrm>
          <a:off x="2031997" y="3817743"/>
          <a:ext cx="8127999" cy="204724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739321689"/>
                    </a:ext>
                  </a:extLst>
                </a:gridCol>
                <a:gridCol w="2250483">
                  <a:extLst>
                    <a:ext uri="{9D8B030D-6E8A-4147-A177-3AD203B41FA5}">
                      <a16:colId xmlns:a16="http://schemas.microsoft.com/office/drawing/2014/main" val="2712183503"/>
                    </a:ext>
                  </a:extLst>
                </a:gridCol>
                <a:gridCol w="3168183">
                  <a:extLst>
                    <a:ext uri="{9D8B030D-6E8A-4147-A177-3AD203B41FA5}">
                      <a16:colId xmlns:a16="http://schemas.microsoft.com/office/drawing/2014/main" val="15368796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126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b="0">
                          <a:effectLst/>
                        </a:rPr>
                        <a:t>TableNameOrColumnName</a:t>
                      </a:r>
                    </a:p>
                  </a:txBody>
                  <a:tcPr marL="114300" marR="1143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Optional</a:t>
                      </a:r>
                      <a:br>
                        <a:rPr lang="en-US">
                          <a:effectLst/>
                        </a:rPr>
                      </a:br>
                      <a:endParaRPr lang="en-US">
                        <a:effectLst/>
                      </a:endParaRPr>
                    </a:p>
                  </a:txBody>
                  <a:tcPr marL="114300" marR="1143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The name of an existing table or column.</a:t>
                      </a:r>
                    </a:p>
                  </a:txBody>
                  <a:tcPr marL="114300" marR="114300" marT="76200" marB="76200"/>
                </a:tc>
                <a:extLst>
                  <a:ext uri="{0D108BD9-81ED-4DB2-BD59-A6C34878D82A}">
                    <a16:rowId xmlns:a16="http://schemas.microsoft.com/office/drawing/2014/main" val="1569570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b="0">
                          <a:effectLst/>
                        </a:rPr>
                        <a:t>ColumnName</a:t>
                      </a:r>
                    </a:p>
                  </a:txBody>
                  <a:tcPr marL="114300" marR="1143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Optional</a:t>
                      </a:r>
                      <a:br>
                        <a:rPr lang="en-US">
                          <a:effectLst/>
                        </a:rPr>
                      </a:br>
                      <a:r>
                        <a:rPr lang="en-US">
                          <a:effectLst/>
                        </a:rPr>
                        <a:t>Repeatable</a:t>
                      </a:r>
                      <a:br>
                        <a:rPr lang="en-US">
                          <a:effectLst/>
                        </a:rPr>
                      </a:br>
                      <a:endParaRPr lang="en-US">
                        <a:effectLst/>
                      </a:endParaRPr>
                    </a:p>
                  </a:txBody>
                  <a:tcPr marL="114300" marR="1143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A column in the same base table.</a:t>
                      </a:r>
                    </a:p>
                  </a:txBody>
                  <a:tcPr marL="114300" marR="114300" marT="76200" marB="76200"/>
                </a:tc>
                <a:extLst>
                  <a:ext uri="{0D108BD9-81ED-4DB2-BD59-A6C34878D82A}">
                    <a16:rowId xmlns:a16="http://schemas.microsoft.com/office/drawing/2014/main" val="3660712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18920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050AAF-6571-057C-7F7E-8DEED674B2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0381537-16AB-B0EA-C672-B24585B8C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640" y="485113"/>
            <a:ext cx="10515600" cy="153152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 Understanding </a:t>
            </a:r>
            <a:r>
              <a:rPr lang="en-US" sz="3600" noProof="1"/>
              <a:t>ISINSCOPE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37A23C6-2D17-DD44-5049-34F517ACED6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21275" y="2604166"/>
            <a:ext cx="11232291" cy="43609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b="1" noProof="1"/>
              <a:t>ISINSCOPE ( &lt;ColumnName&gt; 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BDEF3C0-D377-9FFE-437D-1BE95CD35A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CEABB6-07DC-46E8-9B57-56EC44A396E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Source Sans Pro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Source Sans Pro Light"/>
              <a:ea typeface="+mn-ea"/>
              <a:cs typeface="+mn-cs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FDB1D5A-40D8-8BE8-B601-4B52601AA4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0214202"/>
              </p:ext>
            </p:extLst>
          </p:nvPr>
        </p:nvGraphicFramePr>
        <p:xfrm>
          <a:off x="2031997" y="3817743"/>
          <a:ext cx="8127999" cy="79756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739321689"/>
                    </a:ext>
                  </a:extLst>
                </a:gridCol>
                <a:gridCol w="2250483">
                  <a:extLst>
                    <a:ext uri="{9D8B030D-6E8A-4147-A177-3AD203B41FA5}">
                      <a16:colId xmlns:a16="http://schemas.microsoft.com/office/drawing/2014/main" val="2712183503"/>
                    </a:ext>
                  </a:extLst>
                </a:gridCol>
                <a:gridCol w="3168183">
                  <a:extLst>
                    <a:ext uri="{9D8B030D-6E8A-4147-A177-3AD203B41FA5}">
                      <a16:colId xmlns:a16="http://schemas.microsoft.com/office/drawing/2014/main" val="15368796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126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b="0" dirty="0" err="1">
                          <a:effectLst/>
                        </a:rPr>
                        <a:t>ColumnName</a:t>
                      </a:r>
                      <a:endParaRPr lang="en-US" b="0" dirty="0">
                        <a:effectLst/>
                      </a:endParaRPr>
                    </a:p>
                  </a:txBody>
                  <a:tcPr marL="114300" marR="114300" marT="76200" marB="76200"/>
                </a:tc>
                <a:tc>
                  <a:txBody>
                    <a:bodyPr/>
                    <a:lstStyle/>
                    <a:p>
                      <a:pPr algn="l" fontAlgn="t"/>
                      <a:endParaRPr lang="en-US">
                        <a:effectLst/>
                      </a:endParaRPr>
                    </a:p>
                  </a:txBody>
                  <a:tcPr marL="114300" marR="1143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The column of the level.</a:t>
                      </a:r>
                    </a:p>
                  </a:txBody>
                  <a:tcPr marL="114300" marR="114300" marT="76200" marB="76200"/>
                </a:tc>
                <a:extLst>
                  <a:ext uri="{0D108BD9-81ED-4DB2-BD59-A6C34878D82A}">
                    <a16:rowId xmlns:a16="http://schemas.microsoft.com/office/drawing/2014/main" val="15695700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239508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084E44-47DC-C907-8D63-EF0FD45883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0517557-EDED-0CBC-519C-EF743FF43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640" y="485113"/>
            <a:ext cx="10515600" cy="153152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Understanding </a:t>
            </a:r>
            <a:r>
              <a:rPr lang="en-US" dirty="0"/>
              <a:t>TOTALYTD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766CDAF-507E-AF38-02BA-44F1D769537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53763" y="2092150"/>
            <a:ext cx="10691477" cy="43609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b="1" noProof="1"/>
              <a:t>TOTALYTD ( &lt;Expression&gt;, &lt;Dates&gt; [, &lt;Filter&gt;] [, &lt;YearEndDate&gt;] 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7B88EA9-9DAE-B673-AF2D-90AE8F1B73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CEABB6-07DC-46E8-9B57-56EC44A396E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Source Sans Pro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Source Sans Pro Light"/>
              <a:ea typeface="+mn-ea"/>
              <a:cs typeface="+mn-cs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79EF8EE-613F-AA37-B5EF-8E7588E5EF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4645621"/>
              </p:ext>
            </p:extLst>
          </p:nvPr>
        </p:nvGraphicFramePr>
        <p:xfrm>
          <a:off x="1744224" y="3039845"/>
          <a:ext cx="8886431" cy="290068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545368">
                  <a:extLst>
                    <a:ext uri="{9D8B030D-6E8A-4147-A177-3AD203B41FA5}">
                      <a16:colId xmlns:a16="http://schemas.microsoft.com/office/drawing/2014/main" val="739321689"/>
                    </a:ext>
                  </a:extLst>
                </a:gridCol>
                <a:gridCol w="2426159">
                  <a:extLst>
                    <a:ext uri="{9D8B030D-6E8A-4147-A177-3AD203B41FA5}">
                      <a16:colId xmlns:a16="http://schemas.microsoft.com/office/drawing/2014/main" val="2712183503"/>
                    </a:ext>
                  </a:extLst>
                </a:gridCol>
                <a:gridCol w="3914904">
                  <a:extLst>
                    <a:ext uri="{9D8B030D-6E8A-4147-A177-3AD203B41FA5}">
                      <a16:colId xmlns:a16="http://schemas.microsoft.com/office/drawing/2014/main" val="15368796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126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b="0">
                          <a:effectLst/>
                        </a:rPr>
                        <a:t>Expression</a:t>
                      </a:r>
                    </a:p>
                  </a:txBody>
                  <a:tcPr marL="114300" marR="114300" marT="76200" marB="76200"/>
                </a:tc>
                <a:tc>
                  <a:txBody>
                    <a:bodyPr/>
                    <a:lstStyle/>
                    <a:p>
                      <a:pPr algn="l" fontAlgn="t"/>
                      <a:endParaRPr lang="en-US">
                        <a:effectLst/>
                      </a:endParaRPr>
                    </a:p>
                  </a:txBody>
                  <a:tcPr marL="114300" marR="1143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The expression to be evaluated.</a:t>
                      </a:r>
                    </a:p>
                  </a:txBody>
                  <a:tcPr marL="114300" marR="114300" marT="76200" marB="76200"/>
                </a:tc>
                <a:extLst>
                  <a:ext uri="{0D108BD9-81ED-4DB2-BD59-A6C34878D82A}">
                    <a16:rowId xmlns:a16="http://schemas.microsoft.com/office/drawing/2014/main" val="1569570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b="0">
                          <a:effectLst/>
                        </a:rPr>
                        <a:t>Dates</a:t>
                      </a:r>
                    </a:p>
                  </a:txBody>
                  <a:tcPr marL="114300" marR="114300" marT="76200" marB="76200"/>
                </a:tc>
                <a:tc>
                  <a:txBody>
                    <a:bodyPr/>
                    <a:lstStyle/>
                    <a:p>
                      <a:pPr algn="l" fontAlgn="t"/>
                      <a:endParaRPr lang="en-US">
                        <a:effectLst/>
                      </a:endParaRPr>
                    </a:p>
                  </a:txBody>
                  <a:tcPr marL="114300" marR="1143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The name of a column containing dates or a one column table containing dates.</a:t>
                      </a:r>
                    </a:p>
                  </a:txBody>
                  <a:tcPr marL="114300" marR="114300" marT="76200" marB="76200"/>
                </a:tc>
                <a:extLst>
                  <a:ext uri="{0D108BD9-81ED-4DB2-BD59-A6C34878D82A}">
                    <a16:rowId xmlns:a16="http://schemas.microsoft.com/office/drawing/2014/main" val="1739728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b="0">
                          <a:effectLst/>
                        </a:rPr>
                        <a:t>Filter</a:t>
                      </a:r>
                    </a:p>
                  </a:txBody>
                  <a:tcPr marL="114300" marR="1143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Optional</a:t>
                      </a:r>
                      <a:br>
                        <a:rPr lang="en-US">
                          <a:effectLst/>
                        </a:rPr>
                      </a:br>
                      <a:endParaRPr lang="en-US">
                        <a:effectLst/>
                      </a:endParaRPr>
                    </a:p>
                  </a:txBody>
                  <a:tcPr marL="114300" marR="1143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A boolean (True/False) expression or a table expression that defines a filter.</a:t>
                      </a:r>
                    </a:p>
                  </a:txBody>
                  <a:tcPr marL="114300" marR="114300" marT="76200" marB="76200"/>
                </a:tc>
                <a:extLst>
                  <a:ext uri="{0D108BD9-81ED-4DB2-BD59-A6C34878D82A}">
                    <a16:rowId xmlns:a16="http://schemas.microsoft.com/office/drawing/2014/main" val="892561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b="0">
                          <a:effectLst/>
                        </a:rPr>
                        <a:t>YearEndDate</a:t>
                      </a:r>
                    </a:p>
                  </a:txBody>
                  <a:tcPr marL="114300" marR="1143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Optional</a:t>
                      </a:r>
                      <a:br>
                        <a:rPr lang="en-US">
                          <a:effectLst/>
                        </a:rPr>
                      </a:br>
                      <a:endParaRPr lang="en-US">
                        <a:effectLst/>
                      </a:endParaRPr>
                    </a:p>
                  </a:txBody>
                  <a:tcPr marL="114300" marR="1143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End of year date.</a:t>
                      </a:r>
                    </a:p>
                  </a:txBody>
                  <a:tcPr marL="114300" marR="114300" marT="76200" marB="76200"/>
                </a:tc>
                <a:extLst>
                  <a:ext uri="{0D108BD9-81ED-4DB2-BD59-A6C34878D82A}">
                    <a16:rowId xmlns:a16="http://schemas.microsoft.com/office/drawing/2014/main" val="12759123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4622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B0A9F6B-B714-24A4-1731-04239F0C6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041" y="2673759"/>
            <a:ext cx="4802372" cy="1510482"/>
          </a:xfrm>
        </p:spPr>
        <p:txBody>
          <a:bodyPr/>
          <a:lstStyle/>
          <a:p>
            <a:r>
              <a:rPr lang="en-US" dirty="0"/>
              <a:t>Introduction to DAX</a:t>
            </a:r>
          </a:p>
        </p:txBody>
      </p:sp>
      <p:pic>
        <p:nvPicPr>
          <p:cNvPr id="15" name="Picture Placeholder 6" descr="A person holding a plant">
            <a:extLst>
              <a:ext uri="{FF2B5EF4-FFF2-40B4-BE49-F238E27FC236}">
                <a16:creationId xmlns:a16="http://schemas.microsoft.com/office/drawing/2014/main" id="{AAA2A7D6-6F43-AFA1-3A7C-846D1371125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/>
          <a:srcRect l="12132" r="12132"/>
          <a:stretch/>
        </p:blipFill>
        <p:spPr>
          <a:xfrm>
            <a:off x="6478588" y="920750"/>
            <a:ext cx="5713412" cy="5029200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9D350C2-47A5-211F-A685-9ACD211179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26333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E856B6-5531-5ECB-A799-E5E3D3A911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71D89E6-CFE1-1320-1E9C-DDD2DAC79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640" y="485113"/>
            <a:ext cx="10515600" cy="153152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Understanding </a:t>
            </a:r>
            <a:r>
              <a:rPr lang="en-US" sz="3600" noProof="1"/>
              <a:t>PARALLELPERIOD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0665199-9439-FCD2-FE7C-5C1EF5435C0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50260" y="2414392"/>
            <a:ext cx="10691477" cy="43609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b="1" noProof="1"/>
              <a:t>PARALLELPERIOD ( &lt;Dates&gt;, &lt;NumberOfIntervals&gt;, &lt;Interval&gt; 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E3FCD-221C-3CE4-BE1F-B8652B7D39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CEABB6-07DC-46E8-9B57-56EC44A396E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Source Sans Pro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Source Sans Pro Light"/>
              <a:ea typeface="+mn-ea"/>
              <a:cs typeface="+mn-cs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D351965-586E-FB5B-47E5-BF7BC7027C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9439540"/>
              </p:ext>
            </p:extLst>
          </p:nvPr>
        </p:nvGraphicFramePr>
        <p:xfrm>
          <a:off x="1652784" y="3684329"/>
          <a:ext cx="8886431" cy="192532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545368">
                  <a:extLst>
                    <a:ext uri="{9D8B030D-6E8A-4147-A177-3AD203B41FA5}">
                      <a16:colId xmlns:a16="http://schemas.microsoft.com/office/drawing/2014/main" val="739321689"/>
                    </a:ext>
                  </a:extLst>
                </a:gridCol>
                <a:gridCol w="2426159">
                  <a:extLst>
                    <a:ext uri="{9D8B030D-6E8A-4147-A177-3AD203B41FA5}">
                      <a16:colId xmlns:a16="http://schemas.microsoft.com/office/drawing/2014/main" val="2712183503"/>
                    </a:ext>
                  </a:extLst>
                </a:gridCol>
                <a:gridCol w="3914904">
                  <a:extLst>
                    <a:ext uri="{9D8B030D-6E8A-4147-A177-3AD203B41FA5}">
                      <a16:colId xmlns:a16="http://schemas.microsoft.com/office/drawing/2014/main" val="15368796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126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b="0">
                          <a:effectLst/>
                        </a:rPr>
                        <a:t>Dates</a:t>
                      </a:r>
                    </a:p>
                  </a:txBody>
                  <a:tcPr marL="114300" marR="114300" marT="76200" marB="76200"/>
                </a:tc>
                <a:tc>
                  <a:txBody>
                    <a:bodyPr/>
                    <a:lstStyle/>
                    <a:p>
                      <a:pPr algn="l" fontAlgn="t"/>
                      <a:endParaRPr lang="en-US">
                        <a:effectLst/>
                      </a:endParaRPr>
                    </a:p>
                  </a:txBody>
                  <a:tcPr marL="114300" marR="1143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The name of a column containing dates or a one column table containing dates.</a:t>
                      </a:r>
                    </a:p>
                  </a:txBody>
                  <a:tcPr marL="114300" marR="114300" marT="76200" marB="76200"/>
                </a:tc>
                <a:extLst>
                  <a:ext uri="{0D108BD9-81ED-4DB2-BD59-A6C34878D82A}">
                    <a16:rowId xmlns:a16="http://schemas.microsoft.com/office/drawing/2014/main" val="1569570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b="0">
                          <a:effectLst/>
                        </a:rPr>
                        <a:t>NumberOfIntervals</a:t>
                      </a:r>
                    </a:p>
                  </a:txBody>
                  <a:tcPr marL="114300" marR="114300" marT="76200" marB="76200"/>
                </a:tc>
                <a:tc>
                  <a:txBody>
                    <a:bodyPr/>
                    <a:lstStyle/>
                    <a:p>
                      <a:pPr algn="l" fontAlgn="t"/>
                      <a:endParaRPr lang="en-US">
                        <a:effectLst/>
                      </a:endParaRPr>
                    </a:p>
                  </a:txBody>
                  <a:tcPr marL="114300" marR="1143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The number of the intervals.</a:t>
                      </a:r>
                    </a:p>
                  </a:txBody>
                  <a:tcPr marL="114300" marR="114300" marT="76200" marB="76200"/>
                </a:tc>
                <a:extLst>
                  <a:ext uri="{0D108BD9-81ED-4DB2-BD59-A6C34878D82A}">
                    <a16:rowId xmlns:a16="http://schemas.microsoft.com/office/drawing/2014/main" val="1739728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b="0">
                          <a:effectLst/>
                        </a:rPr>
                        <a:t>Interval</a:t>
                      </a:r>
                    </a:p>
                  </a:txBody>
                  <a:tcPr marL="114300" marR="114300" marT="76200" marB="76200"/>
                </a:tc>
                <a:tc>
                  <a:txBody>
                    <a:bodyPr/>
                    <a:lstStyle/>
                    <a:p>
                      <a:pPr algn="l" fontAlgn="t"/>
                      <a:endParaRPr lang="en-US">
                        <a:effectLst/>
                      </a:endParaRPr>
                    </a:p>
                  </a:txBody>
                  <a:tcPr marL="114300" marR="1143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One of: </a:t>
                      </a:r>
                      <a:r>
                        <a:rPr lang="en-US" u="none" strike="noStrike" dirty="0">
                          <a:solidFill>
                            <a:srgbClr val="2387D8"/>
                          </a:solidFill>
                          <a:effectLst/>
                          <a:hlinkClick r:id="rId3"/>
                        </a:rPr>
                        <a:t>MONTH</a:t>
                      </a:r>
                      <a:r>
                        <a:rPr lang="en-US" dirty="0">
                          <a:effectLst/>
                        </a:rPr>
                        <a:t>, </a:t>
                      </a:r>
                      <a:r>
                        <a:rPr lang="en-US" u="none" strike="noStrike" dirty="0">
                          <a:solidFill>
                            <a:srgbClr val="2387D8"/>
                          </a:solidFill>
                          <a:effectLst/>
                          <a:hlinkClick r:id="rId4"/>
                        </a:rPr>
                        <a:t>QUARTER</a:t>
                      </a:r>
                      <a:r>
                        <a:rPr lang="en-US" dirty="0">
                          <a:effectLst/>
                        </a:rPr>
                        <a:t>, </a:t>
                      </a:r>
                      <a:r>
                        <a:rPr lang="en-US" u="none" strike="noStrike" dirty="0">
                          <a:solidFill>
                            <a:srgbClr val="2387D8"/>
                          </a:solidFill>
                          <a:effectLst/>
                          <a:hlinkClick r:id="rId5"/>
                        </a:rPr>
                        <a:t>YEAR</a:t>
                      </a:r>
                      <a:r>
                        <a:rPr lang="en-US" dirty="0">
                          <a:effectLst/>
                        </a:rPr>
                        <a:t>.</a:t>
                      </a:r>
                    </a:p>
                  </a:txBody>
                  <a:tcPr marL="114300" marR="114300" marT="76200" marB="76200"/>
                </a:tc>
                <a:extLst>
                  <a:ext uri="{0D108BD9-81ED-4DB2-BD59-A6C34878D82A}">
                    <a16:rowId xmlns:a16="http://schemas.microsoft.com/office/drawing/2014/main" val="8925611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664637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9652A1E-B3F7-E1B2-76ED-8F78E74B9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640" y="485113"/>
            <a:ext cx="10515600" cy="1531525"/>
          </a:xfrm>
        </p:spPr>
        <p:txBody>
          <a:bodyPr/>
          <a:lstStyle/>
          <a:p>
            <a:r>
              <a:rPr lang="en-US" dirty="0"/>
              <a:t>Condition Statement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65E832F-DC64-28CC-592D-2CA44C5718D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509671" y="2337663"/>
            <a:ext cx="7172653" cy="43609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b="1" noProof="1"/>
              <a:t>IF (&lt;LogicalTest&gt;, &lt;ResultIfTrue&gt; [, &lt;ResultIfFalse&gt;])	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38ADE9-D6F5-84F7-8489-6CDEB832E6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CEABB6-07DC-46E8-9B57-56EC44A396E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Source Sans Pro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Source Sans Pro Light"/>
              <a:ea typeface="+mn-ea"/>
              <a:cs typeface="+mn-cs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7EB9D49-8EAF-CEED-8DFA-64F5F431BE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4658751"/>
              </p:ext>
            </p:extLst>
          </p:nvPr>
        </p:nvGraphicFramePr>
        <p:xfrm>
          <a:off x="2123440" y="3276315"/>
          <a:ext cx="8127999" cy="25654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328128">
                  <a:extLst>
                    <a:ext uri="{9D8B030D-6E8A-4147-A177-3AD203B41FA5}">
                      <a16:colId xmlns:a16="http://schemas.microsoft.com/office/drawing/2014/main" val="739321689"/>
                    </a:ext>
                  </a:extLst>
                </a:gridCol>
                <a:gridCol w="2219093">
                  <a:extLst>
                    <a:ext uri="{9D8B030D-6E8A-4147-A177-3AD203B41FA5}">
                      <a16:colId xmlns:a16="http://schemas.microsoft.com/office/drawing/2014/main" val="2712183503"/>
                    </a:ext>
                  </a:extLst>
                </a:gridCol>
                <a:gridCol w="3580778">
                  <a:extLst>
                    <a:ext uri="{9D8B030D-6E8A-4147-A177-3AD203B41FA5}">
                      <a16:colId xmlns:a16="http://schemas.microsoft.com/office/drawing/2014/main" val="15368796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126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LogicalTest</a:t>
                      </a:r>
                      <a:r>
                        <a:rPr lang="en-US" dirty="0"/>
                        <a:t>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Any value or expression that can be evaluated to TRUE or FALSE.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9570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ResultIfTrue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value that is returned if the logical test is TRUE.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9728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ResultIfFalse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value that is returned if the logical test is FALSE.</a:t>
                      </a:r>
                    </a:p>
                    <a:p>
                      <a:r>
                        <a:rPr lang="en-US" dirty="0"/>
                        <a:t>If omitted, a BLANK is returned.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0712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58354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9652A1E-B3F7-E1B2-76ED-8F78E74B9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640" y="485113"/>
            <a:ext cx="10515600" cy="1531525"/>
          </a:xfrm>
        </p:spPr>
        <p:txBody>
          <a:bodyPr/>
          <a:lstStyle/>
          <a:p>
            <a:r>
              <a:rPr lang="en-US" dirty="0"/>
              <a:t>Condition Statement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65E832F-DC64-28CC-592D-2CA44C5718D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509671" y="2337663"/>
            <a:ext cx="7172653" cy="43609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b="1" noProof="1"/>
              <a:t>IFERROR (&lt;Value&gt;, &lt;ValueIfError&gt;)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38ADE9-D6F5-84F7-8489-6CDEB832E6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CEABB6-07DC-46E8-9B57-56EC44A396E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Source Sans Pro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Source Sans Pro Light"/>
              <a:ea typeface="+mn-ea"/>
              <a:cs typeface="+mn-cs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7EB9D49-8EAF-CEED-8DFA-64F5F431BE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0527587"/>
              </p:ext>
            </p:extLst>
          </p:nvPr>
        </p:nvGraphicFramePr>
        <p:xfrm>
          <a:off x="2123440" y="3429000"/>
          <a:ext cx="8127999" cy="111252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328128">
                  <a:extLst>
                    <a:ext uri="{9D8B030D-6E8A-4147-A177-3AD203B41FA5}">
                      <a16:colId xmlns:a16="http://schemas.microsoft.com/office/drawing/2014/main" val="739321689"/>
                    </a:ext>
                  </a:extLst>
                </a:gridCol>
                <a:gridCol w="2219093">
                  <a:extLst>
                    <a:ext uri="{9D8B030D-6E8A-4147-A177-3AD203B41FA5}">
                      <a16:colId xmlns:a16="http://schemas.microsoft.com/office/drawing/2014/main" val="2712183503"/>
                    </a:ext>
                  </a:extLst>
                </a:gridCol>
                <a:gridCol w="3580778">
                  <a:extLst>
                    <a:ext uri="{9D8B030D-6E8A-4147-A177-3AD203B41FA5}">
                      <a16:colId xmlns:a16="http://schemas.microsoft.com/office/drawing/2014/main" val="15368796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126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Any value or expression.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9570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ValueIfError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Any value or expression.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97287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29963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9652A1E-B3F7-E1B2-76ED-8F78E74B9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640" y="485113"/>
            <a:ext cx="10515600" cy="1531525"/>
          </a:xfrm>
        </p:spPr>
        <p:txBody>
          <a:bodyPr/>
          <a:lstStyle/>
          <a:p>
            <a:r>
              <a:rPr lang="en-US" dirty="0"/>
              <a:t>Condition Statement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65E832F-DC64-28CC-592D-2CA44C5718D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135934" y="2178672"/>
            <a:ext cx="10103005" cy="43609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b="1" noProof="1"/>
              <a:t>SWITCH ( &lt;Expression&gt;, &lt;Value&gt;, &lt;Result&gt; [, &lt;Value&gt;, &lt;Result&gt; [, ... ] ] [, &lt;Else&gt;] 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38ADE9-D6F5-84F7-8489-6CDEB832E6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CEABB6-07DC-46E8-9B57-56EC44A396E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Source Sans Pro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Source Sans Pro Light"/>
              <a:ea typeface="+mn-ea"/>
              <a:cs typeface="+mn-cs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7EB9D49-8EAF-CEED-8DFA-64F5F431BE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7164501"/>
              </p:ext>
            </p:extLst>
          </p:nvPr>
        </p:nvGraphicFramePr>
        <p:xfrm>
          <a:off x="2123436" y="3079075"/>
          <a:ext cx="8127999" cy="293624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328128">
                  <a:extLst>
                    <a:ext uri="{9D8B030D-6E8A-4147-A177-3AD203B41FA5}">
                      <a16:colId xmlns:a16="http://schemas.microsoft.com/office/drawing/2014/main" val="739321689"/>
                    </a:ext>
                  </a:extLst>
                </a:gridCol>
                <a:gridCol w="2219093">
                  <a:extLst>
                    <a:ext uri="{9D8B030D-6E8A-4147-A177-3AD203B41FA5}">
                      <a16:colId xmlns:a16="http://schemas.microsoft.com/office/drawing/2014/main" val="2712183503"/>
                    </a:ext>
                  </a:extLst>
                </a:gridCol>
                <a:gridCol w="3580778">
                  <a:extLst>
                    <a:ext uri="{9D8B030D-6E8A-4147-A177-3AD203B41FA5}">
                      <a16:colId xmlns:a16="http://schemas.microsoft.com/office/drawing/2014/main" val="15368796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126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Expression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expression to be evaluated.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9570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Repeatable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If expression has this value the corresponding result will be returned.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9728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Repeatable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result to be returned if Expression has corresponding value.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5606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If there are no matching values the Else value is returned.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09588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664885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B961152-381E-D654-15E9-7C4F09608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159" y="655320"/>
            <a:ext cx="10466747" cy="5486400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303844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9652A1E-B3F7-E1B2-76ED-8F78E74B9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640" y="485113"/>
            <a:ext cx="10515600" cy="1531525"/>
          </a:xfrm>
        </p:spPr>
        <p:txBody>
          <a:bodyPr/>
          <a:lstStyle/>
          <a:p>
            <a:r>
              <a:rPr lang="en-US" dirty="0"/>
              <a:t>What is DAX?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65E832F-DC64-28CC-592D-2CA44C5718D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29640" y="2153285"/>
            <a:ext cx="5368610" cy="2444352"/>
          </a:xfrm>
        </p:spPr>
        <p:txBody>
          <a:bodyPr/>
          <a:lstStyle/>
          <a:p>
            <a:r>
              <a:rPr lang="en-US" noProof="1"/>
              <a:t>Data Analysis Expressions</a:t>
            </a:r>
          </a:p>
          <a:p>
            <a:r>
              <a:rPr lang="en-US" noProof="1"/>
              <a:t>Library of functions and operators</a:t>
            </a:r>
          </a:p>
          <a:p>
            <a:r>
              <a:rPr lang="en-US" noProof="1"/>
              <a:t>Build formulas and expressions</a:t>
            </a:r>
          </a:p>
          <a:p>
            <a:r>
              <a:rPr lang="en-US" noProof="1"/>
              <a:t>Create calculated measures, columns, and tables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38ADE9-D6F5-84F7-8489-6CDEB832E6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0C7AE64-1D7C-DCFF-A209-2705807E13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0659" y="2313743"/>
            <a:ext cx="3357474" cy="1641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500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9652A1E-B3F7-E1B2-76ED-8F78E74B9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640" y="485113"/>
            <a:ext cx="10515600" cy="1531525"/>
          </a:xfrm>
        </p:spPr>
        <p:txBody>
          <a:bodyPr/>
          <a:lstStyle/>
          <a:p>
            <a:r>
              <a:rPr lang="en-US" dirty="0"/>
              <a:t>Create calculated measures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65E832F-DC64-28CC-592D-2CA44C5718D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29640" y="2153285"/>
            <a:ext cx="5060962" cy="3051104"/>
          </a:xfrm>
        </p:spPr>
        <p:txBody>
          <a:bodyPr/>
          <a:lstStyle/>
          <a:p>
            <a:r>
              <a:rPr lang="en-US" noProof="1"/>
              <a:t>Defined with DAX definitions.</a:t>
            </a:r>
          </a:p>
          <a:p>
            <a:r>
              <a:rPr lang="en-US" noProof="1"/>
              <a:t>Computed on the fly.</a:t>
            </a:r>
          </a:p>
          <a:p>
            <a:r>
              <a:rPr lang="en-US" noProof="1"/>
              <a:t>Not stored in data model.</a:t>
            </a:r>
          </a:p>
          <a:p>
            <a:r>
              <a:rPr lang="en-US" noProof="1"/>
              <a:t>Responsive to interactions.</a:t>
            </a:r>
          </a:p>
          <a:p>
            <a:r>
              <a:rPr lang="en-US" noProof="1"/>
              <a:t>Indicated by calculator icon.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38ADE9-D6F5-84F7-8489-6CDEB832E6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CEABB6-07DC-46E8-9B57-56EC44A396E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Source Sans Pro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Source Sans Pro Light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E120E5-C238-DB77-5684-171918FA52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7683" y="2146588"/>
            <a:ext cx="5419725" cy="19621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CE5C612-DA29-6119-7F93-E224DD96D3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5980" y="4491107"/>
            <a:ext cx="2686050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6897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9652A1E-B3F7-E1B2-76ED-8F78E74B9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640" y="485113"/>
            <a:ext cx="10515600" cy="1531525"/>
          </a:xfrm>
        </p:spPr>
        <p:txBody>
          <a:bodyPr/>
          <a:lstStyle/>
          <a:p>
            <a:r>
              <a:rPr lang="en-US" dirty="0"/>
              <a:t>Quick measures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38ADE9-D6F5-84F7-8489-6CDEB832E6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CEABB6-07DC-46E8-9B57-56EC44A396E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Source Sans Pro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Source Sans Pro Light"/>
              <a:ea typeface="+mn-ea"/>
              <a:cs typeface="+mn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74B35D6-6F92-CA89-0F05-5A4D4D2BE4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7187" y="2016638"/>
            <a:ext cx="3857625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3048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9652A1E-B3F7-E1B2-76ED-8F78E74B9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640" y="485113"/>
            <a:ext cx="10515600" cy="1531525"/>
          </a:xfrm>
        </p:spPr>
        <p:txBody>
          <a:bodyPr/>
          <a:lstStyle/>
          <a:p>
            <a:r>
              <a:rPr lang="en-US" dirty="0"/>
              <a:t>Create calculated columns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65E832F-DC64-28CC-592D-2CA44C5718D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29640" y="2153285"/>
            <a:ext cx="5060962" cy="3051104"/>
          </a:xfrm>
        </p:spPr>
        <p:txBody>
          <a:bodyPr/>
          <a:lstStyle/>
          <a:p>
            <a:r>
              <a:rPr lang="en-US" noProof="1"/>
              <a:t>Defined using DAX expressions.</a:t>
            </a:r>
          </a:p>
          <a:p>
            <a:r>
              <a:rPr lang="en-US" noProof="1"/>
              <a:t>Computed &amp; stored in data model.</a:t>
            </a:r>
          </a:p>
          <a:p>
            <a:r>
              <a:rPr lang="en-US" noProof="1"/>
              <a:t>Useful “helper/connector columns”.</a:t>
            </a:r>
          </a:p>
          <a:p>
            <a:r>
              <a:rPr lang="en-US" noProof="1"/>
              <a:t>Recalculated during data refresh.</a:t>
            </a:r>
          </a:p>
          <a:p>
            <a:r>
              <a:rPr lang="en-US" noProof="1"/>
              <a:t>Table and Sigma icon.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38ADE9-D6F5-84F7-8489-6CDEB832E6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CEABB6-07DC-46E8-9B57-56EC44A396E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Source Sans Pro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Source Sans Pro Light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295A668-045F-64EC-0EC6-68A8B2AFFF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7099" y="2016638"/>
            <a:ext cx="5095875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7052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9652A1E-B3F7-E1B2-76ED-8F78E74B9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640" y="485113"/>
            <a:ext cx="10515600" cy="1531525"/>
          </a:xfrm>
        </p:spPr>
        <p:txBody>
          <a:bodyPr/>
          <a:lstStyle/>
          <a:p>
            <a:r>
              <a:rPr lang="en-US" dirty="0"/>
              <a:t>Create calculated tables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65E832F-DC64-28CC-592D-2CA44C5718D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29640" y="2153285"/>
            <a:ext cx="5060962" cy="3051104"/>
          </a:xfrm>
        </p:spPr>
        <p:txBody>
          <a:bodyPr/>
          <a:lstStyle/>
          <a:p>
            <a:r>
              <a:rPr lang="en-US" noProof="1"/>
              <a:t>Defined using DAX expressions.</a:t>
            </a:r>
          </a:p>
          <a:p>
            <a:r>
              <a:rPr lang="en-US" noProof="1"/>
              <a:t>Computed &amp; stored in data model.</a:t>
            </a:r>
          </a:p>
          <a:p>
            <a:r>
              <a:rPr lang="en-US" noProof="1"/>
              <a:t>Useful for aggregating data or creating custom tables.</a:t>
            </a:r>
          </a:p>
          <a:p>
            <a:r>
              <a:rPr lang="en-US" noProof="1"/>
              <a:t>Table and calculator icon.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38ADE9-D6F5-84F7-8489-6CDEB832E6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CEABB6-07DC-46E8-9B57-56EC44A396E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Source Sans Pro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Source Sans Pro Light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659037-D20C-586A-67B4-B0DAF67EA7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2468" y="2016374"/>
            <a:ext cx="5192772" cy="3188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91010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7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B09D"/>
      </a:accent1>
      <a:accent2>
        <a:srgbClr val="FFD7C7"/>
      </a:accent2>
      <a:accent3>
        <a:srgbClr val="FFE9E0"/>
      </a:accent3>
      <a:accent4>
        <a:srgbClr val="55736D"/>
      </a:accent4>
      <a:accent5>
        <a:srgbClr val="88A88E"/>
      </a:accent5>
      <a:accent6>
        <a:srgbClr val="E6FFFB"/>
      </a:accent6>
      <a:hlink>
        <a:srgbClr val="0563C1"/>
      </a:hlink>
      <a:folHlink>
        <a:srgbClr val="954F72"/>
      </a:folHlink>
    </a:clrScheme>
    <a:fontScheme name="Custom 116">
      <a:majorFont>
        <a:latin typeface="Bodoni MT"/>
        <a:ea typeface=""/>
        <a:cs typeface=""/>
      </a:majorFont>
      <a:minorFont>
        <a:latin typeface="Source Sans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66722518_win32_SD_v11" id="{6E195932-91F4-4861-8538-848409B20D97}" vid="{F5C82CE7-F5AC-4E30-975C-FD228ED220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3F796806-D3A7-49C6-9335-B8A0B9307F8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2E4FA29-61E2-42A6-9537-732ED628B68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37CDA33-9251-49D0-A51A-7888AA3E063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Light sales pitch presentation</Template>
  <TotalTime>519</TotalTime>
  <Words>1538</Words>
  <Application>Microsoft Office PowerPoint</Application>
  <PresentationFormat>Widescreen</PresentationFormat>
  <Paragraphs>410</Paragraphs>
  <Slides>44</Slides>
  <Notes>44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1" baseType="lpstr">
      <vt:lpstr>Arial</vt:lpstr>
      <vt:lpstr>Bodoni MT</vt:lpstr>
      <vt:lpstr>Calibri</vt:lpstr>
      <vt:lpstr>Roboto</vt:lpstr>
      <vt:lpstr>Segoe UI Light</vt:lpstr>
      <vt:lpstr>Source Sans Pro Light</vt:lpstr>
      <vt:lpstr>Custom</vt:lpstr>
      <vt:lpstr>Data Analysis Expression (DAX) for Power BI</vt:lpstr>
      <vt:lpstr>Reference &amp; Recommend</vt:lpstr>
      <vt:lpstr>Reference &amp; Recommend</vt:lpstr>
      <vt:lpstr>Introduction to DAX</vt:lpstr>
      <vt:lpstr>What is DAX?</vt:lpstr>
      <vt:lpstr>Create calculated measures</vt:lpstr>
      <vt:lpstr>Quick measures</vt:lpstr>
      <vt:lpstr>Create calculated columns</vt:lpstr>
      <vt:lpstr>Create calculated tables</vt:lpstr>
      <vt:lpstr>Columns vs Measures</vt:lpstr>
      <vt:lpstr>Understanding filter context</vt:lpstr>
      <vt:lpstr>CALCULATE() function</vt:lpstr>
      <vt:lpstr>Create a common date table</vt:lpstr>
      <vt:lpstr>Time Intelligence functions</vt:lpstr>
      <vt:lpstr>Use variables to improve performance and readability</vt:lpstr>
      <vt:lpstr>Tune report performance</vt:lpstr>
      <vt:lpstr>Analyze query plans for optimization opportunities</vt:lpstr>
      <vt:lpstr>DAX Data Types</vt:lpstr>
      <vt:lpstr>DAX operators</vt:lpstr>
      <vt:lpstr>Handling errors in DAX expressions</vt:lpstr>
      <vt:lpstr>Common DAX functions</vt:lpstr>
      <vt:lpstr>Understanding CALENDAR</vt:lpstr>
      <vt:lpstr>Understanding CALENDARAUTO</vt:lpstr>
      <vt:lpstr>Understanding YEAR</vt:lpstr>
      <vt:lpstr>Understanding MONTH</vt:lpstr>
      <vt:lpstr>Understanding FORMAT</vt:lpstr>
      <vt:lpstr>Understand SUM</vt:lpstr>
      <vt:lpstr>Understand DIVIDE</vt:lpstr>
      <vt:lpstr>Understanding AVERAGE</vt:lpstr>
      <vt:lpstr>Understanding MAX</vt:lpstr>
      <vt:lpstr>Understanding MIN</vt:lpstr>
      <vt:lpstr>Understanding MEDIAN</vt:lpstr>
      <vt:lpstr>Understanding COUNTROWS</vt:lpstr>
      <vt:lpstr>Understanding DISTINCTCOUNT</vt:lpstr>
      <vt:lpstr>Understanding HASONEVALUE</vt:lpstr>
      <vt:lpstr>Understanding CALCULATE</vt:lpstr>
      <vt:lpstr> Understanding REMOVEFILTERS</vt:lpstr>
      <vt:lpstr> Understanding ISINSCOPE</vt:lpstr>
      <vt:lpstr>Understanding TOTALYTD</vt:lpstr>
      <vt:lpstr>Understanding PARALLELPERIOD</vt:lpstr>
      <vt:lpstr>Condition Statement</vt:lpstr>
      <vt:lpstr>Condition Statement</vt:lpstr>
      <vt:lpstr>Condition Statement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Iverson - Tissana</dc:creator>
  <cp:lastModifiedBy>Iverson Trainer</cp:lastModifiedBy>
  <cp:revision>70</cp:revision>
  <dcterms:created xsi:type="dcterms:W3CDTF">2024-06-09T10:12:35Z</dcterms:created>
  <dcterms:modified xsi:type="dcterms:W3CDTF">2025-03-07T04:26:00Z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