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73"/>
  </p:notesMasterIdLst>
  <p:handoutMasterIdLst>
    <p:handoutMasterId r:id="rId74"/>
  </p:handoutMasterIdLst>
  <p:sldIdLst>
    <p:sldId id="344" r:id="rId5"/>
    <p:sldId id="348" r:id="rId6"/>
    <p:sldId id="357" r:id="rId7"/>
    <p:sldId id="358" r:id="rId8"/>
    <p:sldId id="349" r:id="rId9"/>
    <p:sldId id="350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8" r:id="rId39"/>
    <p:sldId id="389" r:id="rId40"/>
    <p:sldId id="387" r:id="rId41"/>
    <p:sldId id="390" r:id="rId42"/>
    <p:sldId id="391" r:id="rId43"/>
    <p:sldId id="392" r:id="rId44"/>
    <p:sldId id="393" r:id="rId45"/>
    <p:sldId id="394" r:id="rId46"/>
    <p:sldId id="396" r:id="rId47"/>
    <p:sldId id="395" r:id="rId48"/>
    <p:sldId id="397" r:id="rId49"/>
    <p:sldId id="398" r:id="rId50"/>
    <p:sldId id="399" r:id="rId51"/>
    <p:sldId id="400" r:id="rId52"/>
    <p:sldId id="401" r:id="rId53"/>
    <p:sldId id="402" r:id="rId54"/>
    <p:sldId id="403" r:id="rId55"/>
    <p:sldId id="404" r:id="rId56"/>
    <p:sldId id="405" r:id="rId57"/>
    <p:sldId id="406" r:id="rId58"/>
    <p:sldId id="407" r:id="rId59"/>
    <p:sldId id="408" r:id="rId60"/>
    <p:sldId id="409" r:id="rId61"/>
    <p:sldId id="410" r:id="rId62"/>
    <p:sldId id="411" r:id="rId63"/>
    <p:sldId id="412" r:id="rId64"/>
    <p:sldId id="413" r:id="rId65"/>
    <p:sldId id="414" r:id="rId66"/>
    <p:sldId id="415" r:id="rId67"/>
    <p:sldId id="416" r:id="rId68"/>
    <p:sldId id="417" r:id="rId69"/>
    <p:sldId id="418" r:id="rId70"/>
    <p:sldId id="419" r:id="rId71"/>
    <p:sldId id="356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098" autoAdjust="0"/>
  </p:normalViewPr>
  <p:slideViewPr>
    <p:cSldViewPr snapToGrid="0">
      <p:cViewPr varScale="1">
        <p:scale>
          <a:sx n="86" d="100"/>
          <a:sy n="86" d="100"/>
        </p:scale>
        <p:origin x="1554" y="84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74" Type="http://schemas.openxmlformats.org/officeDocument/2006/relationships/handoutMaster" Target="handoutMasters/handoutMaster1.xml"/><Relationship Id="rId79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77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microsoft.com/office/2018/10/relationships/authors" Target="author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notesMaster" Target="notesMasters/notesMaster1.xml"/><Relationship Id="rId78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presProps" Target="presProp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18EB1-FF96-47AA-9A30-F1BFF2FFD1F7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75FB2-D12E-4669-8522-D3E2C7E6DC9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E4A361-7934-4769-9B16-8A939698742C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8E0B9-48E4-499D-93B2-B07D00395BA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0989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58678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4264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61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77673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58440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93155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94364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6744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852220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41563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5115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1687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7422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65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6999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28117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Exam 2-1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05575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SUM : </a:t>
            </a:r>
            <a:r>
              <a:rPr lang="th-TH" b="1" dirty="0"/>
              <a:t>หาผลรวมตัวเลขทั้งหมดในคอลัมน์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SUMX : </a:t>
            </a:r>
            <a:r>
              <a:rPr lang="th-TH" b="1" dirty="0"/>
              <a:t>หำผลรวมของนิพจน์ที่ประเมินแต่ละแถวในตำราง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-------------------------------------------------------------------------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ตารางที่มีแถวที่จะประเมินนิพจน์ 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นิพจน์ที่จะประเมินแต่ละแถวในตาราง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15966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SUM : </a:t>
            </a:r>
            <a:r>
              <a:rPr lang="th-TH" b="1" dirty="0"/>
              <a:t>หาผลรวมตัวเลขทั้งหมดในคอลัมน์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SUMX : </a:t>
            </a:r>
            <a:r>
              <a:rPr lang="th-TH" b="1" dirty="0"/>
              <a:t>หำผลรวมของนิพจน์ที่ประเมินแต่ละแถวในตำราง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-------------------------------------------------------------------------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ตารางที่มีแถวที่จะประเมินนิพจน์ 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นิพจน์ที่จะประเมินแต่ละแถวในตาราง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3522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245089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DIVIDE : </a:t>
            </a:r>
            <a:r>
              <a:rPr lang="th-TH" b="1" dirty="0"/>
              <a:t>หาผลหารและส่งกลับผลลัพธ์อื่นหรือค่าว่าง ถ้าหารด้วย 0 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Numerator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ตัวตั้ง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Denominator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ตัวหาร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AlternateResult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(ไม่บังคับ) ค่าที่ส่งกลับถ้าหารด้วย 0 ถ้าไม่ได้ระบุค่าเริ่มต้นคือ ค่าว่าง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7608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ALL 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ส่งคืนค่าทุกแถวของตารางหรือค่าทั้งหมดของคอลัมน์โดยล้างการกรองข้อมูลทั้งหมด</a:t>
            </a:r>
          </a:p>
          <a:p>
            <a:pPr algn="l"/>
            <a:endParaRPr lang="th-TH" b="1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ตารางที่ต้องการล้างการกรอง 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คอลัมน์ที่ต้องการล้างการกรอง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7015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ALLSELECTED</a:t>
            </a:r>
            <a:r>
              <a:rPr lang="th-TH" b="1" dirty="0"/>
              <a:t> </a:t>
            </a:r>
            <a:r>
              <a:rPr lang="en-US" b="1" dirty="0"/>
              <a:t>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ส่งคืนตารางหรือคอลัมน์เฉพาะแถวที่ถูกเลือก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ตารางที่ต้องการเลือกเพื่อแสดงผล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คอลัมน์ที่ต้องการเลือกเพื่อแสดงผล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7490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ALLEXCEPT : </a:t>
            </a:r>
            <a:r>
              <a:rPr lang="th-TH" b="1" dirty="0"/>
              <a:t>ล้างการกรองข้อมูลของตาราง ยกเว้นคอลัมน์ที่กำหนด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ตารางที่ต้องการล้างการกรอง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คอลัมน์ที่ต้องการยกเว้นการกรอง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5354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ALLNOBLANKROW</a:t>
            </a:r>
            <a:r>
              <a:rPr lang="th-TH" b="1" dirty="0"/>
              <a:t> </a:t>
            </a:r>
            <a:r>
              <a:rPr lang="en-US" b="1" dirty="0"/>
              <a:t>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ส่งคืนตารางหรือคอลัมน์เฉพาะแถวที่ค่าไม่ซ้ำกัน และไม่รวมค่าว่าง</a:t>
            </a:r>
          </a:p>
          <a:p>
            <a:pPr algn="l"/>
            <a:endParaRPr lang="th-TH" b="1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ตารางที่ล้างการกรองแล้ว 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คอลัมน์ที่ล้างการกรองแล้ว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1869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VALUES</a:t>
            </a:r>
            <a:r>
              <a:rPr lang="th-TH" b="1" dirty="0"/>
              <a:t> </a:t>
            </a:r>
            <a:r>
              <a:rPr lang="en-US" b="1" dirty="0"/>
              <a:t>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สร้างตารางที่มีคอลัมน์เดียวค่าไม่ซ้ำกัน (ถ้าเลือก 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ColumnName)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และสร้างตารางที่มีทุกคอลัมน์ (ถ้าลือก </a:t>
            </a:r>
            <a:r>
              <a:rPr lang="en-US" b="1" i="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TableName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algn="l"/>
            <a:endParaRPr lang="en-US" b="1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TableName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ตารางที่จะส่งคืนค่า 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ColumnName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คอลัมน์ที่จะส่งคืนค่าที่ไม่ซ้ำกัน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----------------------------------------------------------------------------------------------------------</a:t>
            </a:r>
          </a:p>
          <a:p>
            <a:pPr algn="l"/>
            <a:r>
              <a:rPr lang="en-US" b="1" dirty="0"/>
              <a:t>DISTINCT(&lt;column&gt;) : </a:t>
            </a:r>
            <a:r>
              <a:rPr lang="th-TH" b="1" dirty="0"/>
              <a:t>สร้างตารางที่มีคอลัมน์เดียวที่มีค่ำไม่ซ้ำกัน</a:t>
            </a:r>
            <a:endParaRPr lang="en-US" b="1" dirty="0"/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DISTINCT(&lt;table&gt;)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สร้างตารางที่มีแถวที่มีค่าไม่ซ้ำกัน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64466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CALCULATE : </a:t>
            </a:r>
            <a:r>
              <a:rPr lang="th-TH" b="1" dirty="0"/>
              <a:t>ประเมินนิพจน์ตามเงื่อนไขที่เปลี่ยนแปลง</a:t>
            </a:r>
          </a:p>
          <a:p>
            <a:pPr algn="l"/>
            <a:endParaRPr lang="th-TH" b="1" dirty="0"/>
          </a:p>
          <a:p>
            <a:pPr algn="l"/>
            <a:r>
              <a:rPr lang="en-US" b="1" dirty="0"/>
              <a:t>expression : </a:t>
            </a:r>
            <a:r>
              <a:rPr lang="th-TH" b="1" dirty="0"/>
              <a:t>นิพจน์ที่จะประเมิน</a:t>
            </a:r>
          </a:p>
          <a:p>
            <a:pPr algn="l"/>
            <a:r>
              <a:rPr lang="en-US" b="1" dirty="0"/>
              <a:t>filter1, filter2,… : (</a:t>
            </a:r>
            <a:r>
              <a:rPr lang="th-TH" b="1" dirty="0"/>
              <a:t>ไม่บังคับ) เงื่อนไขการประเมินนิพจน์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998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75385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EARLIER</a:t>
            </a:r>
            <a:r>
              <a:rPr lang="th-TH" b="1" dirty="0"/>
              <a:t> </a:t>
            </a:r>
            <a:r>
              <a:rPr lang="en-US" b="1" dirty="0"/>
              <a:t>: </a:t>
            </a:r>
            <a:r>
              <a:rPr lang="th-TH" b="1" dirty="0"/>
              <a:t>ดึงค่าแถวปัจจุบันของคอลัมน์ที่กำหนด</a:t>
            </a:r>
            <a:endParaRPr lang="en-US" b="1" dirty="0"/>
          </a:p>
          <a:p>
            <a:pPr algn="l"/>
            <a:endParaRPr lang="en-US" b="1" dirty="0"/>
          </a:p>
          <a:p>
            <a:pPr algn="l"/>
            <a:r>
              <a:rPr lang="en-US" b="1" dirty="0"/>
              <a:t>column : </a:t>
            </a:r>
            <a:r>
              <a:rPr lang="th-TH" b="1" dirty="0"/>
              <a:t>คอลัมน์ที่ดึงค่าแถวปัจจุบัน</a:t>
            </a:r>
          </a:p>
          <a:p>
            <a:pPr algn="l"/>
            <a:r>
              <a:rPr lang="en-US" b="1" dirty="0"/>
              <a:t>number : (</a:t>
            </a:r>
            <a:r>
              <a:rPr lang="th-TH" b="1" dirty="0"/>
              <a:t>ไม่บังคับ) จำนวนตารางที่ต้องการสแกน ค่าตั้งต้น คือ 1</a:t>
            </a:r>
            <a:r>
              <a:rPr lang="en-US" b="1" dirty="0"/>
              <a:t> </a:t>
            </a:r>
            <a:endParaRPr lang="th-TH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90115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AVERAGE : </a:t>
            </a:r>
            <a:r>
              <a:rPr lang="th-TH" b="1" dirty="0"/>
              <a:t>หาค่าเฉลี่ยเลขคณิตของตัวเลขทั้งหมดในคอลัมน์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คอลัมน์ที่มีตัวเลขที่ต้องการค่าเฉลี่ยเลขคณิต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6445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18949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AVERAGEX</a:t>
            </a:r>
            <a:r>
              <a:rPr lang="th-TH" b="1" dirty="0"/>
              <a:t> </a:t>
            </a:r>
            <a:r>
              <a:rPr lang="en-US" b="1" dirty="0"/>
              <a:t>: </a:t>
            </a:r>
            <a:r>
              <a:rPr lang="th-TH" b="1" dirty="0"/>
              <a:t>หาค่าเฉลี่ยเลขคณิตของนิพจน์ในตาราง</a:t>
            </a:r>
          </a:p>
          <a:p>
            <a:pPr algn="l"/>
            <a:endParaRPr lang="th-TH" b="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ตารางที่ต้องการค่าเฉลี่ยเลขคณิตของนิพจน์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นิพจน์ที่จะประเมินในแต่ละแถวของตาราง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505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SUMMARIZE</a:t>
            </a:r>
            <a:r>
              <a:rPr lang="th-TH" b="1" dirty="0"/>
              <a:t> </a:t>
            </a:r>
            <a:r>
              <a:rPr lang="en-US" b="1" dirty="0"/>
              <a:t>: </a:t>
            </a:r>
            <a:r>
              <a:rPr lang="th-TH" dirty="0"/>
              <a:t>สร้างตารางสรุปข้อมูลตามเงื่อนไขที่กำหนด</a:t>
            </a:r>
            <a:endParaRPr lang="en-US" dirty="0"/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ตารางหรือนิพจน์ที่ส่งคืนค่ำตาราง</a:t>
            </a:r>
          </a:p>
          <a:p>
            <a:pPr algn="l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groupBy_columnName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(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ไม่บังคับ) คอลัมน์ที่จะใช้จัดกลุ่มข้อมูล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ชื่อคอลัมน์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นิพจน์ประเมิน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3738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772401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CALCULATE : </a:t>
            </a:r>
            <a:r>
              <a:rPr lang="th-TH" b="1" dirty="0"/>
              <a:t>ประเมินนิพจน์ตามเงื่อนไขที่เปลี่ยนแปลง</a:t>
            </a:r>
          </a:p>
          <a:p>
            <a:pPr algn="l"/>
            <a:endParaRPr lang="th-TH" b="1" dirty="0"/>
          </a:p>
          <a:p>
            <a:pPr algn="l"/>
            <a:r>
              <a:rPr lang="en-US" b="1" dirty="0"/>
              <a:t>expression : </a:t>
            </a:r>
            <a:r>
              <a:rPr lang="th-TH" b="1" dirty="0"/>
              <a:t>นิพจน์ที่จะประเมิน</a:t>
            </a:r>
          </a:p>
          <a:p>
            <a:pPr algn="l"/>
            <a:r>
              <a:rPr lang="en-US" b="1" dirty="0"/>
              <a:t>filter1, filter2,… : (</a:t>
            </a:r>
            <a:r>
              <a:rPr lang="th-TH" b="1" dirty="0"/>
              <a:t>ไม่บังคับ) เงื่อนไขการประเมินนิพจน์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26623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CALCULATETABLE : </a:t>
            </a:r>
            <a:r>
              <a:rPr lang="th-TH" b="1" dirty="0"/>
              <a:t>ประเมินนิพจน์ตารางตามเงื่อนไขที่เปลี่ยนแปลง</a:t>
            </a:r>
            <a:endParaRPr lang="en-US" b="1" dirty="0"/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นิพจน์ตารางที่จะประเมิน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filter1, filter2,… : (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ไม่บังคับ) เงื่อนไขการประเมินนิพจน์ตาราง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 ผลลัพธ์ที่ได้เป็นตารางข้อมูล ***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404201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FILTER : </a:t>
            </a:r>
            <a:r>
              <a:rPr lang="th-TH" b="1" dirty="0"/>
              <a:t>ส่งคืนตารางเฉพาะแถวที่ตรงตามเงื่อนไขที่กำหนด </a:t>
            </a:r>
            <a:endParaRPr lang="th-TH" b="1" dirty="0">
              <a:solidFill>
                <a:schemeClr val="tx1"/>
              </a:solidFill>
            </a:endParaRPr>
          </a:p>
          <a:p>
            <a:pPr algn="l"/>
            <a:br>
              <a:rPr lang="en-US" b="1" dirty="0">
                <a:solidFill>
                  <a:schemeClr val="tx1"/>
                </a:solidFill>
              </a:rPr>
            </a:br>
            <a:r>
              <a:rPr lang="en-US" b="1" dirty="0">
                <a:solidFill>
                  <a:schemeClr val="tx1"/>
                </a:solidFill>
              </a:rPr>
              <a:t>table : </a:t>
            </a:r>
            <a:r>
              <a:rPr lang="th-TH" b="1" dirty="0">
                <a:solidFill>
                  <a:schemeClr val="tx1"/>
                </a:solidFill>
              </a:rPr>
              <a:t>ตารางที่จะกรองข้อมูล</a:t>
            </a: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filter : </a:t>
            </a:r>
            <a:r>
              <a:rPr lang="th-TH" b="1" dirty="0">
                <a:solidFill>
                  <a:schemeClr val="tx1"/>
                </a:solidFill>
              </a:rPr>
              <a:t>เงื่อนไขการตรวจสอบแต่ละแถวของตาราง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b="1" dirty="0">
                <a:solidFill>
                  <a:schemeClr val="tx1"/>
                </a:solidFill>
              </a:rPr>
              <a:t>** </a:t>
            </a:r>
            <a:r>
              <a:rPr lang="th-TH" b="1" dirty="0">
                <a:solidFill>
                  <a:schemeClr val="tx1"/>
                </a:solidFill>
              </a:rPr>
              <a:t>ตารางที่มีเฉพาะแถวที่ตรงตามเงื่อนไข</a:t>
            </a:r>
            <a:r>
              <a:rPr lang="en-US" b="1" dirty="0">
                <a:solidFill>
                  <a:schemeClr val="tx1"/>
                </a:solidFill>
              </a:rPr>
              <a:t> **</a:t>
            </a:r>
            <a:endParaRPr lang="th-TH" b="1" dirty="0">
              <a:solidFill>
                <a:schemeClr val="tx1"/>
              </a:solidFill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6795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*** </a:t>
            </a:r>
            <a:r>
              <a:rPr lang="th-TH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หากละเว้นการใส่ 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ResultifFalse</a:t>
            </a:r>
            <a:r>
              <a:rPr lang="th-TH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ระบบจะส่งคืนค่า </a:t>
            </a:r>
            <a:r>
              <a:rPr lang="en-US" b="1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BLANK ***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68108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IFERROR 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หาค่านิพจน์ และถ้าพบข้อผิดพลาดจะส่งค่าตามที่กำหนด</a:t>
            </a:r>
            <a:endParaRPr lang="en-US" b="1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value 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ค่าหรือนิพจน์ใด ๆ ที่จะหาค่า</a:t>
            </a:r>
          </a:p>
          <a:p>
            <a:pPr algn="l"/>
            <a:r>
              <a:rPr lang="en-US" b="1" i="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value_if_error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ค่าหรือนิพจน์ใด ๆ ถ้าพบข้อผิดพลาด</a:t>
            </a: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00693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SWITCH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ตรวจสอบค่านิพจน์เทียบกับรายการที่กำหนด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ค่านิพจน์ที่จะตรวจสอบ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รายการที่กำหนด (มีได้หลายรายการ)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result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ผลลัพธ์ของรายการที่กำหนด 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else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ผลลัพธ์ (ถ้าไม่มีค่านิพจน์ที่ตรงกับรายการ)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572027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FIND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ค้นหาคำในข้อความที่กำหนด โดยตัวพิมพ์เล็กหรือใหญ่จะมีผลต่อการค้นหา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find_text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คำที่จะค้นหา </a:t>
            </a:r>
          </a:p>
          <a:p>
            <a:pPr algn="l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within_text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ข้อความที่มีคำที่จะค้นหา </a:t>
            </a:r>
          </a:p>
          <a:p>
            <a:pPr algn="l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start_num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(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ไม่บังคับ) กำหนดตำแหน่งเริ่มต้นค้นหา</a:t>
            </a:r>
          </a:p>
          <a:p>
            <a:pPr algn="l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NotFoundValue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(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ทางเลือก) ค่าที่ส่งกลับถ้ำไม่พบคำที่ค้นหา เช่น -1, 0 หรือค่าว่าง</a:t>
            </a: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3441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column : </a:t>
            </a:r>
            <a:r>
              <a:rPr lang="th-TH" b="1" dirty="0"/>
              <a:t>คอลัมน์ที่มีตัวเลขที่จะหาค่ามากที่สุด</a:t>
            </a: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445176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MAXX : </a:t>
            </a:r>
            <a:r>
              <a:rPr lang="th-TH" b="1" dirty="0"/>
              <a:t>หาค่ามากที่สุดของนิพจน์ที่ประเมินแต่ละแถวในตาราง</a:t>
            </a:r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ตารางที่จะประเมินนิพจน์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นิพจน์ที่จะประเมิน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58897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384116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7609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ADDCOLUMNS : </a:t>
            </a:r>
            <a:r>
              <a:rPr lang="th-TH" b="1" dirty="0"/>
              <a:t>เพิ่มคอลัมน์ในตารางหรือนิพจน์ตารางที่กำหนด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ตารางที่จะเพิ่มคอลัมน์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ชื่อคอลัมน์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นิพจน์ประเมินแต่ละแถวในตาราง</a:t>
            </a: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73654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SELECTCOLUMNS</a:t>
            </a:r>
            <a:r>
              <a:rPr lang="th-TH" b="1" dirty="0"/>
              <a:t> </a:t>
            </a:r>
            <a:r>
              <a:rPr lang="en-US" b="1" dirty="0"/>
              <a:t>: </a:t>
            </a:r>
            <a:r>
              <a:rPr lang="th-TH" b="1" dirty="0"/>
              <a:t>เพิ่มคอลัมน์การคำนวณลงในตารางหรือนิพจน์ตารางที่กำหนด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ตารางหรือนิพจน์ที่ส่งคืนค่าตาราง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name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ตั้งชื่อคอลัมน์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นิพจน์ที่ส่งคืนค่าสเกลาร์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 Result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ตารางที่มีแถวเท่ากับตารางที่กำหนด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**</a:t>
            </a:r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641331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HASONEVALUE : </a:t>
            </a:r>
            <a:r>
              <a:rPr lang="th-TH" b="1" dirty="0"/>
              <a:t>ตรวจสอบการกรองข้อมูลทางอ้อมของคอลัมน์ที่ระบุว่ามีค่าเดียวหรือไม่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columnName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คอลัมน์ที่จะตรวจสอบ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•ค่า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TRUE =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ถ้ามีค่าเดียว หรือ</a:t>
            </a:r>
          </a:p>
          <a:p>
            <a:pPr algn="l"/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•ค่า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FALSE =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ถ้ามีหลายค่า</a:t>
            </a: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52333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RANKX</a:t>
            </a:r>
            <a:r>
              <a:rPr lang="th-TH" b="1" dirty="0"/>
              <a:t> </a:t>
            </a:r>
            <a:r>
              <a:rPr lang="en-US" b="1" dirty="0"/>
              <a:t>: </a:t>
            </a:r>
            <a:r>
              <a:rPr lang="th-TH" b="1" dirty="0"/>
              <a:t>จัดอันดับข้อมูลของนิพจน์ที่ประเมินแต่ละแถวในตาราง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ตารางหรือนิพจน์ที่ส่งคืนค่าตารางนิพจน์ประเมินแต่ละแถวในตาราง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(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ไม่บังคับ) นิพจน์สำหรับจัดอันดับข้อมูล 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value : (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ไม่บังคับ) วิธีจัดอันดับ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order : (ASC=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จากต่ำไปสูง,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DESC =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จากสูงไปต่ำ)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ties : (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ไม่บังคับ) วิธีกำหนดการจัดอันดับ 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9894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CONCATENATEX : </a:t>
            </a:r>
            <a:r>
              <a:rPr lang="th-TH" b="1" dirty="0"/>
              <a:t>รวมผลประเมินนิพจน์แต่ละแถวในตารางเข้าด้วยกัน</a:t>
            </a:r>
            <a:endParaRPr lang="en-US" b="1" dirty="0"/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table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ตารางที่มีแถวที่จะประเมินนิพจน์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expression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นิพจน์ที่จะประเมิน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delimiter : (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ไม่บังคับ) ตัวคั่นที่จะใช้รวมผลประเมินนิพจน์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ข้อความที่รวมเข้าด้วยกัน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</a:t>
            </a:r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861119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6804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CALENDAR</a:t>
            </a:r>
            <a:r>
              <a:rPr lang="th-TH" b="1" dirty="0"/>
              <a:t> </a:t>
            </a:r>
            <a:r>
              <a:rPr lang="en-US" b="1" dirty="0"/>
              <a:t> </a:t>
            </a:r>
            <a:r>
              <a:rPr lang="th-TH" b="1" dirty="0"/>
              <a:t>สร้างตารางวันที่ระหว่างวันที่เริ่มต้นและวันที่สิ้นสุดตามที่กำหนด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303497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CALENDARAUTO : </a:t>
            </a:r>
            <a:r>
              <a:rPr lang="th-TH" b="1" dirty="0"/>
              <a:t>สร้างตารางวันที่อัตโนมัติจากข้อมูลวันที่ในแบบจำลองข้อมูล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04653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5140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RELATED : </a:t>
            </a:r>
            <a:r>
              <a:rPr lang="th-TH" b="1" dirty="0"/>
              <a:t>ดึงค่าเดียวที่มีความสัมพันธ์กันจากตารางอื่น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ColumnName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คอลัมน์ในตารางอื่นที่จะดึงค่า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 </a:t>
            </a:r>
            <a:r>
              <a:rPr lang="th-TH" b="1" dirty="0"/>
              <a:t>ค่าเดียวที่สัมพันธ์กันกับแถวปัจจุบั</a:t>
            </a:r>
            <a:r>
              <a:rPr lang="th-TH" b="1" dirty="0">
                <a:latin typeface="Segoe UI Light" panose="020B0502040204020203" pitchFamily="34" charset="0"/>
              </a:rPr>
              <a:t>น </a:t>
            </a:r>
            <a:r>
              <a:rPr lang="en-US" b="1" dirty="0">
                <a:latin typeface="Segoe UI Light" panose="020B0502040204020203" pitchFamily="34" charset="0"/>
              </a:rPr>
              <a:t>**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04470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RELATEDTABLE : </a:t>
            </a:r>
            <a:r>
              <a:rPr lang="th-TH" b="1" dirty="0"/>
              <a:t>ดึงค่าเป็นตารางที่มีเฉพาะแถวที่มีความสัมพันธ์กันจากตารางอื่น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tableName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ตารางอื่นที่จะดึงค่า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***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ตารางที่มีเฉพาะแถวที่มีความสัมพันธ์กัน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 ***</a:t>
            </a: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1231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USERELATIONSHIP : </a:t>
            </a:r>
            <a:r>
              <a:rPr lang="th-TH" b="1" dirty="0"/>
              <a:t>กำหนดความสัมพันธ์เฉพาะในการคำนวณระหว่างสองคอลัมน์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columnName1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คอลัมน์ด้าน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many-side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ของตารางหลัก</a:t>
            </a: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columnName2 :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คอลัมน์ด้าน </a:t>
            </a:r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one-side </a:t>
            </a:r>
            <a:r>
              <a:rPr lang="th-TH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ของตารางอ้างอิง</a:t>
            </a: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594985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CROSSFILTER</a:t>
            </a:r>
            <a:r>
              <a:rPr lang="th-TH" b="1" dirty="0"/>
              <a:t> </a:t>
            </a:r>
            <a:r>
              <a:rPr lang="en-US" b="1" dirty="0"/>
              <a:t>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กำหนดทิศทางการกรองข้อมูลระหว่างสองคอลัมน์ที่มีความสัมพันธ์กัน</a:t>
            </a:r>
            <a:endParaRPr lang="en-US" b="1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columnName1 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คอลัมน์ที่ 1</a:t>
            </a:r>
          </a:p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columnName2 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คอลัมน์ที่ 2 </a:t>
            </a:r>
          </a:p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direction :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ทิศทางการกรองข้อมูล </a:t>
            </a:r>
          </a:p>
          <a:p>
            <a:pPr algn="l"/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- </a:t>
            </a:r>
            <a:r>
              <a:rPr lang="en-US" b="1" i="0" dirty="0" err="1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OneWay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คือ 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one-side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กรองข้อมูล 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many-side  </a:t>
            </a:r>
          </a:p>
          <a:p>
            <a:pPr algn="l"/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- Both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คือ กรองข้อมูลได้ทั้งสองด้าน  </a:t>
            </a:r>
          </a:p>
          <a:p>
            <a:pPr algn="l"/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 - </a:t>
            </a:r>
            <a:r>
              <a:rPr lang="en-US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None </a:t>
            </a:r>
            <a:r>
              <a:rPr lang="th-TH" b="1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คือ กรองข้อมูลระหว่างกันไม่ได้</a:t>
            </a:r>
            <a:endParaRPr lang="en-US" b="1" i="0" dirty="0"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757314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1" dirty="0"/>
              <a:t>KEEPFILTERS : </a:t>
            </a:r>
            <a:r>
              <a:rPr lang="th-TH" b="1" dirty="0"/>
              <a:t>เปลี่ยนการกรองข้อมูลให้กับฟังก์ชัน </a:t>
            </a:r>
            <a:r>
              <a:rPr lang="en-US" b="1" dirty="0"/>
              <a:t>CALCULATE </a:t>
            </a:r>
            <a:r>
              <a:rPr lang="th-TH" b="1" dirty="0"/>
              <a:t>หรือ </a:t>
            </a:r>
            <a:r>
              <a:rPr lang="en-US" b="1" dirty="0"/>
              <a:t>CALCULATETABLE </a:t>
            </a:r>
          </a:p>
          <a:p>
            <a:pPr algn="l"/>
            <a:endParaRPr lang="en-US" b="1" dirty="0"/>
          </a:p>
          <a:p>
            <a:pPr algn="l"/>
            <a:r>
              <a:rPr lang="en-US" b="1" dirty="0"/>
              <a:t>expression </a:t>
            </a:r>
            <a:r>
              <a:rPr lang="th-TH" b="1" dirty="0"/>
              <a:t>นิพจน์ที่จะประเมิน</a:t>
            </a:r>
          </a:p>
          <a:p>
            <a:pPr algn="l"/>
            <a:endParaRPr lang="th-TH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r>
              <a:rPr lang="en-US" b="1" dirty="0">
                <a:latin typeface="Segoe UI Light" panose="020B0502040204020203" pitchFamily="34" charset="0"/>
                <a:cs typeface="Segoe UI Light" panose="020B0502040204020203" pitchFamily="34" charset="0"/>
              </a:rPr>
              <a:t>*** </a:t>
            </a:r>
            <a:r>
              <a:rPr lang="th-TH" b="1" dirty="0"/>
              <a:t>ตารางที่มีเฉพาะแถวที่ตรงตามเงื่อนไข </a:t>
            </a:r>
            <a:r>
              <a:rPr lang="en-US" b="1" dirty="0"/>
              <a:t>***</a:t>
            </a:r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l"/>
            <a:endParaRPr lang="en-US" b="1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420592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8E0B9-48E4-499D-93B2-B07D00395BAC}" type="slidenum">
              <a:rPr lang="en-US" smtClean="0"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5278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783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18E0B9-48E4-499D-93B2-B07D00395BA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01275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anchor="b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able Placeholder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sz="1800" b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457200" indent="0">
              <a:spcBef>
                <a:spcPts val="1000"/>
              </a:spcBef>
              <a:buNone/>
              <a:defRPr sz="1600"/>
            </a:lvl2pPr>
            <a:lvl3pPr marL="914400" indent="0">
              <a:spcBef>
                <a:spcPts val="1000"/>
              </a:spcBef>
              <a:buNone/>
              <a:defRPr sz="1400"/>
            </a:lvl3pPr>
            <a:lvl4pPr marL="1371600" indent="0">
              <a:spcBef>
                <a:spcPts val="1000"/>
              </a:spcBef>
              <a:buNone/>
              <a:defRPr sz="1200"/>
            </a:lvl4pPr>
            <a:lvl5pPr marL="1828800" indent="0"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buNone/>
              <a:defRPr sz="1800"/>
            </a:lvl1pPr>
            <a:lvl2pPr marL="457200" indent="0">
              <a:lnSpc>
                <a:spcPct val="125000"/>
              </a:lnSpc>
              <a:buNone/>
              <a:defRPr sz="1600"/>
            </a:lvl2pPr>
            <a:lvl3pPr marL="914400" indent="0">
              <a:lnSpc>
                <a:spcPct val="125000"/>
              </a:lnSpc>
              <a:buNone/>
              <a:defRPr sz="1400"/>
            </a:lvl3pPr>
            <a:lvl4pPr marL="1371600" indent="0">
              <a:lnSpc>
                <a:spcPct val="125000"/>
              </a:lnSpc>
              <a:buNone/>
              <a:defRPr sz="1200"/>
            </a:lvl4pPr>
            <a:lvl5pPr marL="1828800" indent="0">
              <a:lnSpc>
                <a:spcPct val="125000"/>
              </a:lnSpc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tex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anchor="b"/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ram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 b="1"/>
            </a:lvl1pPr>
            <a:lvl2pPr>
              <a:spcBef>
                <a:spcPts val="1000"/>
              </a:spcBef>
              <a:spcAft>
                <a:spcPts val="1200"/>
              </a:spcAft>
              <a:defRPr sz="1600" b="1"/>
            </a:lvl2pPr>
            <a:lvl3pPr>
              <a:spcBef>
                <a:spcPts val="1000"/>
              </a:spcBef>
              <a:spcAft>
                <a:spcPts val="1200"/>
              </a:spcAft>
              <a:defRPr sz="1400" b="1"/>
            </a:lvl3pPr>
            <a:lvl4pPr>
              <a:spcBef>
                <a:spcPts val="1000"/>
              </a:spcBef>
              <a:spcAft>
                <a:spcPts val="1200"/>
              </a:spcAft>
              <a:defRPr sz="1200" b="1"/>
            </a:lvl4pPr>
            <a:lvl5pPr>
              <a:spcBef>
                <a:spcPts val="1000"/>
              </a:spcBef>
              <a:spcAft>
                <a:spcPts val="1200"/>
              </a:spcAft>
              <a:defRPr sz="1200" b="1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sz="1800"/>
            </a:lvl1pPr>
            <a:lvl2pPr>
              <a:spcBef>
                <a:spcPts val="1000"/>
              </a:spcBef>
              <a:spcAft>
                <a:spcPts val="1200"/>
              </a:spcAft>
              <a:defRPr sz="1600"/>
            </a:lvl2pPr>
            <a:lvl3pPr>
              <a:spcBef>
                <a:spcPts val="1000"/>
              </a:spcBef>
              <a:spcAft>
                <a:spcPts val="1200"/>
              </a:spcAft>
              <a:defRPr sz="1400"/>
            </a:lvl3pPr>
            <a:lvl4pPr>
              <a:spcBef>
                <a:spcPts val="1000"/>
              </a:spcBef>
              <a:spcAft>
                <a:spcPts val="1200"/>
              </a:spcAft>
              <a:defRPr sz="1200"/>
            </a:lvl4pPr>
            <a:lvl5pPr>
              <a:spcBef>
                <a:spcPts val="1000"/>
              </a:spcBef>
              <a:spcAft>
                <a:spcPts val="1200"/>
              </a:spcAft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ram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group of potted plants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15" r="15"/>
          <a:stretch/>
        </p:blipFill>
        <p:spPr>
          <a:xfrm>
            <a:off x="458788" y="457200"/>
            <a:ext cx="11274425" cy="594360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5663" y="1281868"/>
            <a:ext cx="6130745" cy="136704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Data Analysis Expression (DAX) for Power BI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Create calculated tables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5060962" cy="3051104"/>
          </a:xfrm>
        </p:spPr>
        <p:txBody>
          <a:bodyPr/>
          <a:lstStyle/>
          <a:p>
            <a:r>
              <a:rPr lang="en-US" noProof="1"/>
              <a:t>Defined using DAX expressions.</a:t>
            </a:r>
          </a:p>
          <a:p>
            <a:r>
              <a:rPr lang="en-US" noProof="1"/>
              <a:t>Computed &amp; stored in data model.</a:t>
            </a:r>
          </a:p>
          <a:p>
            <a:r>
              <a:rPr lang="en-US" noProof="1"/>
              <a:t>Useful for aggregating data or creating custom tables.</a:t>
            </a:r>
          </a:p>
          <a:p>
            <a:r>
              <a:rPr lang="en-US" noProof="1"/>
              <a:t>Table and calculator icon.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659037-D20C-586A-67B4-B0DAF67EA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468" y="2016374"/>
            <a:ext cx="5192772" cy="3188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10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Columns vs Measures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5637" y="2332746"/>
            <a:ext cx="5060962" cy="3051104"/>
          </a:xfrm>
        </p:spPr>
        <p:txBody>
          <a:bodyPr/>
          <a:lstStyle/>
          <a:p>
            <a:pPr marL="0" indent="0">
              <a:buNone/>
            </a:pPr>
            <a:r>
              <a:rPr lang="en-US" b="1" noProof="1"/>
              <a:t>Calculated columns:</a:t>
            </a:r>
          </a:p>
          <a:p>
            <a:r>
              <a:rPr lang="en-US" noProof="1"/>
              <a:t>Create values for each row in table.</a:t>
            </a:r>
          </a:p>
          <a:p>
            <a:r>
              <a:rPr lang="en-US" noProof="1"/>
              <a:t>Store values in the .pbix file.</a:t>
            </a:r>
          </a:p>
          <a:p>
            <a:r>
              <a:rPr lang="en-US" noProof="1"/>
              <a:t>Increases data model size.</a:t>
            </a:r>
          </a:p>
          <a:p>
            <a:r>
              <a:rPr lang="en-US" noProof="1"/>
              <a:t>Row-by-row calculation can impact performance.</a:t>
            </a:r>
          </a:p>
          <a:p>
            <a:r>
              <a:rPr lang="en-US" noProof="1"/>
              <a:t>Must be referenced with measures for reuse.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AEE906E9-1B9C-4583-4F66-D41F95327433}"/>
              </a:ext>
            </a:extLst>
          </p:cNvPr>
          <p:cNvSpPr txBox="1">
            <a:spLocks/>
          </p:cNvSpPr>
          <p:nvPr/>
        </p:nvSpPr>
        <p:spPr>
          <a:xfrm>
            <a:off x="6483411" y="2332746"/>
            <a:ext cx="5060962" cy="30511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noProof="1"/>
              <a:t>Measures:</a:t>
            </a:r>
          </a:p>
          <a:p>
            <a:r>
              <a:rPr lang="en-US" noProof="1"/>
              <a:t>Calculate on demand.</a:t>
            </a:r>
          </a:p>
          <a:p>
            <a:r>
              <a:rPr lang="en-US" noProof="1"/>
              <a:t>Calculated based on filters.</a:t>
            </a:r>
          </a:p>
          <a:p>
            <a:r>
              <a:rPr lang="en-US" noProof="1"/>
              <a:t>Doesn’t affect data model size.</a:t>
            </a:r>
          </a:p>
          <a:p>
            <a:r>
              <a:rPr lang="en-US" noProof="1"/>
              <a:t>DAX expressions may still be suboptimal.</a:t>
            </a:r>
          </a:p>
          <a:p>
            <a:r>
              <a:rPr lang="en-US" noProof="1"/>
              <a:t>Can reference other measures directly for reuse.</a:t>
            </a:r>
          </a:p>
        </p:txBody>
      </p:sp>
    </p:spTree>
    <p:extLst>
      <p:ext uri="{BB962C8B-B14F-4D97-AF65-F5344CB8AC3E}">
        <p14:creationId xmlns:p14="http://schemas.microsoft.com/office/powerpoint/2010/main" val="409175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filter context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39" y="2153285"/>
            <a:ext cx="10658457" cy="495911"/>
          </a:xfrm>
        </p:spPr>
        <p:txBody>
          <a:bodyPr/>
          <a:lstStyle/>
          <a:p>
            <a:r>
              <a:rPr lang="en-US" noProof="1"/>
              <a:t>Measures are contextually different, or “dynamic,” depending on filters.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C9BD12-6076-B2FA-0FD6-5189C308F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92" y="2793952"/>
            <a:ext cx="8617415" cy="332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443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CALCULATE() function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39" y="2153285"/>
            <a:ext cx="10658457" cy="495911"/>
          </a:xfrm>
        </p:spPr>
        <p:txBody>
          <a:bodyPr/>
          <a:lstStyle/>
          <a:p>
            <a:r>
              <a:rPr lang="en-US" noProof="1"/>
              <a:t>Adjusts how measures interpret data filters, enabling context control.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B47DF8-5534-AE32-73DE-21CAFCDBD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5985" y="2840113"/>
            <a:ext cx="8585764" cy="3281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89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Create a common date table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5BF79E-D511-FB84-4917-AEC7FDD37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770" y="2016638"/>
            <a:ext cx="9175469" cy="369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34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Time Intelligence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4517A5-0469-0499-8D0F-AADA5713D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685" y="1837177"/>
            <a:ext cx="8646630" cy="3950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024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Use variables to improve performance and readability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595C6-A91F-E5A5-A373-7DE9734305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913" y="1904435"/>
            <a:ext cx="9165053" cy="3876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92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Tune report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89498CB-D692-35FF-AC48-A898F85A46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5060962" cy="3051104"/>
          </a:xfrm>
        </p:spPr>
        <p:txBody>
          <a:bodyPr/>
          <a:lstStyle/>
          <a:p>
            <a:pPr marL="0" indent="0">
              <a:buNone/>
            </a:pPr>
            <a:r>
              <a:rPr lang="en-US" noProof="1"/>
              <a:t>Performance analyzer in Power BI Desktop :</a:t>
            </a:r>
          </a:p>
          <a:p>
            <a:r>
              <a:rPr lang="en-US" noProof="1"/>
              <a:t>Record report interactions.</a:t>
            </a:r>
          </a:p>
          <a:p>
            <a:r>
              <a:rPr lang="en-US" noProof="1"/>
              <a:t>Review query and rendering times.</a:t>
            </a:r>
          </a:p>
          <a:p>
            <a:r>
              <a:rPr lang="en-US" noProof="1"/>
              <a:t>Identify bottlenecks, optimize queries.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786689-5993-55CB-6892-25228CB18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0312" y="1418631"/>
            <a:ext cx="3975397" cy="4520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6161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Analyze query plans for optimization opportunities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51D0A4-438B-C72D-08C3-46E3DC9A0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3122" y="2140577"/>
            <a:ext cx="9585756" cy="331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21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DAX Data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289498CB-D692-35FF-AC48-A898F85A46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39" y="2153285"/>
            <a:ext cx="7701613" cy="3862954"/>
          </a:xfrm>
        </p:spPr>
        <p:txBody>
          <a:bodyPr>
            <a:normAutofit/>
          </a:bodyPr>
          <a:lstStyle/>
          <a:p>
            <a:r>
              <a:rPr lang="en-US" noProof="1"/>
              <a:t>Whole Number (Integer)</a:t>
            </a:r>
          </a:p>
          <a:p>
            <a:r>
              <a:rPr lang="en-US" noProof="1"/>
              <a:t>Decimal Number (Float)</a:t>
            </a:r>
          </a:p>
          <a:p>
            <a:r>
              <a:rPr lang="en-US" noProof="1"/>
              <a:t>Currency (Currency)</a:t>
            </a:r>
          </a:p>
          <a:p>
            <a:r>
              <a:rPr lang="en-US" noProof="1"/>
              <a:t>Date (DateTime)</a:t>
            </a:r>
          </a:p>
          <a:p>
            <a:r>
              <a:rPr lang="en-US" noProof="1"/>
              <a:t>Boolean (TRUE/FALSE)</a:t>
            </a:r>
          </a:p>
          <a:p>
            <a:r>
              <a:rPr lang="en-US" noProof="1"/>
              <a:t>Text (String)</a:t>
            </a:r>
          </a:p>
          <a:p>
            <a:r>
              <a:rPr lang="en-US" noProof="1"/>
              <a:t>Binary large object (BLOB)</a:t>
            </a:r>
          </a:p>
        </p:txBody>
      </p:sp>
    </p:spTree>
    <p:extLst>
      <p:ext uri="{BB962C8B-B14F-4D97-AF65-F5344CB8AC3E}">
        <p14:creationId xmlns:p14="http://schemas.microsoft.com/office/powerpoint/2010/main" val="829818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5F8EB2-8936-F0AC-DA2A-4A5609BEA7E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75227" y="1020445"/>
            <a:ext cx="4802735" cy="5029200"/>
          </a:xfrm>
        </p:spPr>
        <p:txBody>
          <a:bodyPr/>
          <a:lstStyle/>
          <a:p>
            <a:r>
              <a:rPr lang="en-US" dirty="0"/>
              <a:t>Introduction to DAX</a:t>
            </a:r>
          </a:p>
          <a:p>
            <a:r>
              <a:rPr lang="en-US" dirty="0"/>
              <a:t>Using Basic Table Functions</a:t>
            </a:r>
          </a:p>
          <a:p>
            <a:r>
              <a:rPr lang="en-US" dirty="0"/>
              <a:t>Understanding Evaluation Contexts</a:t>
            </a:r>
          </a:p>
          <a:p>
            <a:r>
              <a:rPr lang="en-US" dirty="0"/>
              <a:t>Understanding CALCULATE and CALCULATETABLE</a:t>
            </a:r>
          </a:p>
          <a:p>
            <a:r>
              <a:rPr lang="en-US" dirty="0"/>
              <a:t>Time Intelligence Calculation</a:t>
            </a:r>
          </a:p>
          <a:p>
            <a:r>
              <a:rPr lang="en-US" dirty="0"/>
              <a:t>Table Relations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DAX operators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979D8D-B818-C3A3-C991-811FF0001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119" y="1671549"/>
            <a:ext cx="8097761" cy="437279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29944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Handling errors in DAX expressions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54429ECA-237B-31CF-D2B7-16403347C5A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39" y="2153285"/>
            <a:ext cx="7701613" cy="3862954"/>
          </a:xfrm>
        </p:spPr>
        <p:txBody>
          <a:bodyPr>
            <a:normAutofit/>
          </a:bodyPr>
          <a:lstStyle/>
          <a:p>
            <a:r>
              <a:rPr lang="en-US" noProof="1"/>
              <a:t>Conversion Errors</a:t>
            </a:r>
          </a:p>
          <a:p>
            <a:r>
              <a:rPr lang="en-US" noProof="1"/>
              <a:t>Arithmetical Operations Errors</a:t>
            </a:r>
          </a:p>
          <a:p>
            <a:r>
              <a:rPr lang="en-US" noProof="1"/>
              <a:t>Empty or Missing Values</a:t>
            </a:r>
          </a:p>
          <a:p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45277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Conversion Errors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26AFFFB6-9182-7CCD-12F2-5AA60CB568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504" y="2171645"/>
            <a:ext cx="10305872" cy="319482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59968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Arithmetical Operations Errors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239D1-D6CD-F0DB-2045-B36D10645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3819" y="2470831"/>
            <a:ext cx="5764361" cy="2687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797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Empty or Missing Values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FF70C8-E2D2-2C8B-4BB1-E33CEE461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772" y="2738741"/>
            <a:ext cx="4381500" cy="2247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93CCA-C340-B9B6-B054-B18E51C42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7728" y="2719691"/>
            <a:ext cx="417195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505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Common DAX functions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7FAD7D30-D115-402E-CC13-696FB61B25C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39" y="2153285"/>
            <a:ext cx="7701613" cy="3862954"/>
          </a:xfrm>
        </p:spPr>
        <p:txBody>
          <a:bodyPr>
            <a:normAutofit lnSpcReduction="10000"/>
          </a:bodyPr>
          <a:lstStyle/>
          <a:p>
            <a:r>
              <a:rPr lang="en-US" noProof="1"/>
              <a:t>Aggregate functions</a:t>
            </a:r>
          </a:p>
          <a:p>
            <a:r>
              <a:rPr lang="en-US" noProof="1"/>
              <a:t>Logical functions</a:t>
            </a:r>
          </a:p>
          <a:p>
            <a:r>
              <a:rPr lang="en-US" noProof="1"/>
              <a:t>Information functions</a:t>
            </a:r>
          </a:p>
          <a:p>
            <a:r>
              <a:rPr lang="en-US" noProof="1"/>
              <a:t>Mathematical functions</a:t>
            </a:r>
          </a:p>
          <a:p>
            <a:r>
              <a:rPr lang="en-US" noProof="1"/>
              <a:t>Text functions</a:t>
            </a:r>
          </a:p>
          <a:p>
            <a:r>
              <a:rPr lang="en-US" noProof="1"/>
              <a:t>Conversion functions</a:t>
            </a:r>
          </a:p>
          <a:p>
            <a:r>
              <a:rPr lang="en-US" noProof="1"/>
              <a:t>Date and time functions</a:t>
            </a:r>
          </a:p>
          <a:p>
            <a:r>
              <a:rPr lang="en-US" noProof="1"/>
              <a:t>Relational functions</a:t>
            </a:r>
          </a:p>
        </p:txBody>
      </p:sp>
    </p:spTree>
    <p:extLst>
      <p:ext uri="{BB962C8B-B14F-4D97-AF65-F5344CB8AC3E}">
        <p14:creationId xmlns:p14="http://schemas.microsoft.com/office/powerpoint/2010/main" val="2774134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41" y="2673759"/>
            <a:ext cx="4802372" cy="1510482"/>
          </a:xfrm>
        </p:spPr>
        <p:txBody>
          <a:bodyPr/>
          <a:lstStyle/>
          <a:p>
            <a:r>
              <a:rPr lang="en-US" dirty="0"/>
              <a:t>Using Basic Table Functions</a:t>
            </a:r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6478588" y="920750"/>
            <a:ext cx="5713412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9207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Introducing table functions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62005" y="2352582"/>
            <a:ext cx="4050869" cy="43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1"/>
              <a:t>COUNTROWS ([&lt;Table&gt;])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10576"/>
              </p:ext>
            </p:extLst>
          </p:nvPr>
        </p:nvGraphicFramePr>
        <p:xfrm>
          <a:off x="2031999" y="3429000"/>
          <a:ext cx="8127999" cy="18338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table containing the rows to be counted. If it is not specified, it uses the table containing the measure definition.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14796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 SUM, SUMX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62005" y="2352582"/>
            <a:ext cx="4050869" cy="43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1"/>
              <a:t>SUM (&lt;ColumnName&gt;)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218933"/>
              </p:ext>
            </p:extLst>
          </p:nvPr>
        </p:nvGraphicFramePr>
        <p:xfrm>
          <a:off x="2031999" y="3429000"/>
          <a:ext cx="8127999" cy="1010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column that contains the numbers to sum.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441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 SUM, SUMX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62005" y="2352582"/>
            <a:ext cx="4050869" cy="43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1"/>
              <a:t>SUMX (&lt;Table&gt;, &lt;Expression&gt;)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30734"/>
              </p:ext>
            </p:extLst>
          </p:nvPr>
        </p:nvGraphicFramePr>
        <p:xfrm>
          <a:off x="2032000" y="3295186"/>
          <a:ext cx="8127999" cy="2473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table containing the rows for which the expression will be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expression to be evaluated for each row of the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690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679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Reference &amp; Recommend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68C557B-544D-BD7E-BBC4-C9DABAC1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204" y="1946581"/>
            <a:ext cx="7863102" cy="417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0705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 DIVIDE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82391" y="2352582"/>
            <a:ext cx="9500838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DIVIDE (&lt;Numerator&gt;, &lt;Denominator&gt; [, &lt;AlternateResult&gt;])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731572"/>
              </p:ext>
            </p:extLst>
          </p:nvPr>
        </p:nvGraphicFramePr>
        <p:xfrm>
          <a:off x="2031999" y="3429000"/>
          <a:ext cx="8127999" cy="2026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Numerator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Numerator.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Denominator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Denominator.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99209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AlternateResult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alternate result to return when dividing by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926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ALL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51931" y="2194785"/>
            <a:ext cx="10225669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ALL ([&lt;TableNameOrColumnName&gt;] [, &lt;columnName&gt; [, &lt;columnName&gt; [, ... ] ] 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127304"/>
              </p:ext>
            </p:extLst>
          </p:nvPr>
        </p:nvGraphicFramePr>
        <p:xfrm>
          <a:off x="1857918" y="3139084"/>
          <a:ext cx="8476164" cy="2473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25388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52568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398208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TableNameOrColumnName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table or column.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</a:t>
                      </a:r>
                    </a:p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column in the same base table. The column can be specified in optional parameters only when a column is used in the first argument, too.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73386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ALLSELECTED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7490" y="2238366"/>
            <a:ext cx="10162849" cy="8672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ALLSELECTED ([&lt;TableNameOrColumnName&gt;] [, &lt;columnName&gt; [, &lt;columnName&gt; [, ... ] ] 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11418"/>
              </p:ext>
            </p:extLst>
          </p:nvPr>
        </p:nvGraphicFramePr>
        <p:xfrm>
          <a:off x="1690832" y="3650773"/>
          <a:ext cx="8476164" cy="1925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25388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825388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2825388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TableNameOrColumnName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all filters on the specified table or column applied within the query.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</a:t>
                      </a:r>
                    </a:p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column in the same base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4591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ALLEXCEPT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7490" y="2238366"/>
            <a:ext cx="10162849" cy="8672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ALLEXCEPT ([&lt;TableName&gt;, &lt;columnName&gt; [, &lt;columnName&gt; [, ... ] 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8301950"/>
              </p:ext>
            </p:extLst>
          </p:nvPr>
        </p:nvGraphicFramePr>
        <p:xfrm>
          <a:off x="1436247" y="3236753"/>
          <a:ext cx="9319506" cy="24790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10650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683241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2976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TableName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column or a table whose filtering is to be retained when ALLEXCEPT is used as a CALCULATE modifier. The column/table must be part of the expanded table specified in the first parameter.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4394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ALLNOBLANKROW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7490" y="2128934"/>
            <a:ext cx="10162849" cy="867248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ALLNOBLANKROW ([&lt;TableNameOrColumnName&gt; [, &lt;columnName&gt; [, &lt;columnName&gt; [, ... ] ] 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29441"/>
              </p:ext>
            </p:extLst>
          </p:nvPr>
        </p:nvGraphicFramePr>
        <p:xfrm>
          <a:off x="1436247" y="3277161"/>
          <a:ext cx="9319506" cy="24739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10650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694392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186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TableNameOrColumnName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name of an existing table or column.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column in the same base table. The column can be specified in optional parameters only when a column is used in the first argument, too.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3059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VALUES &amp; DISTINCT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016638"/>
            <a:ext cx="10162849" cy="525056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VALUES (&lt;TableNameOrColumnName&gt;)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777613"/>
              </p:ext>
            </p:extLst>
          </p:nvPr>
        </p:nvGraphicFramePr>
        <p:xfrm>
          <a:off x="1518397" y="2813921"/>
          <a:ext cx="9319506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10650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645696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67308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TableNameOrColumnName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column name or a table name.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D2BC4F85-D191-0106-F2CD-1CC12F302C51}"/>
              </a:ext>
            </a:extLst>
          </p:cNvPr>
          <p:cNvSpPr txBox="1">
            <a:spLocks/>
          </p:cNvSpPr>
          <p:nvPr/>
        </p:nvSpPr>
        <p:spPr>
          <a:xfrm>
            <a:off x="1011790" y="4097068"/>
            <a:ext cx="10162849" cy="525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noProof="1"/>
              <a:t>DISTINCT (&lt;ColumnNameOrTableExpr&gt;)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F488297-F2B2-CED9-F169-1C20EC15F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5830284"/>
              </p:ext>
            </p:extLst>
          </p:nvPr>
        </p:nvGraphicFramePr>
        <p:xfrm>
          <a:off x="1600547" y="4894351"/>
          <a:ext cx="9319506" cy="1285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10650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452034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760970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ColumnNameOrTableExpr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(or table expression) from which unique values (or combination of values) are to be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29940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CALCULATE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7490" y="2248257"/>
            <a:ext cx="10162849" cy="491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CALCULATE (&lt;Expression&gt; [, &lt;Filter&gt; [, &lt;Filter&gt; [, ... ] ] 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610944"/>
              </p:ext>
            </p:extLst>
          </p:nvPr>
        </p:nvGraphicFramePr>
        <p:xfrm>
          <a:off x="1436247" y="3277161"/>
          <a:ext cx="9319506" cy="165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10650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694392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186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expression to be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(True/False) expression or a table expression that defines a filter.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53051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41" y="2408171"/>
            <a:ext cx="4802372" cy="205435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Evaluation Contexts</a:t>
            </a:r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6478588" y="920750"/>
            <a:ext cx="5713412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84298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EARLIER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298342" y="2352582"/>
            <a:ext cx="5595312" cy="43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1"/>
              <a:t>EARLIER ( &lt;ColumnName&gt; [, &lt;Number&gt;])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11428"/>
              </p:ext>
            </p:extLst>
          </p:nvPr>
        </p:nvGraphicFramePr>
        <p:xfrm>
          <a:off x="2031999" y="3429000"/>
          <a:ext cx="8127999" cy="1381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5048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16818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that contains the desired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number of table scan.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595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AVERAGE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89717" y="2286727"/>
            <a:ext cx="3838438" cy="43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1"/>
              <a:t>AVERAGE (&lt;ColumnName&gt;)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158517"/>
              </p:ext>
            </p:extLst>
          </p:nvPr>
        </p:nvGraphicFramePr>
        <p:xfrm>
          <a:off x="2031999" y="3429000"/>
          <a:ext cx="8127999" cy="1285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5048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16818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that contains the numbers for which you want the average.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986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Reference &amp; Recommend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D90048-F8A3-B465-E62D-5C3BE8890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630" y="1861081"/>
            <a:ext cx="3485687" cy="42526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752B1E-9751-3EC9-57AC-41DA80206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9191" y="1809631"/>
            <a:ext cx="2953461" cy="4311621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11201E-1ADD-374F-AEFE-12255821C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5909" y="1836381"/>
            <a:ext cx="2953461" cy="4258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7461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AVERAGEX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74251" y="2284052"/>
            <a:ext cx="5243493" cy="43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1"/>
              <a:t>AVERAGEX (&lt;Table&gt;, &lt;Expression&gt;)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2719669"/>
              </p:ext>
            </p:extLst>
          </p:nvPr>
        </p:nvGraphicFramePr>
        <p:xfrm>
          <a:off x="2031999" y="3429000"/>
          <a:ext cx="8127999" cy="1925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5048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16818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table containing the rows for which the expression will be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expression to be evaluated for each row of the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579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89605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SUMMARIZE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5879A0-A4E0-A79A-4CF8-9CE38EFAC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640" y="3282522"/>
            <a:ext cx="5114925" cy="962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C745B9-0D25-11AB-C83B-215E5A5794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115" y="2158571"/>
            <a:ext cx="5191125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7399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469" y="2430456"/>
            <a:ext cx="5456305" cy="1997088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CALCULATE and CALCULATETABLE</a:t>
            </a:r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6478588" y="920750"/>
            <a:ext cx="5713412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92313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CALCULATE (Recap.)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47490" y="2248257"/>
            <a:ext cx="10162849" cy="4916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CALCULATE (&lt;Expression&gt; [, &lt;Filter&gt; [, &lt;Filter&gt; [, ... ] ] 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/>
        </p:nvGraphicFramePr>
        <p:xfrm>
          <a:off x="1436247" y="3277161"/>
          <a:ext cx="9319506" cy="165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310650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694392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186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expression to be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Optional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(True/False) expression or a table expression that defines a filter.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51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01189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 Understanding CALCULATETABLE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noProof="1"/>
              <a:t>CALCULATETABLE (&lt;Table&gt; [, &lt;Filter&gt; [, &lt;Filter&gt; [, ... ] ] 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064992"/>
              </p:ext>
            </p:extLst>
          </p:nvPr>
        </p:nvGraphicFramePr>
        <p:xfrm>
          <a:off x="2031999" y="3429000"/>
          <a:ext cx="8127999" cy="19253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5048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16818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table expression to be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Filter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(True/False) expression or a table expression that defines a filter.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60942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Understanding FILTER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FILTER (&lt;Table&gt;, &lt;FilterExpression&gt;)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06383"/>
              </p:ext>
            </p:extLst>
          </p:nvPr>
        </p:nvGraphicFramePr>
        <p:xfrm>
          <a:off x="2031999" y="3429000"/>
          <a:ext cx="8127999" cy="1930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5048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16818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table to be filtered.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FilterExpression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</a:t>
                      </a:r>
                      <a:r>
                        <a:rPr lang="en-US" dirty="0" err="1"/>
                        <a:t>boolean</a:t>
                      </a:r>
                      <a:r>
                        <a:rPr lang="en-US" dirty="0"/>
                        <a:t> (True/False) expression that is to be evaluated for each row of the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18920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Condition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IF (&lt;LogicalTest&gt;, &lt;ResultIfTrue&gt; [, &lt;ResultIfFalse&gt;])	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4658751"/>
              </p:ext>
            </p:extLst>
          </p:nvPr>
        </p:nvGraphicFramePr>
        <p:xfrm>
          <a:off x="2123440" y="3276315"/>
          <a:ext cx="8127999" cy="25654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28128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1909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80778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LogicalTest</a:t>
                      </a:r>
                      <a:r>
                        <a:rPr lang="en-US" dirty="0"/>
                        <a:t>	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value or expression that can be evaluated to TRUE or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ResultIfTrue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value that is returned if the logical test is TRUE.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ResultIfFalse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value that is returned if the logical test is FALSE.</a:t>
                      </a:r>
                    </a:p>
                    <a:p>
                      <a:r>
                        <a:rPr lang="en-US" dirty="0"/>
                        <a:t>If omitted, a BLANK is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71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5835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Condition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IFERROR (&lt;Value&gt;, &lt;ValueIfError&gt;)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27587"/>
              </p:ext>
            </p:extLst>
          </p:nvPr>
        </p:nvGraphicFramePr>
        <p:xfrm>
          <a:off x="2123440" y="3429000"/>
          <a:ext cx="8127999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28128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1909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80778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value or expression.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ValueIfError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value or expression.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2996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Condition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5934" y="2178672"/>
            <a:ext cx="10103005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SWITCH ( &lt;Expression&gt;, &lt;Value&gt;, &lt;Result&gt; [, &lt;Value&gt;, &lt;Result&gt; [, ... ] ] [, &lt;Else&gt;]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164501"/>
              </p:ext>
            </p:extLst>
          </p:nvPr>
        </p:nvGraphicFramePr>
        <p:xfrm>
          <a:off x="2123436" y="3079075"/>
          <a:ext cx="8127999" cy="29362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28128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1909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3580778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expression to be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expression has this value the corresponding result will be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result to be returned if Expression has corresponding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0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there are no matching values the Else value is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5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6648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Condition Statement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135937" y="2041135"/>
            <a:ext cx="10103005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FIND ( &lt;FindText&gt;, &lt;WithinText&gt; [, &lt;StartPosition&gt;] [, &lt;NotFoundValue&gt;])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03293"/>
              </p:ext>
            </p:extLst>
          </p:nvPr>
        </p:nvGraphicFramePr>
        <p:xfrm>
          <a:off x="1643440" y="2775495"/>
          <a:ext cx="8905119" cy="3210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047368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296869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6088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FindText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text you want to find. Use double quotes (empty text) to match the first character in within_text; wildcard characters not allowed.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WithinText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text containing the text you want to find.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character at which to start the search; if omitted, StartPosition = 1. The first character in WithinText is character number 1.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606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NotFoundValue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numeric value to be returned if the text is not found; if omitted, an error is returned.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0958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181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41" y="2673759"/>
            <a:ext cx="4802372" cy="1510482"/>
          </a:xfrm>
        </p:spPr>
        <p:txBody>
          <a:bodyPr/>
          <a:lstStyle/>
          <a:p>
            <a:r>
              <a:rPr lang="en-US" dirty="0"/>
              <a:t>Introduction to DAX</a:t>
            </a:r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6478588" y="920750"/>
            <a:ext cx="5713412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MAX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MAX (&lt;ColumnNameOrScalar1&gt; [, &lt;Scalar2&gt;])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3604528"/>
              </p:ext>
            </p:extLst>
          </p:nvPr>
        </p:nvGraphicFramePr>
        <p:xfrm>
          <a:off x="1393902" y="3429000"/>
          <a:ext cx="8857537" cy="165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709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007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197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ColumnNameOrScalar1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in which you want to find the largest value, or the first scalar expression to compare.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Scalar2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second value to compare.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2149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MAXX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MAXX ( &lt;Table&gt;, &lt;Expression&gt;, [, &lt;Variant&gt;]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464012"/>
              </p:ext>
            </p:extLst>
          </p:nvPr>
        </p:nvGraphicFramePr>
        <p:xfrm>
          <a:off x="1667228" y="3429000"/>
          <a:ext cx="8857537" cy="2291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709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007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197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table containing the rows for which the expression will be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expression to be evaluated for each row of the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 true, maximum value in col will be same as order by variant desc column. Default is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7287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25572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MIN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MIN (&lt;ColumnNameOrScalar1&gt; [, &lt;Scalar2&gt;])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375465"/>
              </p:ext>
            </p:extLst>
          </p:nvPr>
        </p:nvGraphicFramePr>
        <p:xfrm>
          <a:off x="1667228" y="3429000"/>
          <a:ext cx="8857537" cy="1656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709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007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197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ColumnNameOrScalar1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in which you want to find the smallest value, or the first scalar expression to compare.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Scalar2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second value to compare.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3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65968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MINX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509671" y="2337663"/>
            <a:ext cx="7172653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MINX(&lt;Table&gt;, &lt;Expression&gt; [, &lt;Variant&gt;])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796534"/>
              </p:ext>
            </p:extLst>
          </p:nvPr>
        </p:nvGraphicFramePr>
        <p:xfrm>
          <a:off x="1667228" y="3429000"/>
          <a:ext cx="8857537" cy="2291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709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007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197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table containing the rows for which the expression will be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expression to be evaluated for each row of the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Variant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If true, minimum value in col will be same as order by variant </a:t>
                      </a:r>
                      <a:r>
                        <a:rPr lang="en-US" dirty="0" err="1"/>
                        <a:t>asc</a:t>
                      </a:r>
                      <a:r>
                        <a:rPr lang="en-US" dirty="0"/>
                        <a:t> column. Default is false.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3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16470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ADDCOLUMNS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286727"/>
            <a:ext cx="10430107" cy="43609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ADDCOLUMNS (&lt;Table&gt;, &lt;Name&gt;, &lt;Expression&gt; [, &lt;Name&gt;, &lt;Expression&gt; [, ... ] 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8498269"/>
              </p:ext>
            </p:extLst>
          </p:nvPr>
        </p:nvGraphicFramePr>
        <p:xfrm>
          <a:off x="1667228" y="3429000"/>
          <a:ext cx="8857537" cy="17526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709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007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197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table to which new columns are added.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name of the new column to be added.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expression for the new column to be added.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3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23744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SELECTCOLUMNS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226170"/>
            <a:ext cx="10742712" cy="94790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SELECTCOLUMNS ( &lt;Table&gt; [[, &lt;Name&gt;], &lt;Expression&gt; [[, &lt;Name&gt;], &lt;Expression&gt; </a:t>
            </a:r>
            <a:br>
              <a:rPr lang="en-US" sz="2400" b="1" noProof="1"/>
            </a:br>
            <a:r>
              <a:rPr lang="en-US" sz="2400" b="1" noProof="1"/>
              <a:t>[, ... ] ] 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630672"/>
              </p:ext>
            </p:extLst>
          </p:nvPr>
        </p:nvGraphicFramePr>
        <p:xfrm>
          <a:off x="1667231" y="3683927"/>
          <a:ext cx="8857537" cy="202184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709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007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197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table from which columns are selected.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name of the new column to be added.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09634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expression for the new column to be added.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730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64318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HASONEVALUE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462064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HASONEVALUE (&lt;ColumnName&gt;)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051014"/>
              </p:ext>
            </p:extLst>
          </p:nvPr>
        </p:nvGraphicFramePr>
        <p:xfrm>
          <a:off x="1667231" y="3683927"/>
          <a:ext cx="8857537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53709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00733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51971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to check the filter info.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08651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RANKX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3" y="2016638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RANKX ( &lt;Table&gt;, &lt;Expression&gt; [, &lt;Value&gt;] [, &lt;Order&gt;] [, &lt;Ties&gt;]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0907398"/>
              </p:ext>
            </p:extLst>
          </p:nvPr>
        </p:nvGraphicFramePr>
        <p:xfrm>
          <a:off x="914399" y="2722414"/>
          <a:ext cx="10530841" cy="33070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9715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163337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607035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table expression.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expression that will be evaluated for row of the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5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expression that will be evaluated in the current context. If omitted, the Expression argument will be used.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order to be applied. 0/FALSE/DESC – descending; 1/TRUE/ASC – ascending.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6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 behavior in the event of ties. Skip – ranks that correspond to elements in ties will be skipped; Dense – all elements in a tie are counted as 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3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3271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CONCATENATEX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1914434"/>
            <a:ext cx="10742712" cy="105358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CONCATENATEX ( &lt;Table&gt;, &lt;Expression&gt; [, &lt;Delimiter&gt;] [, &lt;OrderBy_Expression&gt;          [, [&lt;Order&gt;] [, &lt;OrderBy_Expression&gt; [, [&lt;Order&gt;] [, ... ] ] ] ] ] 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668356"/>
              </p:ext>
            </p:extLst>
          </p:nvPr>
        </p:nvGraphicFramePr>
        <p:xfrm>
          <a:off x="914399" y="2968014"/>
          <a:ext cx="10530841" cy="30327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97152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2163337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6070352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table containing the rows for which the expression will be evaluated.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expression to be evaluated for each row of the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529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Delimiter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delimiter to be concatenated with expression.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24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OrderBy_Expression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 to be used for sorting the table.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0767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  <a:p>
                      <a:r>
                        <a:rPr lang="en-US" dirty="0"/>
                        <a:t>Repeatable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order to be applied. 0/FALSE/DESC – descending; 1/TRUE/ASC – ascending.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1334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653675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41" y="2673759"/>
            <a:ext cx="4802372" cy="1510482"/>
          </a:xfrm>
        </p:spPr>
        <p:txBody>
          <a:bodyPr/>
          <a:lstStyle/>
          <a:p>
            <a:r>
              <a:rPr lang="en-US" dirty="0"/>
              <a:t>Time intelligence calculation</a:t>
            </a:r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6478588" y="920750"/>
            <a:ext cx="5713412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082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What is DAX?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5368610" cy="2444352"/>
          </a:xfrm>
        </p:spPr>
        <p:txBody>
          <a:bodyPr/>
          <a:lstStyle/>
          <a:p>
            <a:r>
              <a:rPr lang="en-US" noProof="1"/>
              <a:t>Data Analysis Expressions</a:t>
            </a:r>
          </a:p>
          <a:p>
            <a:r>
              <a:rPr lang="en-US" noProof="1"/>
              <a:t>Library of functions and operators</a:t>
            </a:r>
          </a:p>
          <a:p>
            <a:r>
              <a:rPr lang="en-US" noProof="1"/>
              <a:t>Build formulas and expressions</a:t>
            </a:r>
          </a:p>
          <a:p>
            <a:r>
              <a:rPr lang="en-US" noProof="1"/>
              <a:t>Create calculated measures, columns, and tables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0C7AE64-1D7C-DCFF-A209-2705807E1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659" y="2313743"/>
            <a:ext cx="3357474" cy="164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CALENDAR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387238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CALENDAR (&lt;StartDate&gt;, &lt;EndDate&gt;)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078051"/>
              </p:ext>
            </p:extLst>
          </p:nvPr>
        </p:nvGraphicFramePr>
        <p:xfrm>
          <a:off x="1771557" y="3429000"/>
          <a:ext cx="8831766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652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14298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5090945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start date in datetime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EndDate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end date in datetime format.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75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67028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CALENDARAUTO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493895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CALENDARAUTO ([&lt;FiscalYearEndMonth&gt;])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361777"/>
              </p:ext>
            </p:extLst>
          </p:nvPr>
        </p:nvGraphicFramePr>
        <p:xfrm>
          <a:off x="1771557" y="3652025"/>
          <a:ext cx="8831766" cy="1010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231731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940312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4659723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FiscalYearEndMonth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 integer from 1 to 12 representing the end month of fiscal year.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3809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041" y="3057729"/>
            <a:ext cx="4802372" cy="755241"/>
          </a:xfrm>
        </p:spPr>
        <p:txBody>
          <a:bodyPr>
            <a:normAutofit fontScale="90000"/>
          </a:bodyPr>
          <a:lstStyle/>
          <a:p>
            <a:r>
              <a:rPr lang="en-US" dirty="0"/>
              <a:t>Table Relations</a:t>
            </a:r>
          </a:p>
        </p:txBody>
      </p:sp>
      <p:pic>
        <p:nvPicPr>
          <p:cNvPr id="15" name="Picture Placeholder 6" descr="A person holding a plant">
            <a:extLst>
              <a:ext uri="{FF2B5EF4-FFF2-40B4-BE49-F238E27FC236}">
                <a16:creationId xmlns:a16="http://schemas.microsoft.com/office/drawing/2014/main" id="{AAA2A7D6-6F43-AFA1-3A7C-846D1371125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/>
          <a:srcRect l="12132" r="12132"/>
          <a:stretch/>
        </p:blipFill>
        <p:spPr>
          <a:xfrm>
            <a:off x="6478588" y="920750"/>
            <a:ext cx="5713412" cy="5029200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36109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RELATED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387238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RELATED (&lt;ColumnName&gt;)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96057"/>
              </p:ext>
            </p:extLst>
          </p:nvPr>
        </p:nvGraphicFramePr>
        <p:xfrm>
          <a:off x="1771557" y="3429000"/>
          <a:ext cx="8831766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652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14298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5090945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column that contains the desired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740492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RELATEDTABLE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387238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RELATEDTABLE (&lt; Table 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7735957"/>
              </p:ext>
            </p:extLst>
          </p:nvPr>
        </p:nvGraphicFramePr>
        <p:xfrm>
          <a:off x="1771557" y="3429000"/>
          <a:ext cx="8831766" cy="74168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652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14298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5090945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table that contains the desired value.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0371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USERELATIONSHIP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387238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USERELATIONSHIP (&lt;ColumnName1&gt;, &lt;ColumnName2&gt;)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611560"/>
              </p:ext>
            </p:extLst>
          </p:nvPr>
        </p:nvGraphicFramePr>
        <p:xfrm>
          <a:off x="1771557" y="3429000"/>
          <a:ext cx="8831766" cy="11125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652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14298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5090945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ColumnName1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Foreign (or primary) key of the relationship.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ColumnName2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Primary (or foreign) key of the relationship.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737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8396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CROSSFILTER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3" y="2143705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CROSSFILTER (&lt;LeftColumnName&gt;, &lt;RightColumnName&gt;, &lt;CrossFilterType&gt;)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160400"/>
              </p:ext>
            </p:extLst>
          </p:nvPr>
        </p:nvGraphicFramePr>
        <p:xfrm>
          <a:off x="1195039" y="3244903"/>
          <a:ext cx="9801921" cy="257556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303617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48127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5650177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LeftColumnName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Left Column.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RightColumnName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Right Column.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473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CrossFilterType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third argument to the CROSSFILTER function should be 0 for None, or 1 for </a:t>
                      </a:r>
                      <a:r>
                        <a:rPr lang="en-US" dirty="0" err="1"/>
                        <a:t>OneWay</a:t>
                      </a:r>
                      <a:r>
                        <a:rPr lang="en-US" dirty="0"/>
                        <a:t>, or 2 for Both, or 3 for </a:t>
                      </a:r>
                      <a:r>
                        <a:rPr lang="en-US" dirty="0" err="1"/>
                        <a:t>OneWay_RightFiltersLeft</a:t>
                      </a:r>
                      <a:r>
                        <a:rPr lang="en-US" dirty="0"/>
                        <a:t>, or 4 for </a:t>
                      </a:r>
                      <a:r>
                        <a:rPr lang="en-US" dirty="0" err="1"/>
                        <a:t>OneWay_LeftFiltersRight</a:t>
                      </a:r>
                      <a:r>
                        <a:rPr lang="en-US" dirty="0"/>
                        <a:t>. It is also possible to use the words None, </a:t>
                      </a:r>
                      <a:r>
                        <a:rPr lang="en-US" dirty="0" err="1"/>
                        <a:t>OneWay</a:t>
                      </a:r>
                      <a:r>
                        <a:rPr lang="en-US" dirty="0"/>
                        <a:t>, Both, </a:t>
                      </a:r>
                      <a:r>
                        <a:rPr lang="en-US" dirty="0" err="1"/>
                        <a:t>OneWay_RightFiltersLeft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OneWay_LeftFiltersRight</a:t>
                      </a:r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353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2512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Understanding KEEPFILTERS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16084" y="2387238"/>
            <a:ext cx="10742712" cy="50379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noProof="1"/>
              <a:t>KEEPFILTERS (&lt;Expression&gt;)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EB9D49-8EAF-CEED-8DFA-64F5F431BE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5792545"/>
              </p:ext>
            </p:extLst>
          </p:nvPr>
        </p:nvGraphicFramePr>
        <p:xfrm>
          <a:off x="1680117" y="3429000"/>
          <a:ext cx="8831766" cy="101092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6523">
                  <a:extLst>
                    <a:ext uri="{9D8B030D-6E8A-4147-A177-3AD203B41FA5}">
                      <a16:colId xmlns:a16="http://schemas.microsoft.com/office/drawing/2014/main" val="739321689"/>
                    </a:ext>
                  </a:extLst>
                </a:gridCol>
                <a:gridCol w="1814298">
                  <a:extLst>
                    <a:ext uri="{9D8B030D-6E8A-4147-A177-3AD203B41FA5}">
                      <a16:colId xmlns:a16="http://schemas.microsoft.com/office/drawing/2014/main" val="2712183503"/>
                    </a:ext>
                  </a:extLst>
                </a:gridCol>
                <a:gridCol w="5090945">
                  <a:extLst>
                    <a:ext uri="{9D8B030D-6E8A-4147-A177-3AD203B41FA5}">
                      <a16:colId xmlns:a16="http://schemas.microsoft.com/office/drawing/2014/main" val="153687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126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CALCULATE or CALCULATETABLE function expression or filter.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957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240493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59" y="655320"/>
            <a:ext cx="10466747" cy="5486400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Create calculated measures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5060962" cy="3051104"/>
          </a:xfrm>
        </p:spPr>
        <p:txBody>
          <a:bodyPr/>
          <a:lstStyle/>
          <a:p>
            <a:r>
              <a:rPr lang="en-US" noProof="1"/>
              <a:t>Defined with DAX definitions.</a:t>
            </a:r>
          </a:p>
          <a:p>
            <a:r>
              <a:rPr lang="en-US" noProof="1"/>
              <a:t>Computed on the fly.</a:t>
            </a:r>
          </a:p>
          <a:p>
            <a:r>
              <a:rPr lang="en-US" noProof="1"/>
              <a:t>Not stored in data model.</a:t>
            </a:r>
          </a:p>
          <a:p>
            <a:r>
              <a:rPr lang="en-US" noProof="1"/>
              <a:t>Responsive to interactions.</a:t>
            </a:r>
          </a:p>
          <a:p>
            <a:r>
              <a:rPr lang="en-US" noProof="1"/>
              <a:t>Indicated by calculator icon.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E120E5-C238-DB77-5684-171918FA52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7683" y="2146588"/>
            <a:ext cx="5419725" cy="1962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E5C612-DA29-6119-7F93-E224DD96D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5980" y="4491107"/>
            <a:ext cx="2686050" cy="124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89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Quick measures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74B35D6-6F92-CA89-0F05-5A4D4D2BE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7187" y="2016638"/>
            <a:ext cx="38576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04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/>
          <a:lstStyle/>
          <a:p>
            <a:r>
              <a:rPr lang="en-US" dirty="0"/>
              <a:t>Create calculated columns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0" y="2153285"/>
            <a:ext cx="5060962" cy="3051104"/>
          </a:xfrm>
        </p:spPr>
        <p:txBody>
          <a:bodyPr/>
          <a:lstStyle/>
          <a:p>
            <a:r>
              <a:rPr lang="en-US" noProof="1"/>
              <a:t>Defined using DAX expressions.</a:t>
            </a:r>
          </a:p>
          <a:p>
            <a:r>
              <a:rPr lang="en-US" noProof="1"/>
              <a:t>Computed &amp; stored in data model.</a:t>
            </a:r>
          </a:p>
          <a:p>
            <a:r>
              <a:rPr lang="en-US" noProof="1"/>
              <a:t>Useful “helper/connector columns”.</a:t>
            </a:r>
          </a:p>
          <a:p>
            <a:r>
              <a:rPr lang="en-US" noProof="1"/>
              <a:t>Recalculated during data refresh.</a:t>
            </a:r>
          </a:p>
          <a:p>
            <a:r>
              <a:rPr lang="en-US" noProof="1"/>
              <a:t>Table and Sigma icon.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EABB6-07DC-46E8-9B57-56EC44A396E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Source Sans Pro Ligh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Source Sans Pro Ligh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95A668-045F-64EC-0EC6-68A8B2AF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7099" y="2016638"/>
            <a:ext cx="5095875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70522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66722518_win32_SD_v11" id="{6E195932-91F4-4861-8538-848409B20D97}" vid="{F5C82CE7-F5AC-4E30-975C-FD228ED220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Light sales pitch presentation</Template>
  <TotalTime>417</TotalTime>
  <Words>3625</Words>
  <Application>Microsoft Office PowerPoint</Application>
  <PresentationFormat>Widescreen</PresentationFormat>
  <Paragraphs>773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5" baseType="lpstr">
      <vt:lpstr>Arial</vt:lpstr>
      <vt:lpstr>Bodoni MT</vt:lpstr>
      <vt:lpstr>Calibri</vt:lpstr>
      <vt:lpstr>Roboto</vt:lpstr>
      <vt:lpstr>Segoe UI Light</vt:lpstr>
      <vt:lpstr>Source Sans Pro Light</vt:lpstr>
      <vt:lpstr>Custom</vt:lpstr>
      <vt:lpstr>Data Analysis Expression (DAX) for Power BI</vt:lpstr>
      <vt:lpstr>Agenda</vt:lpstr>
      <vt:lpstr>Reference &amp; Recommend</vt:lpstr>
      <vt:lpstr>Reference &amp; Recommend</vt:lpstr>
      <vt:lpstr>Introduction to DAX</vt:lpstr>
      <vt:lpstr>What is DAX?</vt:lpstr>
      <vt:lpstr>Create calculated measures</vt:lpstr>
      <vt:lpstr>Quick measures</vt:lpstr>
      <vt:lpstr>Create calculated columns</vt:lpstr>
      <vt:lpstr>Create calculated tables</vt:lpstr>
      <vt:lpstr>Columns vs Measures</vt:lpstr>
      <vt:lpstr>Understanding filter context</vt:lpstr>
      <vt:lpstr>CALCULATE() function</vt:lpstr>
      <vt:lpstr>Create a common date table</vt:lpstr>
      <vt:lpstr>Time Intelligence functions</vt:lpstr>
      <vt:lpstr>Use variables to improve performance and readability</vt:lpstr>
      <vt:lpstr>Tune report performance</vt:lpstr>
      <vt:lpstr>Analyze query plans for optimization opportunities</vt:lpstr>
      <vt:lpstr>DAX Data Types</vt:lpstr>
      <vt:lpstr>DAX operators</vt:lpstr>
      <vt:lpstr>Handling errors in DAX expressions</vt:lpstr>
      <vt:lpstr>Conversion Errors</vt:lpstr>
      <vt:lpstr>Arithmetical Operations Errors</vt:lpstr>
      <vt:lpstr>Empty or Missing Values</vt:lpstr>
      <vt:lpstr>Common DAX functions</vt:lpstr>
      <vt:lpstr>Using Basic Table Functions</vt:lpstr>
      <vt:lpstr>Introducing table functions</vt:lpstr>
      <vt:lpstr>Understand SUM, SUMX</vt:lpstr>
      <vt:lpstr>Understand SUM, SUMX</vt:lpstr>
      <vt:lpstr>Understand DIVIDE</vt:lpstr>
      <vt:lpstr>Understanding ALL</vt:lpstr>
      <vt:lpstr>Understanding ALLSELECTED</vt:lpstr>
      <vt:lpstr>Understanding ALLEXCEPT</vt:lpstr>
      <vt:lpstr>Understanding ALLNOBLANKROW</vt:lpstr>
      <vt:lpstr>Understanding VALUES &amp; DISTINCT</vt:lpstr>
      <vt:lpstr>Understanding CALCULATE</vt:lpstr>
      <vt:lpstr>Understanding Evaluation Contexts</vt:lpstr>
      <vt:lpstr>Understanding EARLIER</vt:lpstr>
      <vt:lpstr>Understanding AVERAGE</vt:lpstr>
      <vt:lpstr>Understanding AVERAGEX</vt:lpstr>
      <vt:lpstr>Understanding SUMMARIZE</vt:lpstr>
      <vt:lpstr>Understanding CALCULATE and CALCULATETABLE</vt:lpstr>
      <vt:lpstr>Understanding CALCULATE (Recap.)</vt:lpstr>
      <vt:lpstr> Understanding CALCULATETABLE</vt:lpstr>
      <vt:lpstr> Understanding FILTER</vt:lpstr>
      <vt:lpstr>Condition Statement</vt:lpstr>
      <vt:lpstr>Condition Statement</vt:lpstr>
      <vt:lpstr>Condition Statement</vt:lpstr>
      <vt:lpstr>Condition Statement</vt:lpstr>
      <vt:lpstr>Understanding MAX</vt:lpstr>
      <vt:lpstr>Understanding MAXX</vt:lpstr>
      <vt:lpstr>Understanding MIN</vt:lpstr>
      <vt:lpstr>Understanding MINX</vt:lpstr>
      <vt:lpstr>Understanding ADDCOLUMNS</vt:lpstr>
      <vt:lpstr>Understanding SELECTCOLUMNS</vt:lpstr>
      <vt:lpstr>Understanding HASONEVALUE</vt:lpstr>
      <vt:lpstr>Understanding RANKX</vt:lpstr>
      <vt:lpstr>Understanding CONCATENATEX</vt:lpstr>
      <vt:lpstr>Time intelligence calculation</vt:lpstr>
      <vt:lpstr>Understanding CALENDAR</vt:lpstr>
      <vt:lpstr>Understanding CALENDARAUTO</vt:lpstr>
      <vt:lpstr>Table Relations</vt:lpstr>
      <vt:lpstr>Understanding RELATED</vt:lpstr>
      <vt:lpstr>Understanding RELATEDTABLE</vt:lpstr>
      <vt:lpstr>Understanding USERELATIONSHIP</vt:lpstr>
      <vt:lpstr>Understanding CROSSFILTER</vt:lpstr>
      <vt:lpstr>Understanding KEEPFILTERS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Iverson - Tissana</dc:creator>
  <cp:lastModifiedBy>Iverson - Tissana</cp:lastModifiedBy>
  <cp:revision>58</cp:revision>
  <dcterms:created xsi:type="dcterms:W3CDTF">2024-06-09T10:12:35Z</dcterms:created>
  <dcterms:modified xsi:type="dcterms:W3CDTF">2024-06-12T13:48:44Z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