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5"/>
  </p:notesMasterIdLst>
  <p:sldIdLst>
    <p:sldId id="306" r:id="rId5"/>
    <p:sldId id="307" r:id="rId6"/>
    <p:sldId id="309" r:id="rId7"/>
    <p:sldId id="314" r:id="rId8"/>
    <p:sldId id="313" r:id="rId9"/>
    <p:sldId id="315" r:id="rId10"/>
    <p:sldId id="316" r:id="rId11"/>
    <p:sldId id="318" r:id="rId12"/>
    <p:sldId id="319" r:id="rId13"/>
    <p:sldId id="317" r:id="rId14"/>
    <p:sldId id="305" r:id="rId15"/>
    <p:sldId id="320" r:id="rId16"/>
    <p:sldId id="321" r:id="rId17"/>
    <p:sldId id="322" r:id="rId18"/>
    <p:sldId id="329" r:id="rId19"/>
    <p:sldId id="324" r:id="rId20"/>
    <p:sldId id="323" r:id="rId21"/>
    <p:sldId id="325" r:id="rId22"/>
    <p:sldId id="326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6" r:id="rId31"/>
    <p:sldId id="335" r:id="rId32"/>
    <p:sldId id="337" r:id="rId33"/>
    <p:sldId id="338" r:id="rId34"/>
    <p:sldId id="339" r:id="rId35"/>
    <p:sldId id="340" r:id="rId36"/>
    <p:sldId id="341" r:id="rId37"/>
    <p:sldId id="343" r:id="rId38"/>
    <p:sldId id="342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3" r:id="rId47"/>
    <p:sldId id="352" r:id="rId48"/>
    <p:sldId id="351" r:id="rId49"/>
    <p:sldId id="354" r:id="rId50"/>
    <p:sldId id="355" r:id="rId51"/>
    <p:sldId id="358" r:id="rId52"/>
    <p:sldId id="357" r:id="rId53"/>
    <p:sldId id="356" r:id="rId54"/>
    <p:sldId id="359" r:id="rId55"/>
    <p:sldId id="360" r:id="rId56"/>
    <p:sldId id="362" r:id="rId57"/>
    <p:sldId id="364" r:id="rId58"/>
    <p:sldId id="361" r:id="rId59"/>
    <p:sldId id="366" r:id="rId60"/>
    <p:sldId id="368" r:id="rId61"/>
    <p:sldId id="367" r:id="rId62"/>
    <p:sldId id="369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807" autoAdjust="0"/>
  </p:normalViewPr>
  <p:slideViewPr>
    <p:cSldViewPr snapToGrid="0">
      <p:cViewPr varScale="1">
        <p:scale>
          <a:sx n="72" d="100"/>
          <a:sy n="72" d="100"/>
        </p:scale>
        <p:origin x="2016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(Backslash) </a:t>
            </a:r>
            <a:r>
              <a:rPr lang="th-TH" dirty="0"/>
              <a:t>ไม่สนใจ (</a:t>
            </a:r>
            <a:r>
              <a:rPr lang="en-US" dirty="0"/>
              <a:t>Ignored) </a:t>
            </a:r>
            <a:r>
              <a:rPr lang="th-TH" dirty="0"/>
              <a:t>หรือ ต้องการพิมพ์ค าสั่งเดียวกันยาวๆ </a:t>
            </a:r>
            <a:endParaRPr lang="en-US" dirty="0"/>
          </a:p>
          <a:p>
            <a:r>
              <a:rPr lang="th-TH" dirty="0"/>
              <a:t>\' (</a:t>
            </a:r>
            <a:r>
              <a:rPr lang="en-US" dirty="0"/>
              <a:t>Single quote) </a:t>
            </a:r>
            <a:r>
              <a:rPr lang="th-TH" dirty="0"/>
              <a:t>พิมพ์เครื่องหมาย ' ออกจอภาพ </a:t>
            </a:r>
            <a:endParaRPr lang="en-US" dirty="0"/>
          </a:p>
          <a:p>
            <a:r>
              <a:rPr lang="th-TH" dirty="0"/>
              <a:t>\" (</a:t>
            </a:r>
            <a:r>
              <a:rPr lang="en-US" dirty="0"/>
              <a:t>Double quote) </a:t>
            </a:r>
            <a:r>
              <a:rPr lang="th-TH" dirty="0"/>
              <a:t>พิมพ์เครื่องหมาย " ออกจอภาพ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\\ (</a:t>
            </a:r>
            <a:r>
              <a:rPr lang="en-US" dirty="0"/>
              <a:t>Double backslash) </a:t>
            </a:r>
            <a:r>
              <a:rPr lang="th-TH" dirty="0"/>
              <a:t>พิมพ์เครื่องหมาย \ ออกจอภาพ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n (Newline: LF) </a:t>
            </a:r>
            <a:r>
              <a:rPr lang="th-TH" dirty="0"/>
              <a:t>ขึ้นบรรทัดใหม่ 1 บรรทัด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r (Carriage return: CR) </a:t>
            </a:r>
            <a:r>
              <a:rPr lang="th-TH" dirty="0"/>
              <a:t>เลื่อนเคอเซอร์ไปทางซ้ายมือสุดของบรรทัด </a:t>
            </a:r>
            <a:endParaRPr lang="en-US" dirty="0"/>
          </a:p>
          <a:p>
            <a:r>
              <a:rPr lang="en-US" dirty="0"/>
              <a:t>\t (Tab) </a:t>
            </a:r>
            <a:r>
              <a:rPr lang="th-TH" dirty="0"/>
              <a:t>ตั้งแท็บในแนวนอน</a:t>
            </a:r>
            <a:endParaRPr lang="en-US" dirty="0"/>
          </a:p>
          <a:p>
            <a:r>
              <a:rPr lang="en-US" dirty="0"/>
              <a:t>\b (Backspace) </a:t>
            </a:r>
            <a:r>
              <a:rPr lang="th-TH" dirty="0"/>
              <a:t>เลื่อนเคอเซอร์ไปลบตัวอักษรทางซ้ายมือหนึ่งตัวอักษร</a:t>
            </a:r>
            <a:endParaRPr lang="en-US" dirty="0"/>
          </a:p>
          <a:p>
            <a:r>
              <a:rPr lang="en-US" dirty="0"/>
              <a:t>\f (</a:t>
            </a:r>
            <a:r>
              <a:rPr lang="en-US" dirty="0" err="1"/>
              <a:t>Formfeed</a:t>
            </a:r>
            <a:r>
              <a:rPr lang="en-US" dirty="0"/>
              <a:t>: FF) </a:t>
            </a:r>
            <a:r>
              <a:rPr lang="th-TH" dirty="0"/>
              <a:t>ขึ้นหน้าใหม</a:t>
            </a:r>
            <a:endParaRPr lang="en-US" dirty="0"/>
          </a:p>
          <a:p>
            <a:r>
              <a:rPr lang="en-US" dirty="0"/>
              <a:t>\v (Vertical tab: VT) </a:t>
            </a:r>
            <a:r>
              <a:rPr lang="th-TH" dirty="0"/>
              <a:t>ตั้งแท็บในแนวตั้ง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60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11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37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706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16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673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36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15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159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8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การเปรียบเทียบในลิสต์จะเป็นการเปรียบเทียบในลักษณะค่าต่อค่า หรือสมาชิกต่อสมาชิก ทีละ ตัวไปเรื่อยๆ ในกรณีแรก </a:t>
            </a:r>
            <a:endParaRPr lang="en-US" dirty="0"/>
          </a:p>
          <a:p>
            <a:r>
              <a:rPr lang="en-US" dirty="0"/>
              <a:t>mylst1 &lt; mylst2 </a:t>
            </a:r>
            <a:r>
              <a:rPr lang="th-TH" dirty="0"/>
              <a:t>โปรแกรมจะเริ่มตรวจสอบคู่ของ </a:t>
            </a:r>
            <a:r>
              <a:rPr lang="en-US" dirty="0"/>
              <a:t>mylst1 </a:t>
            </a:r>
            <a:r>
              <a:rPr lang="th-TH" dirty="0"/>
              <a:t>และ </a:t>
            </a:r>
            <a:r>
              <a:rPr lang="en-US" dirty="0"/>
              <a:t>mylst2 </a:t>
            </a:r>
            <a:r>
              <a:rPr lang="th-TH" dirty="0"/>
              <a:t>คู่แรกก่อน </a:t>
            </a:r>
            <a:endParaRPr lang="en-US" dirty="0"/>
          </a:p>
          <a:p>
            <a:endParaRPr lang="en-US" dirty="0"/>
          </a:p>
          <a:p>
            <a:r>
              <a:rPr lang="th-TH" dirty="0"/>
              <a:t>ในที่นี้คือ 1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mylst1[0]) </a:t>
            </a:r>
            <a:r>
              <a:rPr lang="th-TH" dirty="0"/>
              <a:t>กับ 9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mylst2[0]) </a:t>
            </a:r>
            <a:r>
              <a:rPr lang="th-TH" dirty="0"/>
              <a:t>ผลที่ได้คือ 1</a:t>
            </a:r>
            <a:r>
              <a:rPr lang="en-US" dirty="0"/>
              <a:t>0</a:t>
            </a:r>
            <a:r>
              <a:rPr lang="th-TH" dirty="0"/>
              <a:t> &lt; 9</a:t>
            </a:r>
            <a:r>
              <a:rPr lang="en-US" dirty="0"/>
              <a:t>0</a:t>
            </a:r>
            <a:r>
              <a:rPr lang="th-TH" dirty="0"/>
              <a:t> จริง ดังนั้นผลลัพธ์ที่ได้จะเป็นจริง (</a:t>
            </a:r>
            <a:r>
              <a:rPr lang="en-US" dirty="0"/>
              <a:t>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ทัพเพิลมีลักษณะโครงสร้างคล้ายกับลิสต์ คือ สามารถเก็บข้อมูลได้ในปริมาณมาก และสามารถ เก็บข้อมูลต่างประเภทกันได้ภายในตัวแปรเดียวกัน ข้อแตกต่างระหว่างลิสต์กับทัพเพิลคือ ทัพเพิลจะใช้ ส าหรับเก็บข้อมูลที่มีค่าคงที่ และไม่มีการเปลี่ยนแปลง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0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83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9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6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0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169302" cy="2843784"/>
          </a:xfrm>
        </p:spPr>
        <p:txBody>
          <a:bodyPr/>
          <a:lstStyle/>
          <a:p>
            <a:r>
              <a:rPr lang="en-US" spc="400" dirty="0"/>
              <a:t>Python programing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Tissana Tanaklang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Lines and Indentation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305A8-2C73-6157-AB6F-11764D9E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92400"/>
              </p:ext>
            </p:extLst>
          </p:nvPr>
        </p:nvGraphicFramePr>
        <p:xfrm>
          <a:off x="2209216" y="3912952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24702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734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"False"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print "False"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3942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0C95E4-ECA0-5818-9C22-B0942E85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8606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Python provides no braces to indicate blocks of code for class and function definitions or flow control.</a:t>
            </a:r>
          </a:p>
          <a:p>
            <a:endParaRPr lang="en-US" dirty="0"/>
          </a:p>
          <a:p>
            <a:r>
              <a:rPr lang="en-US" sz="2000" dirty="0"/>
              <a:t>Blocks of code are denoted by line indentation.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45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Type 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7705CFA-A18E-761F-8F36-2889AF0D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71714"/>
              </p:ext>
            </p:extLst>
          </p:nvPr>
        </p:nvGraphicFramePr>
        <p:xfrm>
          <a:off x="2032000" y="2212907"/>
          <a:ext cx="8128000" cy="3784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int, float, complex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Sequence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list, tuple, 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set, frozenset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bytes, bytearray, memoryview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C48CD-D0F4-249B-E9B1-EB280C73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2" y="1820280"/>
            <a:ext cx="5943600" cy="425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853EB-3972-F028-A9F1-AB091094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67" y="2685264"/>
            <a:ext cx="5038725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5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AA10-3C8E-669E-0B8C-1BC6483A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2" y="1931915"/>
            <a:ext cx="5219700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29BDC-F28E-DD86-3210-EAD73797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31" y="3251127"/>
            <a:ext cx="5010150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03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7DC0E-C345-C49C-6156-7B236F10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85" y="1387744"/>
            <a:ext cx="4920415" cy="5339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6EB62-ABC7-E155-F8B2-8B963DBA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33" y="2800349"/>
            <a:ext cx="3114675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6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887DC9D-BE04-5DE1-257B-61D83D8F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9368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Strings in python are surrounded by either single quotation marks, or double quotation marks.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'Python' is the same as "Python".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9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30723-A83C-B3AA-CD3E-72F4C448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85" y="1531298"/>
            <a:ext cx="6267450" cy="3629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5392D-7D98-407A-3AE1-CD324C5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5633790"/>
            <a:ext cx="5476875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49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EA65F8-14D5-8B1C-5DDA-D273B6BE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7" y="1690688"/>
            <a:ext cx="6572250" cy="3114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E9C06-CC80-1DFF-05E0-E5E6115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5244298"/>
            <a:ext cx="3171825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8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83371"/>
              </p:ext>
            </p:extLst>
          </p:nvPr>
        </p:nvGraphicFramePr>
        <p:xfrm>
          <a:off x="2032000" y="2103850"/>
          <a:ext cx="81280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Escape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Double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Horizontal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Formfeed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Vertical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90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0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3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532BB-A5A3-1C3D-416E-CBC689F5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69" y="2165671"/>
            <a:ext cx="5905500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E8C40-5701-74A6-A164-7879419F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58" y="3119903"/>
            <a:ext cx="4642644" cy="2159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16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52958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 to Python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Basic Python Programming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Functions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Modules and Packages</a:t>
            </a:r>
          </a:p>
          <a:p>
            <a:pPr algn="r"/>
            <a:r>
              <a:rPr lang="en-US" dirty="0"/>
              <a:t>File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Object Oriented Programming</a:t>
            </a:r>
          </a:p>
          <a:p>
            <a:pPr algn="r"/>
            <a:r>
              <a:rPr lang="en-US" dirty="0"/>
              <a:t>Exceptions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Database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GUI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Version control 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4704-C062-E6A4-E225-4A621C79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8"/>
            <a:ext cx="6753225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F2AFD-4959-52C5-C628-A327D845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3376613"/>
            <a:ext cx="4495800" cy="12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86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82017-57E8-B08E-AFC0-A5850A38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6" y="2081212"/>
            <a:ext cx="52292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4585E-42F4-28A1-F800-A885BD91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3" y="5129212"/>
            <a:ext cx="1895475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5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AF115-141C-8B8B-B044-4F562561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47850"/>
            <a:ext cx="434340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4154B-ED80-C3CE-48C1-0C782E4E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7" y="2762250"/>
            <a:ext cx="244792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A8DE0-D0F6-1FB8-AF23-80FA31F48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06" y="4801721"/>
            <a:ext cx="10341664" cy="7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E6E32-CED8-3C7D-D5B1-7EBD015B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4" y="1832019"/>
            <a:ext cx="408622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11EDF-9FC6-20B1-E6A0-6A731E76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07" y="4934292"/>
            <a:ext cx="2104185" cy="94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D18A4-DACE-E0CE-AE92-77D1AF6FB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68" y="2865482"/>
            <a:ext cx="4820994" cy="7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2304-1423-76BA-0D55-8CCE966D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96" y="1771650"/>
            <a:ext cx="4810125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26912-FC2C-65B0-0329-7FD881A9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26" y="2709582"/>
            <a:ext cx="4048125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2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1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Lists are used to store multiple items in a single variable.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Lists are one of 4 built-in data types in Python used to store collections of data, the other 3 are </a:t>
            </a:r>
            <a:r>
              <a:rPr lang="en-US" b="0" i="0" dirty="0">
                <a:effectLst/>
                <a:latin typeface="+mj-lt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en-US" b="0" i="0" dirty="0">
                <a:effectLst/>
                <a:latin typeface="+mj-lt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and </a:t>
            </a:r>
            <a:r>
              <a:rPr lang="en-US" b="0" i="0" dirty="0">
                <a:effectLst/>
                <a:latin typeface="+mj-lt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all with different qualities and usage.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83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FE0E7-F24C-AAF7-7CB6-E3F0AF66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1525167"/>
            <a:ext cx="5503209" cy="485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CA5C1-BE6B-8BBA-0896-27ADD569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96" y="2414307"/>
            <a:ext cx="5476875" cy="249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5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AA35-E27E-4637-359B-4491DD66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690688"/>
            <a:ext cx="5362575" cy="439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5FD96-4BC2-AB78-4719-E4C30CAF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15" y="2798248"/>
            <a:ext cx="5151620" cy="267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43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8A726-93B3-0D8B-B6B4-78C1C303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0" y="1799104"/>
            <a:ext cx="5800725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BA7DC-120D-8A94-6F0C-E0F8CB84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16" y="3548623"/>
            <a:ext cx="512445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753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0CF3-3FC7-C7A1-ABED-83488094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97" y="1461807"/>
            <a:ext cx="6515100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1C64E-309D-A231-EF92-77DFE242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7" y="1461807"/>
            <a:ext cx="5694581" cy="2697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727"/>
            <a:ext cx="9144000" cy="179054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Introduction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2660-D6AC-C4AF-3E80-FA5D386E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4" y="1690688"/>
            <a:ext cx="4810125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0F61D-48B7-3CA9-91BA-4619823B6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78" y="2900363"/>
            <a:ext cx="2752725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42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A47D-2ABC-3E6C-BE90-C3D48E93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849092"/>
            <a:ext cx="5162550" cy="398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3E008-953E-069C-D20B-6303BCFA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57" y="2812255"/>
            <a:ext cx="5756835" cy="215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89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618664" cy="44370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Tuples are used to store multiple items in a single variable.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A tuple is a collection which is ordered and unchangeable.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Tuples are written with round brackets.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519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EA47C-1D39-EF8F-3022-E0EA2905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1" y="1690688"/>
            <a:ext cx="4514850" cy="475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40D32-9822-55D8-E601-E0DBC533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22" y="3429000"/>
            <a:ext cx="6660997" cy="1249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01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6896-4741-B998-FB1E-02F884C5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1" y="1922585"/>
            <a:ext cx="6629400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0582-4A0E-B875-E6DA-3C08A51B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8085"/>
            <a:ext cx="5585313" cy="1830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03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79AC-3440-9CEE-C816-B198449C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69" y="1910495"/>
            <a:ext cx="5400675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EBF81-2E0E-7580-20C0-5C7EF3344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921" y="2794487"/>
            <a:ext cx="5466897" cy="225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48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C9A67-A7A4-648F-853F-A5AE3C96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1" y="1910496"/>
            <a:ext cx="5381625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97D03-992F-AF31-F771-2CF64526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291" y="4431689"/>
            <a:ext cx="721995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432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539B-53C2-4029-EE0C-BC2B28E0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2" y="1901336"/>
            <a:ext cx="4591050" cy="382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C0E3C-D413-87E0-59D1-B9341D439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02" y="2830694"/>
            <a:ext cx="5122886" cy="2249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45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33949-5E09-C771-2BD5-089C1708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3" y="1690688"/>
            <a:ext cx="4219575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2E258-39FB-4DDF-8FD5-27CDDCC5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338" y="2476500"/>
            <a:ext cx="338137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90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80BB6-3A6F-97BA-2234-2D2C956B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89" y="1690688"/>
            <a:ext cx="5514975" cy="387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D61BF-850A-61A8-C2A2-6AAB25C8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40" y="2714625"/>
            <a:ext cx="301942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6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Subtitle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 PowerPoint theme uses its own unique set of colors, fonts, and effects to create the overall look and feel of these slides.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PowerPoint has tons of themes to give your presentation just the right personality.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027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515600" cy="4393107"/>
          </a:xfrm>
        </p:spPr>
        <p:txBody>
          <a:bodyPr>
            <a:normAutofit/>
          </a:bodyPr>
          <a:lstStyle/>
          <a:p>
            <a:r>
              <a:rPr lang="en-US" sz="2000" dirty="0"/>
              <a:t>Dictionaries are used to store data values in </a:t>
            </a:r>
            <a:r>
              <a:rPr lang="en-US" sz="2000" dirty="0" err="1"/>
              <a:t>key:value</a:t>
            </a:r>
            <a:r>
              <a:rPr lang="en-US" sz="2000" dirty="0"/>
              <a:t> pairs.</a:t>
            </a:r>
          </a:p>
          <a:p>
            <a:endParaRPr lang="en-US" sz="2000" dirty="0"/>
          </a:p>
          <a:p>
            <a:r>
              <a:rPr lang="en-US" sz="2000" dirty="0"/>
              <a:t>A dictionary is a collection which is ordered*, changeable and do not allow duplicates.</a:t>
            </a:r>
          </a:p>
          <a:p>
            <a:endParaRPr lang="en-US" dirty="0"/>
          </a:p>
          <a:p>
            <a:r>
              <a:rPr lang="en-US" dirty="0"/>
              <a:t>As of Python version 3.7, dictionaries are ordered. In Python 3.6 and earlier, dictionaries are unordered.</a:t>
            </a:r>
          </a:p>
        </p:txBody>
      </p:sp>
    </p:spTree>
    <p:extLst>
      <p:ext uri="{BB962C8B-B14F-4D97-AF65-F5344CB8AC3E}">
        <p14:creationId xmlns:p14="http://schemas.microsoft.com/office/powerpoint/2010/main" val="336893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79D71-00CB-655D-66EA-CDB928CF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54" y="1690688"/>
            <a:ext cx="8143875" cy="3305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958E62-24D2-A158-2492-4EB3590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5245100"/>
            <a:ext cx="7086600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342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600D8-C85E-C775-C1BA-D2CACF8E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10" y="1690688"/>
            <a:ext cx="5991225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D64F9-FA12-B62A-693C-83F5DB66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218109"/>
            <a:ext cx="274320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131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0701-0D96-663C-11A3-C7F6E4DE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4" y="1690688"/>
            <a:ext cx="5038725" cy="305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48062-9BA3-903A-6D54-DE13A4B4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5319346"/>
            <a:ext cx="601027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708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013DD-67A5-A8EF-FB39-BD3D772D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81" y="1589942"/>
            <a:ext cx="6581775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64D92-E487-58B9-B681-78AA65AE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40" y="4844562"/>
            <a:ext cx="6219530" cy="1894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591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86BEF-C815-4078-0E7F-591EA66D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39" y="1556605"/>
            <a:ext cx="7915275" cy="330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CA2D9-2A24-4701-5C7E-AE85A676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80" y="4137146"/>
            <a:ext cx="2691981" cy="2492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855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515600" cy="4393107"/>
          </a:xfrm>
        </p:spPr>
        <p:txBody>
          <a:bodyPr>
            <a:normAutofit/>
          </a:bodyPr>
          <a:lstStyle/>
          <a:p>
            <a:r>
              <a:rPr lang="en-US" sz="2000" dirty="0"/>
              <a:t>Sets are used to store multiple items in a single variable.</a:t>
            </a:r>
          </a:p>
          <a:p>
            <a:endParaRPr lang="en-US" sz="2000" dirty="0"/>
          </a:p>
          <a:p>
            <a:r>
              <a:rPr lang="en-US" sz="2000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sz="2000" dirty="0"/>
          </a:p>
          <a:p>
            <a:r>
              <a:rPr lang="en-US" sz="2000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Set items are unchangeable, but you can remove items and add new items.</a:t>
            </a:r>
          </a:p>
        </p:txBody>
      </p:sp>
    </p:spTree>
    <p:extLst>
      <p:ext uri="{BB962C8B-B14F-4D97-AF65-F5344CB8AC3E}">
        <p14:creationId xmlns:p14="http://schemas.microsoft.com/office/powerpoint/2010/main" val="342044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E332E-24D4-4360-F7CA-CDC86190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32" y="1607160"/>
            <a:ext cx="7077075" cy="381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2F61C-6BC8-00DC-7D00-07CA54DD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90" y="5106620"/>
            <a:ext cx="8486775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76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Union</a:t>
            </a:r>
          </a:p>
        </p:txBody>
      </p: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49A64296-3BB0-149F-28B9-917BBCC6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85" y="1931743"/>
            <a:ext cx="2857500" cy="210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77268-C940-0642-229B-BD693B36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0" y="1607893"/>
            <a:ext cx="4724400" cy="2428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34A97-4418-83B3-84C5-3276D1AF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160" y="4947871"/>
            <a:ext cx="6010275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73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05B98-6338-3EE0-D338-E796FA68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0" y="1871447"/>
            <a:ext cx="4695825" cy="2371725"/>
          </a:xfrm>
          <a:prstGeom prst="rect">
            <a:avLst/>
          </a:prstGeom>
        </p:spPr>
      </p:pic>
      <p:pic>
        <p:nvPicPr>
          <p:cNvPr id="6" name="Picture 5" descr="Venn diagram&#10;&#10;Description automatically generated">
            <a:extLst>
              <a:ext uri="{FF2B5EF4-FFF2-40B4-BE49-F238E27FC236}">
                <a16:creationId xmlns:a16="http://schemas.microsoft.com/office/drawing/2014/main" id="{6A1F9A50-7B35-4C7E-DBA4-7C1336E57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71" y="2060054"/>
            <a:ext cx="2993991" cy="2183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786D7-32C7-986F-70A3-8573A5919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12" y="5081221"/>
            <a:ext cx="4219575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1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1782"/>
            <a:ext cx="9144000" cy="187443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Basic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05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DF30F-6E26-9BDA-0DF5-A02D7491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91" y="1690688"/>
            <a:ext cx="4733925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A09B74-C442-B709-AEC6-94A380E4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77" y="2231220"/>
            <a:ext cx="3068736" cy="1878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457A7-85D3-70FE-ADF4-E8FCBC423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4954588"/>
            <a:ext cx="4343400" cy="96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916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Symmetric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618C7-8196-14B0-893A-3CE38848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98" y="1777394"/>
            <a:ext cx="4828571" cy="2495238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AB2F63-071B-957C-8F41-E8F75460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079" y="1930220"/>
            <a:ext cx="2999276" cy="218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0D64E-F220-FC56-B06E-4C3E7D7F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952" y="5156380"/>
            <a:ext cx="4238095" cy="92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721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Arithmetic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40906"/>
              </p:ext>
            </p:extLst>
          </p:nvPr>
        </p:nvGraphicFramePr>
        <p:xfrm>
          <a:off x="2032000" y="2350035"/>
          <a:ext cx="8127999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Floor 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//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62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Assignment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00100"/>
              </p:ext>
            </p:extLst>
          </p:nvPr>
        </p:nvGraphicFramePr>
        <p:xfrm>
          <a:off x="2032000" y="2317702"/>
          <a:ext cx="8127999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//=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//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416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Assignment Operators (Con.t)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79607"/>
              </p:ext>
            </p:extLst>
          </p:nvPr>
        </p:nvGraphicFramePr>
        <p:xfrm>
          <a:off x="2032000" y="2317702"/>
          <a:ext cx="8127999" cy="2987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&amp;=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&amp;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|=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|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^=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^=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^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&gt;&gt;=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&gt;&gt;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&lt;&lt;=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&lt;&lt;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41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Comparison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35"/>
              </p:ext>
            </p:extLst>
          </p:nvPr>
        </p:nvGraphicFramePr>
        <p:xfrm>
          <a:off x="2032000" y="2200565"/>
          <a:ext cx="8127999" cy="3261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79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Logical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6578"/>
              </p:ext>
            </p:extLst>
          </p:nvPr>
        </p:nvGraphicFramePr>
        <p:xfrm>
          <a:off x="2032000" y="2095057"/>
          <a:ext cx="8127999" cy="280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and  x &lt; 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or x &lt; 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not(x &lt; 5 and x &lt; 10)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Identity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83668"/>
              </p:ext>
            </p:extLst>
          </p:nvPr>
        </p:nvGraphicFramePr>
        <p:xfrm>
          <a:off x="2032000" y="2095057"/>
          <a:ext cx="8127999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is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 not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is not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90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Membership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85816"/>
              </p:ext>
            </p:extLst>
          </p:nvPr>
        </p:nvGraphicFramePr>
        <p:xfrm>
          <a:off x="2032000" y="2095057"/>
          <a:ext cx="8127999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in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not in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30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Bitwise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93089"/>
              </p:ext>
            </p:extLst>
          </p:nvPr>
        </p:nvGraphicFramePr>
        <p:xfrm>
          <a:off x="1116622" y="1769742"/>
          <a:ext cx="10348544" cy="463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7136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587136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3837844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  <a:gridCol w="1336428">
                  <a:extLst>
                    <a:ext uri="{9D8B030D-6E8A-4147-A177-3AD203B41FA5}">
                      <a16:colId xmlns:a16="http://schemas.microsoft.com/office/drawing/2014/main" val="160694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each bit to 1 if both bits are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&amp;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each bit to 1 if one of two bits is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each bit to 1 if only one of two bits is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^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33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~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Inverts all the bits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~x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104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Zero fill left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&lt;&lt;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2511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Signed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&gt;&gt;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348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Identifiers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D5A010-A101-8903-8717-D54921B1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2245017"/>
            <a:ext cx="9684391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 Python identifier is a name used to identify a variable, function, class, module or other object.</a:t>
            </a:r>
          </a:p>
          <a:p>
            <a:endParaRPr lang="en-US" dirty="0"/>
          </a:p>
          <a:p>
            <a:r>
              <a:rPr lang="en-US" sz="2000" dirty="0"/>
              <a:t>An identifier starts with a letter A to Z or a to z or an underscore (_) followed by zero or more letters, underscores and digits (0 to 9).</a:t>
            </a:r>
          </a:p>
          <a:p>
            <a:endParaRPr lang="en-US" dirty="0"/>
          </a:p>
          <a:p>
            <a:r>
              <a:rPr lang="en-US" sz="2000" dirty="0"/>
              <a:t>Python does not allow punctuation characters such as @, $, and % within identifiers.</a:t>
            </a:r>
          </a:p>
          <a:p>
            <a:endParaRPr lang="en-US" dirty="0"/>
          </a:p>
          <a:p>
            <a:r>
              <a:rPr lang="en-US" sz="2000" dirty="0"/>
              <a:t>Python is a case sensitive programming language.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339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55" y="2828257"/>
            <a:ext cx="5276088" cy="8894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ECEB22-FC70-AB27-21E1-D153F3FF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94295"/>
              </p:ext>
            </p:extLst>
          </p:nvPr>
        </p:nvGraphicFramePr>
        <p:xfrm>
          <a:off x="2032000" y="2238074"/>
          <a:ext cx="8128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591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4057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853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415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raise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53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2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8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while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2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04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yield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1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8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B7FE2-C95A-ED01-1D9C-28766ECF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52" y="1996886"/>
            <a:ext cx="2571750" cy="1323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7A4A1A-AECC-AE76-0653-4ABED447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52" y="4073291"/>
            <a:ext cx="1090612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7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C12B-8D40-3353-0080-F285CE71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2" y="2228848"/>
            <a:ext cx="385762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71AF7-157B-A732-0C5C-62AFF43E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6" y="3138486"/>
            <a:ext cx="253365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7647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{82B07667-5AB3-4B8A-A6FA-881349B28DAD}tf89338750_win32</Template>
  <TotalTime>565</TotalTime>
  <Words>1459</Words>
  <Application>Microsoft Office PowerPoint</Application>
  <PresentationFormat>Widescreen</PresentationFormat>
  <Paragraphs>389</Paragraphs>
  <Slides>60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Lato</vt:lpstr>
      <vt:lpstr>Univers</vt:lpstr>
      <vt:lpstr>GradientUnivers</vt:lpstr>
      <vt:lpstr>Python programing</vt:lpstr>
      <vt:lpstr>Agenda</vt:lpstr>
      <vt:lpstr>Introduction to Python</vt:lpstr>
      <vt:lpstr>Title </vt:lpstr>
      <vt:lpstr>Basic Python Programming</vt:lpstr>
      <vt:lpstr>Identifiers</vt:lpstr>
      <vt:lpstr>Reserved Words</vt:lpstr>
      <vt:lpstr>Reserved Words</vt:lpstr>
      <vt:lpstr>Reserved Words</vt:lpstr>
      <vt:lpstr>Lines and Indentation</vt:lpstr>
      <vt:lpstr>Data Type </vt:lpstr>
      <vt:lpstr>Print Function</vt:lpstr>
      <vt:lpstr>Print Function</vt:lpstr>
      <vt:lpstr>Print Function</vt:lpstr>
      <vt:lpstr>String</vt:lpstr>
      <vt:lpstr>String Concatenation</vt:lpstr>
      <vt:lpstr>String Concatenation</vt:lpstr>
      <vt:lpstr>Escaping Sequences</vt:lpstr>
      <vt:lpstr>Escaping Sequences</vt:lpstr>
      <vt:lpstr>Insert information to String</vt:lpstr>
      <vt:lpstr>Insert information to String</vt:lpstr>
      <vt:lpstr>String</vt:lpstr>
      <vt:lpstr>String</vt:lpstr>
      <vt:lpstr>String</vt:lpstr>
      <vt:lpstr>List</vt:lpstr>
      <vt:lpstr>List</vt:lpstr>
      <vt:lpstr>List</vt:lpstr>
      <vt:lpstr>List</vt:lpstr>
      <vt:lpstr>List</vt:lpstr>
      <vt:lpstr>List</vt:lpstr>
      <vt:lpstr>List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Dictionary</vt:lpstr>
      <vt:lpstr>Dictionary</vt:lpstr>
      <vt:lpstr>Dictionary</vt:lpstr>
      <vt:lpstr>Dictionary</vt:lpstr>
      <vt:lpstr>Dictionary</vt:lpstr>
      <vt:lpstr>Dictionary</vt:lpstr>
      <vt:lpstr>Sets</vt:lpstr>
      <vt:lpstr>Sets</vt:lpstr>
      <vt:lpstr>Sets - Union</vt:lpstr>
      <vt:lpstr>Sets - Intersection</vt:lpstr>
      <vt:lpstr>Sets - Difference</vt:lpstr>
      <vt:lpstr>Sets - Symmetric Difference</vt:lpstr>
      <vt:lpstr>Arithmetic Operators</vt:lpstr>
      <vt:lpstr>Assignment Operators</vt:lpstr>
      <vt:lpstr>Assignment Operators (Con.t)</vt:lpstr>
      <vt:lpstr>Comparison Operators</vt:lpstr>
      <vt:lpstr>Logical Operators</vt:lpstr>
      <vt:lpstr>Identity Operators</vt:lpstr>
      <vt:lpstr>Membership Operators</vt:lpstr>
      <vt:lpstr>Bitwise Operators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programing</dc:title>
  <dc:creator>Iverson - Tissana</dc:creator>
  <cp:lastModifiedBy>Iverson - Tissana</cp:lastModifiedBy>
  <cp:revision>42</cp:revision>
  <dcterms:created xsi:type="dcterms:W3CDTF">2023-04-20T07:50:26Z</dcterms:created>
  <dcterms:modified xsi:type="dcterms:W3CDTF">2023-04-22T07:14:05Z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