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41"/>
  </p:notesMasterIdLst>
  <p:sldIdLst>
    <p:sldId id="306" r:id="rId5"/>
    <p:sldId id="307" r:id="rId6"/>
    <p:sldId id="309" r:id="rId7"/>
    <p:sldId id="314" r:id="rId8"/>
    <p:sldId id="313" r:id="rId9"/>
    <p:sldId id="315" r:id="rId10"/>
    <p:sldId id="316" r:id="rId11"/>
    <p:sldId id="318" r:id="rId12"/>
    <p:sldId id="319" r:id="rId13"/>
    <p:sldId id="317" r:id="rId14"/>
    <p:sldId id="305" r:id="rId15"/>
    <p:sldId id="320" r:id="rId16"/>
    <p:sldId id="321" r:id="rId17"/>
    <p:sldId id="322" r:id="rId18"/>
    <p:sldId id="329" r:id="rId19"/>
    <p:sldId id="324" r:id="rId20"/>
    <p:sldId id="323" r:id="rId21"/>
    <p:sldId id="325" r:id="rId22"/>
    <p:sldId id="326" r:id="rId23"/>
    <p:sldId id="327" r:id="rId24"/>
    <p:sldId id="328" r:id="rId25"/>
    <p:sldId id="330" r:id="rId26"/>
    <p:sldId id="331" r:id="rId27"/>
    <p:sldId id="332" r:id="rId28"/>
    <p:sldId id="333" r:id="rId29"/>
    <p:sldId id="334" r:id="rId30"/>
    <p:sldId id="336" r:id="rId31"/>
    <p:sldId id="335" r:id="rId32"/>
    <p:sldId id="337" r:id="rId33"/>
    <p:sldId id="338" r:id="rId34"/>
    <p:sldId id="339" r:id="rId35"/>
    <p:sldId id="340" r:id="rId36"/>
    <p:sldId id="341" r:id="rId37"/>
    <p:sldId id="343" r:id="rId38"/>
    <p:sldId id="342" r:id="rId39"/>
    <p:sldId id="31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00" autoAdjust="0"/>
  </p:normalViewPr>
  <p:slideViewPr>
    <p:cSldViewPr snapToGrid="0">
      <p:cViewPr>
        <p:scale>
          <a:sx n="100" d="100"/>
          <a:sy n="100" d="100"/>
        </p:scale>
        <p:origin x="936" y="27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 (Backslash) </a:t>
            </a:r>
            <a:r>
              <a:rPr lang="th-TH" dirty="0"/>
              <a:t>ไม่สนใจ (</a:t>
            </a:r>
            <a:r>
              <a:rPr lang="en-US" dirty="0"/>
              <a:t>Ignored) </a:t>
            </a:r>
            <a:r>
              <a:rPr lang="th-TH" dirty="0"/>
              <a:t>หรือ ต้องการพิมพ์ค าสั่งเดียวกันยาวๆ </a:t>
            </a:r>
            <a:endParaRPr lang="en-US" dirty="0"/>
          </a:p>
          <a:p>
            <a:r>
              <a:rPr lang="th-TH" dirty="0"/>
              <a:t>\' (</a:t>
            </a:r>
            <a:r>
              <a:rPr lang="en-US" dirty="0"/>
              <a:t>Single quote) </a:t>
            </a:r>
            <a:r>
              <a:rPr lang="th-TH" dirty="0"/>
              <a:t>พิมพ์เครื่องหมาย ' ออกจอภาพ </a:t>
            </a:r>
            <a:endParaRPr lang="en-US" dirty="0"/>
          </a:p>
          <a:p>
            <a:r>
              <a:rPr lang="th-TH" dirty="0"/>
              <a:t>\" (</a:t>
            </a:r>
            <a:r>
              <a:rPr lang="en-US" dirty="0"/>
              <a:t>Double quote) </a:t>
            </a:r>
            <a:r>
              <a:rPr lang="th-TH" dirty="0"/>
              <a:t>พิมพ์เครื่องหมาย " ออกจอภาพ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\\ (</a:t>
            </a:r>
            <a:r>
              <a:rPr lang="en-US" dirty="0"/>
              <a:t>Double backslash) </a:t>
            </a:r>
            <a:r>
              <a:rPr lang="th-TH" dirty="0"/>
              <a:t>พิมพ์เครื่องหมาย \ ออกจอภาพ </a:t>
            </a:r>
            <a:endParaRPr lang="en-US" dirty="0"/>
          </a:p>
          <a:p>
            <a:r>
              <a:rPr lang="th-TH" dirty="0"/>
              <a:t>\</a:t>
            </a:r>
            <a:r>
              <a:rPr lang="en-US" dirty="0"/>
              <a:t>n (Newline: LF) </a:t>
            </a:r>
            <a:r>
              <a:rPr lang="th-TH" dirty="0"/>
              <a:t>ขึ้นบรรทัดใหม่ 1 บรรทัด </a:t>
            </a:r>
            <a:endParaRPr lang="en-US" dirty="0"/>
          </a:p>
          <a:p>
            <a:r>
              <a:rPr lang="th-TH" dirty="0"/>
              <a:t>\</a:t>
            </a:r>
            <a:r>
              <a:rPr lang="en-US" dirty="0"/>
              <a:t>r (Carriage return: CR) </a:t>
            </a:r>
            <a:r>
              <a:rPr lang="th-TH" dirty="0"/>
              <a:t>เลื่อนเคอเซอร์ไปทางซ้ายมือสุดของบรรทัด </a:t>
            </a:r>
            <a:endParaRPr lang="en-US" dirty="0"/>
          </a:p>
          <a:p>
            <a:r>
              <a:rPr lang="en-US" dirty="0"/>
              <a:t>\t (Tab) </a:t>
            </a:r>
            <a:r>
              <a:rPr lang="th-TH" dirty="0"/>
              <a:t>ตั้งแท็บในแนวนอน</a:t>
            </a:r>
            <a:endParaRPr lang="en-US" dirty="0"/>
          </a:p>
          <a:p>
            <a:r>
              <a:rPr lang="en-US" dirty="0"/>
              <a:t>\b (Backspace) </a:t>
            </a:r>
            <a:r>
              <a:rPr lang="th-TH" dirty="0"/>
              <a:t>เลื่อนเคอเซอร์ไปลบตัวอักษรทางซ้ายมือหนึ่งตัวอักษร</a:t>
            </a:r>
            <a:endParaRPr lang="en-US" dirty="0"/>
          </a:p>
          <a:p>
            <a:r>
              <a:rPr lang="en-US" dirty="0"/>
              <a:t>\f (</a:t>
            </a:r>
            <a:r>
              <a:rPr lang="en-US" dirty="0" err="1"/>
              <a:t>Formfeed</a:t>
            </a:r>
            <a:r>
              <a:rPr lang="en-US" dirty="0"/>
              <a:t>: FF) </a:t>
            </a:r>
            <a:r>
              <a:rPr lang="th-TH" dirty="0"/>
              <a:t>ขึ้นหน้าใหม</a:t>
            </a:r>
            <a:endParaRPr lang="en-US" dirty="0"/>
          </a:p>
          <a:p>
            <a:r>
              <a:rPr lang="en-US" dirty="0"/>
              <a:t>\v (Vertical tab: VT) </a:t>
            </a:r>
            <a:r>
              <a:rPr lang="th-TH" dirty="0"/>
              <a:t>ตั้งแท็บในแนวตั้ง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การเปรียบเทียบในลิสต์จะเป็นการเปรียบเทียบในลักษณะค่าต่อค่า หรือสมาชิกต่อสมาชิก ทีละ ตัวไปเรื่อยๆ ในกรณีแรก </a:t>
            </a:r>
            <a:endParaRPr lang="en-US" dirty="0"/>
          </a:p>
          <a:p>
            <a:r>
              <a:rPr lang="en-US" dirty="0"/>
              <a:t>mylst1 &lt; mylst2 </a:t>
            </a:r>
            <a:r>
              <a:rPr lang="th-TH" dirty="0"/>
              <a:t>โปรแกรมจะเริ่มตรวจสอบคู่ของ </a:t>
            </a:r>
            <a:r>
              <a:rPr lang="en-US" dirty="0"/>
              <a:t>mylst1 </a:t>
            </a:r>
            <a:r>
              <a:rPr lang="th-TH" dirty="0"/>
              <a:t>และ </a:t>
            </a:r>
            <a:r>
              <a:rPr lang="en-US" dirty="0"/>
              <a:t>mylst2 </a:t>
            </a:r>
            <a:r>
              <a:rPr lang="th-TH" dirty="0"/>
              <a:t>คู่แรกก่อน </a:t>
            </a:r>
            <a:endParaRPr lang="en-US" dirty="0"/>
          </a:p>
          <a:p>
            <a:endParaRPr lang="en-US" dirty="0"/>
          </a:p>
          <a:p>
            <a:r>
              <a:rPr lang="th-TH" dirty="0"/>
              <a:t>ในที่นี้คือ 1</a:t>
            </a:r>
            <a:r>
              <a:rPr lang="en-US" dirty="0"/>
              <a:t>0</a:t>
            </a:r>
            <a:r>
              <a:rPr lang="th-TH" dirty="0"/>
              <a:t> (</a:t>
            </a:r>
            <a:r>
              <a:rPr lang="en-US" dirty="0"/>
              <a:t>mylst1[0]) </a:t>
            </a:r>
            <a:r>
              <a:rPr lang="th-TH" dirty="0"/>
              <a:t>กับ 9</a:t>
            </a:r>
            <a:r>
              <a:rPr lang="en-US" dirty="0"/>
              <a:t>0</a:t>
            </a:r>
            <a:r>
              <a:rPr lang="th-TH" dirty="0"/>
              <a:t> (</a:t>
            </a:r>
            <a:r>
              <a:rPr lang="en-US" dirty="0"/>
              <a:t>mylst2[0]) </a:t>
            </a:r>
            <a:r>
              <a:rPr lang="th-TH" dirty="0"/>
              <a:t>ผลที่ได้คือ 1</a:t>
            </a:r>
            <a:r>
              <a:rPr lang="en-US" dirty="0"/>
              <a:t>0</a:t>
            </a:r>
            <a:r>
              <a:rPr lang="th-TH" dirty="0"/>
              <a:t> &lt; 9</a:t>
            </a:r>
            <a:r>
              <a:rPr lang="en-US" dirty="0"/>
              <a:t>0</a:t>
            </a:r>
            <a:r>
              <a:rPr lang="th-TH" dirty="0"/>
              <a:t> จริง ดังนั้นผลลัพธ์ที่ได้จะเป็นจริง (</a:t>
            </a:r>
            <a:r>
              <a:rPr lang="en-US" dirty="0"/>
              <a:t>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0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ทัพเพิลมีลักษณะโครงสร้างคล้ายกับลิสต์ คือ สามารถเก็บข้อมูลได้ในปริมาณมาก และสามารถ เก็บข้อมูลต่างประเภทกันได้ภายในตัวแปรเดียวกัน ข้อแตกต่างระหว่างลิสต์กับทัพเพิลคือ ทัพเพิลจะใช้ ส าหรับเก็บข้อมูลที่มีค่าคงที่ และไม่มีการเปลี่ยนแปลง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0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83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69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68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10169302" cy="2843784"/>
          </a:xfrm>
        </p:spPr>
        <p:txBody>
          <a:bodyPr/>
          <a:lstStyle/>
          <a:p>
            <a:r>
              <a:rPr lang="en-US" spc="400" dirty="0"/>
              <a:t>Python programing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Tissana Tanaklang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Lines and Indentation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F305A8-2C73-6157-AB6F-11764D9E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92400"/>
              </p:ext>
            </p:extLst>
          </p:nvPr>
        </p:nvGraphicFramePr>
        <p:xfrm>
          <a:off x="2209216" y="3912952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24702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7340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1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True: </a:t>
                      </a:r>
                    </a:p>
                    <a:p>
                      <a:r>
                        <a:rPr lang="en-US" dirty="0"/>
                        <a:t>  print "True" </a:t>
                      </a:r>
                    </a:p>
                    <a:p>
                      <a:r>
                        <a:rPr lang="en-US" dirty="0"/>
                        <a:t>else: </a:t>
                      </a:r>
                    </a:p>
                    <a:p>
                      <a:r>
                        <a:rPr lang="en-US" dirty="0"/>
                        <a:t>  print "False"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True: </a:t>
                      </a:r>
                    </a:p>
                    <a:p>
                      <a:r>
                        <a:rPr lang="en-US" dirty="0"/>
                        <a:t>  print "Answer" </a:t>
                      </a:r>
                    </a:p>
                    <a:p>
                      <a:r>
                        <a:rPr lang="en-US" dirty="0"/>
                        <a:t>  print "True" </a:t>
                      </a:r>
                    </a:p>
                    <a:p>
                      <a:r>
                        <a:rPr lang="en-US" dirty="0"/>
                        <a:t>else: </a:t>
                      </a:r>
                    </a:p>
                    <a:p>
                      <a:r>
                        <a:rPr lang="en-US" dirty="0"/>
                        <a:t>  print "Answer"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print "False"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39429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0C95E4-ECA0-5818-9C22-B0942E85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1860637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/>
              <a:t>Python provides no braces to indicate blocks of code for class and function definitions or flow control.</a:t>
            </a:r>
          </a:p>
          <a:p>
            <a:endParaRPr lang="en-US" dirty="0"/>
          </a:p>
          <a:p>
            <a:r>
              <a:rPr lang="en-US" sz="2000" dirty="0"/>
              <a:t>Blocks of code are denoted by line indentation.</a:t>
            </a:r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245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Type 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F7705CFA-A18E-761F-8F36-2889AF0D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71714"/>
              </p:ext>
            </p:extLst>
          </p:nvPr>
        </p:nvGraphicFramePr>
        <p:xfrm>
          <a:off x="2032000" y="2212907"/>
          <a:ext cx="8128000" cy="3784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Text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Numeric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int, float, complex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Sequence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list, tuple, 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set, frozenset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Binary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bytes, bytearray, memoryview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NoneType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378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C48CD-D0F4-249B-E9B1-EB280C73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2" y="1820280"/>
            <a:ext cx="5943600" cy="425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853EB-3972-F028-A9F1-AB091094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67" y="2685264"/>
            <a:ext cx="5038725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58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CAA10-3C8E-669E-0B8C-1BC6483A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42" y="1931915"/>
            <a:ext cx="5219700" cy="358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329BDC-F28E-DD86-3210-EAD73797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31" y="3251127"/>
            <a:ext cx="5010150" cy="9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03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7DC0E-C345-C49C-6156-7B236F10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85" y="1387744"/>
            <a:ext cx="4920415" cy="5339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6EB62-ABC7-E155-F8B2-8B963DBA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33" y="2800349"/>
            <a:ext cx="3114675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26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887DC9D-BE04-5DE1-257B-61D83D8F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1936837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/>
              <a:t>Strings in python are surrounded by either single quotation marks, or double quotation marks.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'Python' is the same as "Python".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95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 Concatenation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30723-A83C-B3AA-CD3E-72F4C448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85" y="1531298"/>
            <a:ext cx="6267450" cy="3629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5392D-7D98-407A-3AE1-CD324C5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5633790"/>
            <a:ext cx="5476875" cy="9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349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 Concatenation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EA65F8-14D5-8B1C-5DDA-D273B6BE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97" y="1690688"/>
            <a:ext cx="6572250" cy="3114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E9C06-CC80-1DFF-05E0-E5E61152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5244298"/>
            <a:ext cx="3171825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28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Escaping Sequences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83371"/>
              </p:ext>
            </p:extLst>
          </p:nvPr>
        </p:nvGraphicFramePr>
        <p:xfrm>
          <a:off x="2032000" y="2103850"/>
          <a:ext cx="8128000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Escape 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Single quote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Double quote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Backslash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Newline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Carriage 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Horizontal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Backspace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Formfeed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78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Vertical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90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Null 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30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34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Escaping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532BB-A5A3-1C3D-416E-CBC689F5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69" y="2165671"/>
            <a:ext cx="5905500" cy="360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E8C40-5701-74A6-A164-7879419F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58" y="3119903"/>
            <a:ext cx="4642644" cy="2159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16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52958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Introduction to Python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Basic Python Programming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Functions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Modules and Packages</a:t>
            </a:r>
          </a:p>
          <a:p>
            <a:pPr algn="r"/>
            <a:r>
              <a:rPr lang="en-US" dirty="0"/>
              <a:t>File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Object Oriented Programming</a:t>
            </a:r>
          </a:p>
          <a:p>
            <a:pPr algn="r"/>
            <a:r>
              <a:rPr lang="en-US" dirty="0"/>
              <a:t>Exceptions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Database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GUI</a:t>
            </a:r>
          </a:p>
          <a:p>
            <a:r>
              <a:rPr lang="en-US" sz="1800" dirty="0">
                <a:solidFill>
                  <a:schemeClr val="bg1"/>
                </a:solidFill>
              </a:rPr>
              <a:t>Git Version control </a:t>
            </a:r>
          </a:p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Insert information to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4704-C062-E6A4-E225-4A621C79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90688"/>
            <a:ext cx="6753225" cy="44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8F2AFD-4959-52C5-C628-A327D845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3376613"/>
            <a:ext cx="4495800" cy="127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86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Insert information to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82017-57E8-B08E-AFC0-A5850A38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6" y="2081212"/>
            <a:ext cx="5229225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64585E-42F4-28A1-F800-A885BD91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3" y="5129212"/>
            <a:ext cx="1895475" cy="71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5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AF115-141C-8B8B-B044-4F562561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47850"/>
            <a:ext cx="434340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4154B-ED80-C3CE-48C1-0C782E4E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7" y="2762250"/>
            <a:ext cx="244792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A8DE0-D0F6-1FB8-AF23-80FA31F48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06" y="4801721"/>
            <a:ext cx="10341664" cy="7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E6E32-CED8-3C7D-D5B1-7EBD015B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64" y="1832019"/>
            <a:ext cx="4086225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11EDF-9FC6-20B1-E6A0-6A731E761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07" y="4934292"/>
            <a:ext cx="2104185" cy="941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D18A4-DACE-E0CE-AE92-77D1AF6FB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68" y="2865482"/>
            <a:ext cx="4820994" cy="7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2304-1423-76BA-0D55-8CCE966D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96" y="1771650"/>
            <a:ext cx="4810125" cy="331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26912-FC2C-65B0-0329-7FD881A9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26" y="2709582"/>
            <a:ext cx="4048125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42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1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/>
              <a:t>Lists are used to store multiple items in a single variable.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 are one of 4 built-in data types in Python used to store collections of data, the other 3 are </a:t>
            </a:r>
            <a:r>
              <a:rPr lang="en-US" b="0" i="0" dirty="0">
                <a:effectLst/>
                <a:latin typeface="Verdana" panose="020B0604030504040204" pitchFamily="34" charset="0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effectLst/>
                <a:latin typeface="Verdana" panose="020B0604030504040204" pitchFamily="34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lang="en-US" b="0" i="0" dirty="0">
                <a:effectLst/>
                <a:latin typeface="Verdana" panose="020B0604030504040204" pitchFamily="34" charset="0"/>
              </a:rPr>
              <a:t>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all with different qualities and usage.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83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CFE0E7-F24C-AAF7-7CB6-E3F0AF66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5" y="1525167"/>
            <a:ext cx="5503209" cy="4852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CA5C1-BE6B-8BBA-0896-27ADD569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96" y="2414307"/>
            <a:ext cx="5476875" cy="249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54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2AA35-E27E-4637-359B-4491DD66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690688"/>
            <a:ext cx="5362575" cy="439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5FD96-4BC2-AB78-4719-E4C30CAF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15" y="2798248"/>
            <a:ext cx="5151620" cy="2679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43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8A726-93B3-0D8B-B6B4-78C1C303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90" y="1799104"/>
            <a:ext cx="5800725" cy="451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BA7DC-120D-8A94-6F0C-E0F8CB84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716" y="3548623"/>
            <a:ext cx="5124450" cy="157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753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90CF3-3FC7-C7A1-ABED-83488094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97" y="1461807"/>
            <a:ext cx="6515100" cy="531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1C64E-309D-A231-EF92-77DFE242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47" y="1461807"/>
            <a:ext cx="5694581" cy="2697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28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727"/>
            <a:ext cx="9144000" cy="1790546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Introduction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12660-D6AC-C4AF-3E80-FA5D386E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14" y="1690688"/>
            <a:ext cx="4810125" cy="422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0F61D-48B7-3CA9-91BA-4619823B6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378" y="2900363"/>
            <a:ext cx="2752725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422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DA47D-2ABC-3E6C-BE90-C3D48E93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849092"/>
            <a:ext cx="5162550" cy="398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3E008-953E-069C-D20B-6303BCFA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57" y="2812255"/>
            <a:ext cx="5756835" cy="2159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89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0"/>
            <a:ext cx="10618664" cy="4437069"/>
          </a:xfrm>
        </p:spPr>
        <p:txBody>
          <a:bodyPr>
            <a:normAutofit/>
          </a:bodyPr>
          <a:lstStyle/>
          <a:p>
            <a:r>
              <a:rPr lang="en-US" sz="2000" dirty="0"/>
              <a:t>Tuples are used to store multiple items in a single variable.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 is one of 4 built-in data types in Python used to store collections of data, the other 3 are List, Set, and Dictionary, all with different qualities and usage.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 tuple is a collection which is ordered and unchangeable.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Tuples are written with round brackets.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7519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5B6AA-7957-52B4-9BF3-F23C419461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1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5B6AA-7957-52B4-9BF3-F23C419461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5B6AA-7957-52B4-9BF3-F23C419461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1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655" y="2828257"/>
            <a:ext cx="5276088" cy="88949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Title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Add text, images, art, and videos. </a:t>
            </a:r>
          </a:p>
          <a:p>
            <a:r>
              <a:rPr lang="en-US" sz="2000" dirty="0"/>
              <a:t>Add transitions, animations, and motion. </a:t>
            </a:r>
          </a:p>
          <a:p>
            <a:r>
              <a:rPr lang="en-US" sz="2000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Open the Design Ideas pane for instant slide makeovers. </a:t>
            </a:r>
          </a:p>
          <a:p>
            <a:r>
              <a:rPr lang="en-US" sz="2000" dirty="0"/>
              <a:t>When we have design ideas, we’ll show them to you right there.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Subtitle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5"/>
            <a:ext cx="28346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 PowerPoint theme uses its own unique set of colors, fonts, and effects to create the overall look and feel of these slides.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PowerPoint has tons of themes to give your presentation just the right personality.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02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1782"/>
            <a:ext cx="9144000" cy="1874436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Basic 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0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Identifiers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3D5A010-A101-8903-8717-D54921B1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2245017"/>
            <a:ext cx="9684391" cy="3684588"/>
          </a:xfrm>
        </p:spPr>
        <p:txBody>
          <a:bodyPr>
            <a:normAutofit/>
          </a:bodyPr>
          <a:lstStyle/>
          <a:p>
            <a:r>
              <a:rPr lang="en-US" sz="2000" dirty="0"/>
              <a:t>A Python identifier is a name used to identify a variable, function, class, module or other object.</a:t>
            </a:r>
          </a:p>
          <a:p>
            <a:endParaRPr lang="en-US" dirty="0"/>
          </a:p>
          <a:p>
            <a:r>
              <a:rPr lang="en-US" sz="2000" dirty="0"/>
              <a:t>An identifier starts with a letter A to Z or a to z or an underscore (_) followed by zero or more letters, underscores and digits (0 to 9).</a:t>
            </a:r>
          </a:p>
          <a:p>
            <a:endParaRPr lang="en-US" dirty="0"/>
          </a:p>
          <a:p>
            <a:r>
              <a:rPr lang="en-US" sz="2000" dirty="0"/>
              <a:t>Python does not allow punctuation characters such as @, $, and % within identifiers.</a:t>
            </a:r>
          </a:p>
          <a:p>
            <a:endParaRPr lang="en-US" dirty="0"/>
          </a:p>
          <a:p>
            <a:r>
              <a:rPr lang="en-US" sz="2000" dirty="0"/>
              <a:t>Python is a case sensitive programming language.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233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ECEB22-FC70-AB27-21E1-D153F3FF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94295"/>
              </p:ext>
            </p:extLst>
          </p:nvPr>
        </p:nvGraphicFramePr>
        <p:xfrm>
          <a:off x="2032000" y="2238074"/>
          <a:ext cx="8128000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5913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4057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3853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415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raise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53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42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38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while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2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with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04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yield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0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1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8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6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B7FE2-C95A-ED01-1D9C-28766ECF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52" y="1996886"/>
            <a:ext cx="2571750" cy="1323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7A4A1A-AECC-AE76-0653-4ABED447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52" y="4073291"/>
            <a:ext cx="10906125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172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0C12B-8D40-3353-0080-F285CE71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2" y="2228848"/>
            <a:ext cx="3857625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71AF7-157B-A732-0C5C-62AFF43E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66" y="3138486"/>
            <a:ext cx="2533650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7647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{82B07667-5AB3-4B8A-A6FA-881349B28DAD}tf89338750_win32</Template>
  <TotalTime>430</TotalTime>
  <Words>829</Words>
  <Application>Microsoft Office PowerPoint</Application>
  <PresentationFormat>Widescreen</PresentationFormat>
  <Paragraphs>195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Lato</vt:lpstr>
      <vt:lpstr>Univers</vt:lpstr>
      <vt:lpstr>Verdana</vt:lpstr>
      <vt:lpstr>GradientUnivers</vt:lpstr>
      <vt:lpstr>Python programing</vt:lpstr>
      <vt:lpstr>Agenda</vt:lpstr>
      <vt:lpstr>Introduction to Python</vt:lpstr>
      <vt:lpstr>Title </vt:lpstr>
      <vt:lpstr>Basic Python Programming</vt:lpstr>
      <vt:lpstr>Identifiers</vt:lpstr>
      <vt:lpstr>Reserved Words</vt:lpstr>
      <vt:lpstr>Reserved Words</vt:lpstr>
      <vt:lpstr>Reserved Words</vt:lpstr>
      <vt:lpstr>Lines and Indentation</vt:lpstr>
      <vt:lpstr>Data Type </vt:lpstr>
      <vt:lpstr>Print Function</vt:lpstr>
      <vt:lpstr>Print Function</vt:lpstr>
      <vt:lpstr>Print Function</vt:lpstr>
      <vt:lpstr>String</vt:lpstr>
      <vt:lpstr>String Concatenation</vt:lpstr>
      <vt:lpstr>String Concatenation</vt:lpstr>
      <vt:lpstr>Escaping Sequences</vt:lpstr>
      <vt:lpstr>Escaping Sequences</vt:lpstr>
      <vt:lpstr>Insert information to String</vt:lpstr>
      <vt:lpstr>Insert information to String</vt:lpstr>
      <vt:lpstr>String</vt:lpstr>
      <vt:lpstr>String</vt:lpstr>
      <vt:lpstr>String</vt:lpstr>
      <vt:lpstr>List</vt:lpstr>
      <vt:lpstr>List</vt:lpstr>
      <vt:lpstr>List</vt:lpstr>
      <vt:lpstr>List</vt:lpstr>
      <vt:lpstr>List</vt:lpstr>
      <vt:lpstr>List</vt:lpstr>
      <vt:lpstr>List</vt:lpstr>
      <vt:lpstr>Tuples</vt:lpstr>
      <vt:lpstr>Tuples</vt:lpstr>
      <vt:lpstr>Tuples</vt:lpstr>
      <vt:lpstr>Tuples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programing</dc:title>
  <dc:creator>Iverson - Tissana</dc:creator>
  <cp:lastModifiedBy>Iverson - Tissana</cp:lastModifiedBy>
  <cp:revision>27</cp:revision>
  <dcterms:created xsi:type="dcterms:W3CDTF">2023-04-20T07:50:26Z</dcterms:created>
  <dcterms:modified xsi:type="dcterms:W3CDTF">2023-04-22T02:28:03Z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