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9" r:id="rId31"/>
    <p:sldId id="290" r:id="rId32"/>
    <p:sldId id="287" r:id="rId33"/>
    <p:sldId id="288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7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2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0C8B1-CA9F-F548-8C08-30F360020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CB013CF-C419-614A-AB1B-07119A30F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CF6B20-9D29-3646-B022-A7541F13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69BF-205D-5348-8E6C-3FD7A8CC8ECA}" type="datetimeFigureOut">
              <a:rPr lang="it-IT" smtClean="0"/>
              <a:t>29/10/20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50C27E-3386-984B-B02D-14BE1E3C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5BF23A-42FE-E748-992E-73EC7957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F1D3-D7ED-C845-9537-97815497A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21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D37623-901A-8B43-B988-08D6FCB7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A51B7F3-E0FB-5F45-9FC9-77F1DCDBD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E3C71A-6840-2F4A-AFCC-AFB8877E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69BF-205D-5348-8E6C-3FD7A8CC8ECA}" type="datetimeFigureOut">
              <a:rPr lang="it-IT" smtClean="0"/>
              <a:t>29/10/20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62685B-5EDB-214C-B5A2-EF7A94CE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5195D-1DCA-C341-BA34-9C771438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F1D3-D7ED-C845-9537-97815497A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98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6C0841-74EF-B74B-B563-379CFFFC7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20B74E-1FC1-8247-871B-4C6E44682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3B6D81-62D5-6541-8842-0E954C26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69BF-205D-5348-8E6C-3FD7A8CC8ECA}" type="datetimeFigureOut">
              <a:rPr lang="it-IT" smtClean="0"/>
              <a:t>29/10/20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5F1B1F-F5E8-8D4E-93CC-659F7CC0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D7772A-8337-0741-AFBD-9FC760B5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F1D3-D7ED-C845-9537-97815497A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775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66AA87-75F9-5341-A0F3-09A745C6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CF94DA-1776-8C47-85A5-D24AFDAE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73CB1E-B8B1-3941-92EA-EFFA2133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69BF-205D-5348-8E6C-3FD7A8CC8ECA}" type="datetimeFigureOut">
              <a:rPr lang="it-IT" smtClean="0"/>
              <a:t>29/10/20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89E32D-7EB0-074B-BE87-DE4DF14B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DB2352-571B-EC45-8EA2-EEC95FB5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F1D3-D7ED-C845-9537-97815497A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26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F99CB3-1C31-784D-AF91-6DE9C9D5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495D19-0E79-7E40-A699-2C2C276D4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55AF78-D55B-B447-A4A7-B2D28E8D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69BF-205D-5348-8E6C-3FD7A8CC8ECA}" type="datetimeFigureOut">
              <a:rPr lang="it-IT" smtClean="0"/>
              <a:t>29/10/20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1EBE85-E8D7-D049-A0DF-5A7B148C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044408-61A9-A44E-8163-E633F523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F1D3-D7ED-C845-9537-97815497A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81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F91902-BBC4-5A42-A3B4-6E1876E4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FD9747-B7DB-DE45-896B-CAFFD6866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D87D88-11C4-CF41-B1FF-728E77E23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3EF230-63A3-1747-B3E1-A4DC4169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69BF-205D-5348-8E6C-3FD7A8CC8ECA}" type="datetimeFigureOut">
              <a:rPr lang="it-IT" smtClean="0"/>
              <a:t>29/10/20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2F1CFA-750A-1140-ABB9-2E1BB05C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C8721D-47FF-654D-855A-EE732810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F1D3-D7ED-C845-9537-97815497A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22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06BA71-CACA-1F4B-91FA-DA27E91B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382360-2188-CD47-8143-FD7F1556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925A98-22B2-BF4F-8275-905AB23C8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1214FBB-49B3-6248-A0DD-7482279A1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9921A83-2868-9F46-9F58-A5C99DF9E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1C6634B-A964-C548-8A06-46AC6534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69BF-205D-5348-8E6C-3FD7A8CC8ECA}" type="datetimeFigureOut">
              <a:rPr lang="it-IT" smtClean="0"/>
              <a:t>29/10/20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4B3986F-6EC8-7940-A05C-EC463A83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0996488-0829-9040-905F-661CC22B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F1D3-D7ED-C845-9537-97815497A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95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8E62D-2331-FE48-A5D0-938BA765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1ECC26-5E84-4348-8A6D-FB9A63CC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69BF-205D-5348-8E6C-3FD7A8CC8ECA}" type="datetimeFigureOut">
              <a:rPr lang="it-IT" smtClean="0"/>
              <a:t>29/10/20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783A09E-AC59-9A44-828B-7BF21522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99CE1B-8E60-4941-A598-072C7637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F1D3-D7ED-C845-9537-97815497A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29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557B7F9-8C7A-FC4D-A9E5-77D22022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69BF-205D-5348-8E6C-3FD7A8CC8ECA}" type="datetimeFigureOut">
              <a:rPr lang="it-IT" smtClean="0"/>
              <a:t>29/10/20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4B31B66-1CA0-DB49-AF06-3E80C270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E2E59C-B011-624D-A4D0-B981B434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F1D3-D7ED-C845-9537-97815497A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30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28A105-EE06-CF45-B6CE-E6FF60D1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6CD3E5-71C9-0149-85B6-83B972B6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B0BB43-BAA2-9D43-A343-73A291D45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D41C8C-F965-C547-BBC7-66B27193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69BF-205D-5348-8E6C-3FD7A8CC8ECA}" type="datetimeFigureOut">
              <a:rPr lang="it-IT" smtClean="0"/>
              <a:t>29/10/20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684045-720B-6843-BE13-B964C719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1D2627-CAE6-144E-8CE9-788E07E9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F1D3-D7ED-C845-9537-97815497A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385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523268-CC6C-A744-AF03-3EC3B4E3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38E92F7-1802-0540-B235-2577A95A2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D2A2C6-004C-C742-9123-1885A7A7B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A77EF0-569C-A542-9D3B-F7C3A73D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69BF-205D-5348-8E6C-3FD7A8CC8ECA}" type="datetimeFigureOut">
              <a:rPr lang="it-IT" smtClean="0"/>
              <a:t>29/10/20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8F072F-011D-A74A-99DE-5B4A1CCB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7854F20-E6A9-AC4C-84EC-884CD115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F1D3-D7ED-C845-9537-97815497A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09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9CAA0BB-A0B0-B44F-BE3F-02034C3E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BF66D5-24D7-B148-B4CE-227413868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67BDFE-7C64-2D45-A1B8-1C2D966B7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69BF-205D-5348-8E6C-3FD7A8CC8ECA}" type="datetimeFigureOut">
              <a:rPr lang="it-IT" smtClean="0"/>
              <a:t>29/10/20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00B403-B1CB-2B47-AD52-E8A475A65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F77299-7460-3B46-A2FC-0DCDFA0E1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CF1D3-D7ED-C845-9537-97815497A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42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Immagine 1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B74486C3-9C51-7242-8B0C-DBC5B8173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37" y="755051"/>
            <a:ext cx="10596202" cy="447689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CCCD60-5AEF-2741-8C11-AB8DC462038F}"/>
              </a:ext>
            </a:extLst>
          </p:cNvPr>
          <p:cNvSpPr txBox="1"/>
          <p:nvPr/>
        </p:nvSpPr>
        <p:spPr>
          <a:xfrm>
            <a:off x="1306318" y="5343529"/>
            <a:ext cx="10265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/>
            <a:r>
              <a:rPr lang="it-IT" sz="2800" b="1" dirty="0"/>
              <a:t>Microservizio di integrazione con i Social Network</a:t>
            </a:r>
          </a:p>
        </p:txBody>
      </p:sp>
    </p:spTree>
    <p:extLst>
      <p:ext uri="{BB962C8B-B14F-4D97-AF65-F5344CB8AC3E}">
        <p14:creationId xmlns:p14="http://schemas.microsoft.com/office/powerpoint/2010/main" val="397343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/>
              <a:t>Service Discovery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386575" y="1555586"/>
            <a:ext cx="11418849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sz="2400" dirty="0"/>
              <a:t>Un’applicazione basata su microservizi è eseguita su ambienti virtuali o su container dove il numero di istanze di un servizio e la loro locazione cambia dinamicamente.</a:t>
            </a:r>
          </a:p>
          <a:p>
            <a:pPr marL="342900" indent="-342900">
              <a:buFont typeface="Wingdings" pitchFamily="2" charset="2"/>
              <a:buChar char="Ø"/>
            </a:pPr>
            <a:endParaRPr lang="it-IT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400" dirty="0"/>
              <a:t>Risulta necessario un meccanismo che permetta ai client di un servizio di inviare richieste ad un insieme di istanze di servizi che cambia dinamicamente.</a:t>
            </a:r>
          </a:p>
          <a:p>
            <a:pPr marL="342900" indent="-342900">
              <a:buFont typeface="Wingdings" pitchFamily="2" charset="2"/>
              <a:buChar char="Ø"/>
            </a:pPr>
            <a:endParaRPr lang="it-IT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400" dirty="0"/>
              <a:t>La service discovery si rende necessaria per permettere a client, API gateway e altri servizi di scoprire la locazione delle istanze di un servizio.</a:t>
            </a:r>
          </a:p>
          <a:p>
            <a:pPr marL="342900" indent="-342900">
              <a:buFont typeface="Wingdings" pitchFamily="2" charset="2"/>
              <a:buChar char="Ø"/>
            </a:pPr>
            <a:endParaRPr lang="it-IT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400" dirty="0"/>
              <a:t>Distinguiamo: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it-IT" sz="2400" dirty="0"/>
              <a:t>client-side service discovery 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it-IT" sz="2400" dirty="0"/>
              <a:t>server-side service discovery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334340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/>
              <a:t>Service Registry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386575" y="1546793"/>
            <a:ext cx="11418849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sz="2800" dirty="0"/>
              <a:t>Il service registry è un database dei servizi, delle loro istanze e delle loro locazioni.</a:t>
            </a:r>
          </a:p>
          <a:p>
            <a:pPr marL="342900" indent="-342900">
              <a:buFont typeface="Wingdings" pitchFamily="2" charset="2"/>
              <a:buChar char="Ø"/>
            </a:pPr>
            <a:endParaRPr lang="it-IT" sz="28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800" dirty="0"/>
              <a:t>Interrogato per individuare le locazioni delle istanze dei servizi.</a:t>
            </a:r>
          </a:p>
          <a:p>
            <a:pPr marL="342900" indent="-342900">
              <a:buFont typeface="Wingdings" pitchFamily="2" charset="2"/>
              <a:buChar char="Ø"/>
            </a:pPr>
            <a:endParaRPr lang="it-IT" sz="28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800" dirty="0"/>
              <a:t>I servizi si registrano durante la fase di avvio e rimuovono la propria registrazione durante la fase di spegnimento.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420537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/>
              <a:t>Client-side Service Discovery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121920" y="1584959"/>
            <a:ext cx="543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it-IT" sz="2700" dirty="0"/>
              <a:t>Quando il client effettua una chiamata ad un servizio, interroga il service registry per ottenere le locazioni delle istanze del servizio</a:t>
            </a:r>
            <a:r>
              <a:rPr lang="it-IT" sz="2700" b="1" dirty="0"/>
              <a:t>.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700" b="1" dirty="0"/>
          </a:p>
          <a:p>
            <a:pPr marL="457200" indent="-457200">
              <a:buFont typeface="Wingdings" pitchFamily="2" charset="2"/>
              <a:buChar char="Ø"/>
            </a:pPr>
            <a:r>
              <a:rPr lang="it-IT" sz="2700" dirty="0"/>
              <a:t>Il client esegue load balancing ed inoltra la richiesta ad un’istanza disponibile del servizio.</a:t>
            </a:r>
          </a:p>
        </p:txBody>
      </p:sp>
      <p:pic>
        <p:nvPicPr>
          <p:cNvPr id="6" name="Immagine 5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3991A46C-AFB6-B94D-9CCE-D1260ADFA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012" y="1584959"/>
            <a:ext cx="6280068" cy="4851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5632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/>
              <a:t>Server-side Service Discovery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121920" y="1584959"/>
            <a:ext cx="54356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it-IT" sz="2700" dirty="0"/>
              <a:t>Quando il client effettua una chiamata ad un servizio, invia una richiesta ad un </a:t>
            </a:r>
            <a:r>
              <a:rPr lang="it-IT" sz="2700" b="1" dirty="0"/>
              <a:t>load balancer</a:t>
            </a:r>
            <a:r>
              <a:rPr lang="it-IT" sz="2700" dirty="0"/>
              <a:t> che è in esecuzione ad una locazione ben nota.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700" dirty="0"/>
          </a:p>
          <a:p>
            <a:pPr marL="457200" indent="-457200">
              <a:buFont typeface="Wingdings" pitchFamily="2" charset="2"/>
              <a:buChar char="Ø"/>
            </a:pPr>
            <a:r>
              <a:rPr lang="it-IT" sz="2700" dirty="0"/>
              <a:t>Il load balancer interroga il service registry e inoltra la richiesta ad un’istanza disponibile del servizio.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9F35D0D-FBD0-9F4D-98B5-612B98C58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1000" y="1584959"/>
            <a:ext cx="6319079" cy="4882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3938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/>
              <a:t>Access Token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386575" y="1309401"/>
            <a:ext cx="11418849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sz="2400" dirty="0"/>
              <a:t>Supponiamo di avere un’applicazione basata su microservizi con: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/>
              <a:t>numerosi servizi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/>
              <a:t>un API gateway come unico punto d’ingresso per le richieste dei client e che si occupi di autenticare le richieste e di inoltrarle ai servizi.</a:t>
            </a:r>
          </a:p>
          <a:p>
            <a:endParaRPr lang="it-IT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400" dirty="0"/>
              <a:t>Problema:</a:t>
            </a:r>
          </a:p>
          <a:p>
            <a:pPr marL="742950" lvl="1" indent="-342900">
              <a:buFont typeface="Font di sistema regolare"/>
              <a:buChar char="–"/>
            </a:pPr>
            <a:r>
              <a:rPr lang="it-IT" sz="2400" dirty="0"/>
              <a:t>come identificare chi effettua la richiesta al servizio che la prende in carico.</a:t>
            </a:r>
          </a:p>
          <a:p>
            <a:endParaRPr lang="it-IT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400" dirty="0"/>
              <a:t>Soluzione: </a:t>
            </a:r>
          </a:p>
          <a:p>
            <a:pPr marL="742950" lvl="1" indent="-342900">
              <a:buFont typeface="Font di sistema regolare"/>
              <a:buChar char="–"/>
            </a:pPr>
            <a:r>
              <a:rPr lang="it-IT" sz="2400" dirty="0"/>
              <a:t>l’API Gateway autentica la richiesta e le associa un </a:t>
            </a:r>
            <a:r>
              <a:rPr lang="it-IT" sz="2400" b="1" dirty="0"/>
              <a:t>access token</a:t>
            </a:r>
            <a:r>
              <a:rPr lang="it-IT" sz="2400" dirty="0"/>
              <a:t> in modo da permettere di identificare chi ha effettuato la richiesta e le autorizzazioni a compiere determinate operazioni.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197420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/>
              <a:t>Tecnologie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386575" y="1309401"/>
            <a:ext cx="11418849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sz="2800" dirty="0"/>
              <a:t>Spring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sz="2800" dirty="0"/>
              <a:t>Spring Boot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sz="2800" dirty="0"/>
              <a:t>OAuth 2.0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sz="2800" dirty="0"/>
              <a:t>RestFB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sz="2800" dirty="0"/>
              <a:t>Twitter4J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sz="2800" dirty="0"/>
              <a:t>Java Telegram Bot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sz="2800" dirty="0"/>
              <a:t>Eureka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2017721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/>
              <a:t>Spring</a:t>
            </a:r>
            <a:endParaRPr lang="it-IT" sz="5000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386575" y="1502832"/>
            <a:ext cx="11418849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it-IT" sz="2700" dirty="0"/>
              <a:t>Spring è un framework con l’obbiettivo di gestire la complessità relativa allo sviluppo di applicazioni enterprise in Java.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700" dirty="0"/>
          </a:p>
          <a:p>
            <a:pPr marL="457200" indent="-457200">
              <a:buFont typeface="Wingdings" pitchFamily="2" charset="2"/>
              <a:buChar char="Ø"/>
            </a:pPr>
            <a:r>
              <a:rPr lang="it-IT" sz="2700" dirty="0"/>
              <a:t>Fornisce tutto il necessario per utilizzare il linguaggio Java in un ambiente enterprise offrendo soluzioni ai problemi comuni allo sviluppo delle applicazioni enterprise in Java.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700" dirty="0"/>
          </a:p>
          <a:p>
            <a:pPr marL="457200" indent="-457200">
              <a:buFont typeface="Wingdings" pitchFamily="2" charset="2"/>
              <a:buChar char="Ø"/>
            </a:pPr>
            <a:r>
              <a:rPr lang="it-IT" sz="2700" dirty="0"/>
              <a:t>Attualmente il framework Java più popolare al mondo, difatti vanta una grande e attiva community che fornisce feedback sulla base di casi d’uso reali.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256195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/>
              <a:t>Spring Boot</a:t>
            </a:r>
            <a:endParaRPr lang="it-IT" sz="5000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386575" y="1579632"/>
            <a:ext cx="1141884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sz="2500" dirty="0"/>
              <a:t>Spring Boot è un progetto Spring che ha lo scopo di rendere semplice la creazione, lo sviluppo e l’esecuzione di applicazioni Spring stand-alone e production-grade per il Web.</a:t>
            </a:r>
          </a:p>
          <a:p>
            <a:pPr marL="342900" indent="-342900">
              <a:buFont typeface="Wingdings" pitchFamily="2" charset="2"/>
              <a:buChar char="Ø"/>
            </a:pPr>
            <a:endParaRPr lang="it-IT" sz="25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500" dirty="0"/>
              <a:t>Un’applicazione Spring può richiedere una gran quantità di metadati di configurazione.</a:t>
            </a:r>
          </a:p>
          <a:p>
            <a:pPr marL="342900" indent="-342900">
              <a:buFont typeface="Wingdings" pitchFamily="2" charset="2"/>
              <a:buChar char="Ø"/>
            </a:pPr>
            <a:endParaRPr lang="it-IT" sz="25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500" dirty="0"/>
              <a:t>Spring Boot semplifica lo sviluppo delle applicazioni effettuando una configurazione automatica (ove possibile) sulla base di valori di default.</a:t>
            </a:r>
          </a:p>
          <a:p>
            <a:pPr lvl="2" indent="-342900">
              <a:buFont typeface="Font di sistema regolare"/>
              <a:buChar char="–"/>
            </a:pPr>
            <a:r>
              <a:rPr lang="it-IT" sz="2500" dirty="0"/>
              <a:t>approccio </a:t>
            </a:r>
            <a:r>
              <a:rPr lang="it-IT" sz="2500" b="1" dirty="0"/>
              <a:t>opinionated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1908557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/>
              <a:t>OAuth 2.0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386575" y="1309401"/>
            <a:ext cx="11418849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sz="2400" dirty="0"/>
              <a:t>Protocollo standard per l’autorizzazione.</a:t>
            </a:r>
          </a:p>
          <a:p>
            <a:pPr marL="342900" indent="-342900">
              <a:buFont typeface="Wingdings" pitchFamily="2" charset="2"/>
              <a:buChar char="Ø"/>
            </a:pPr>
            <a:endParaRPr lang="it-IT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400" dirty="0"/>
              <a:t>Si concentra sulla semplicità di sviluppo offrendo flussi di autorizzazione specifici per applicazioni web, desktop e mobile.</a:t>
            </a:r>
          </a:p>
          <a:p>
            <a:pPr marL="342900" indent="-342900">
              <a:buFont typeface="Wingdings" pitchFamily="2" charset="2"/>
              <a:buChar char="Ø"/>
            </a:pPr>
            <a:endParaRPr lang="it-IT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400" dirty="0"/>
              <a:t>Passi di un flusso di autorizzazione: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richiesta di un codice di autorizzazione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autenticazione dell’utente e autorizzazione degli accessi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concessione del codice di autorizzazione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richiesta di un access token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concessione dell’access token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3086537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/>
              <a:t>RestFB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386575" y="1564378"/>
            <a:ext cx="114188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sz="2400" dirty="0"/>
              <a:t>RestFB è una libreria Java semplice e flessibile per l’interazione con la Facebook Graph API. </a:t>
            </a:r>
          </a:p>
          <a:p>
            <a:pPr marL="342900" indent="-342900">
              <a:buFont typeface="Wingdings" pitchFamily="2" charset="2"/>
              <a:buChar char="Ø"/>
            </a:pPr>
            <a:endParaRPr lang="it-IT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400" dirty="0"/>
              <a:t>Semplice perché è molto minimale e permette l’interazione con la Facebook Graph API attraverso l’uso di pochi metodi.</a:t>
            </a:r>
          </a:p>
          <a:p>
            <a:pPr marL="342900" indent="-342900">
              <a:buFont typeface="Wingdings" pitchFamily="2" charset="2"/>
              <a:buChar char="Ø"/>
            </a:pPr>
            <a:endParaRPr lang="it-IT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400" dirty="0"/>
              <a:t>Flessibile perché ogni componente potrebbe potenzialmente essere sostituita con componenti personalizzate.</a:t>
            </a:r>
          </a:p>
          <a:p>
            <a:pPr marL="342900" indent="-342900">
              <a:buFont typeface="Wingdings" pitchFamily="2" charset="2"/>
              <a:buChar char="Ø"/>
            </a:pPr>
            <a:endParaRPr lang="it-IT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400" dirty="0"/>
              <a:t>Progetto open source con ottimo supporto e documentazione.</a:t>
            </a:r>
          </a:p>
        </p:txBody>
      </p:sp>
    </p:spTree>
    <p:extLst>
      <p:ext uri="{BB962C8B-B14F-4D97-AF65-F5344CB8AC3E}">
        <p14:creationId xmlns:p14="http://schemas.microsoft.com/office/powerpoint/2010/main" val="67278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Ermes</a:t>
            </a:r>
            <a:endParaRPr lang="it-IT" sz="5000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401444" y="1471961"/>
            <a:ext cx="11418849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ko-KR" sz="2500" dirty="0">
                <a:ea typeface="굴림" charset="-127"/>
              </a:rPr>
              <a:t>Ermes è un microservizio per l’integrazione con i social network.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Char char="Ø"/>
            </a:pPr>
            <a:endParaRPr lang="en-US" altLang="ko-KR" sz="2500" dirty="0">
              <a:ea typeface="굴림" charset="-127"/>
            </a:endParaRPr>
          </a:p>
          <a:p>
            <a:pPr marL="342900" indent="-342900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ko-KR" sz="2500" dirty="0">
                <a:ea typeface="굴림" charset="-127"/>
              </a:rPr>
              <a:t>Permette l’integrazione con Facebook, Twitter e Telegram che costituiscono il pool iniziale di social network.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Char char="Ø"/>
            </a:pPr>
            <a:endParaRPr lang="en-US" altLang="ko-KR" sz="2500" dirty="0">
              <a:ea typeface="굴림" charset="-127"/>
            </a:endParaRPr>
          </a:p>
          <a:p>
            <a:pPr marL="342900" indent="-342900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ko-KR" sz="2500" dirty="0">
                <a:ea typeface="굴림" charset="-127"/>
              </a:rPr>
              <a:t>Fornisce servizi per: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500" dirty="0">
                <a:ea typeface="굴림" charset="-127"/>
              </a:rPr>
              <a:t>la creazione di contenuti su Facebook e Twitter </a:t>
            </a:r>
          </a:p>
          <a:p>
            <a:pPr lvl="2"/>
            <a:r>
              <a:rPr lang="en-US" altLang="ko-KR" sz="2500" dirty="0">
                <a:ea typeface="굴림" charset="-127"/>
              </a:rPr>
              <a:t>–   immagini, video, testo, link…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500" dirty="0">
                <a:ea typeface="굴림" charset="-127"/>
              </a:rPr>
              <a:t>l’invio di messaggi su Telegram</a:t>
            </a:r>
          </a:p>
          <a:p>
            <a:pPr lvl="2"/>
            <a:r>
              <a:rPr lang="en-US" altLang="ko-KR" sz="2500" dirty="0">
                <a:ea typeface="굴림" charset="-127"/>
              </a:rPr>
              <a:t>–   immagini, video, testo, link…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-US" altLang="ko-KR" sz="2500" dirty="0">
              <a:ea typeface="굴림" charset="-127"/>
            </a:endParaRPr>
          </a:p>
          <a:p>
            <a:pPr marL="342900" indent="-342900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ko-KR" sz="2500" dirty="0">
                <a:ea typeface="굴림" charset="-127"/>
              </a:rPr>
              <a:t>Ermes è stato sviluppato presso le sedi dell’azienda </a:t>
            </a:r>
            <a:r>
              <a:rPr lang="en-US" altLang="ko-KR" sz="2500" b="1" dirty="0">
                <a:ea typeface="굴림" charset="-127"/>
              </a:rPr>
              <a:t>I.T. Svil </a:t>
            </a:r>
            <a:r>
              <a:rPr lang="en-US" altLang="ko-KR" sz="2500" dirty="0">
                <a:ea typeface="굴림" charset="-127"/>
              </a:rPr>
              <a:t>ed è stato integrato nell’architettura </a:t>
            </a:r>
            <a:r>
              <a:rPr lang="en-US" altLang="ko-KR" sz="2500" b="1" dirty="0">
                <a:ea typeface="굴림" charset="-127"/>
              </a:rPr>
              <a:t>Fenice</a:t>
            </a:r>
            <a:r>
              <a:rPr lang="en-US" altLang="ko-KR" sz="2500" dirty="0">
                <a:ea typeface="굴림" charset="-127"/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4315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/>
              <a:t>RestFB: FacebookClient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386575" y="1538001"/>
            <a:ext cx="11418849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it-IT" sz="2200" dirty="0"/>
              <a:t>Elemento chiave di RestFB è l’interfaccia FacebookClient che incapsula tutta la logica necessaria all’interazione con la Facebook Graph API, esponendola attraverso una serie di metodi semplici ed intuitivi nell’utilizzo:</a:t>
            </a:r>
          </a:p>
          <a:p>
            <a:pPr marL="400050" lvl="1" indent="0">
              <a:buNone/>
            </a:pPr>
            <a:r>
              <a:rPr lang="it-IT" sz="2200" dirty="0"/>
              <a:t>-   FacebookClient.publish() per la pubblicazione</a:t>
            </a:r>
          </a:p>
          <a:p>
            <a:pPr marL="400050" lvl="1" indent="0">
              <a:buNone/>
            </a:pPr>
            <a:r>
              <a:rPr lang="it-IT" sz="2200" dirty="0"/>
              <a:t>-   FacebookClient.fetch() per ottenere informazioni</a:t>
            </a:r>
          </a:p>
          <a:p>
            <a:pPr marL="400050" lvl="1" indent="0">
              <a:buNone/>
            </a:pPr>
            <a:r>
              <a:rPr lang="it-IT" sz="2200" dirty="0"/>
              <a:t>-   FacebookClient.debugToken() per la gestione dell’access token</a:t>
            </a:r>
          </a:p>
          <a:p>
            <a:pPr marL="400050" lvl="1" indent="0">
              <a:buNone/>
            </a:pPr>
            <a:endParaRPr lang="it-IT" sz="2200" dirty="0"/>
          </a:p>
          <a:p>
            <a:pPr marL="285750" indent="-285750">
              <a:buFont typeface="Wingdings" pitchFamily="2" charset="2"/>
              <a:buChar char="Ø"/>
            </a:pPr>
            <a:r>
              <a:rPr lang="it-IT" sz="2200" dirty="0"/>
              <a:t>Esempio di utilizzo di FacebookClient.publish():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500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1F56BB1-A601-9946-A7EC-5D315A4A4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37" y="4380479"/>
            <a:ext cx="106426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85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/>
              <a:t>Twitter4J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386575" y="1590035"/>
            <a:ext cx="1141884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sz="2600" dirty="0"/>
              <a:t>Libreria Java per l’interazione con la Twitter API che facilita l’integrazione delle applicazioni Java con i servizi di Twitter.</a:t>
            </a:r>
          </a:p>
          <a:p>
            <a:pPr marL="342900" indent="-342900">
              <a:buFont typeface="Wingdings" pitchFamily="2" charset="2"/>
              <a:buChar char="Ø"/>
            </a:pPr>
            <a:endParaRPr lang="it-IT" sz="26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600" dirty="0"/>
              <a:t>Buona documentazione.</a:t>
            </a:r>
          </a:p>
          <a:p>
            <a:pPr marL="342900" indent="-342900">
              <a:buFont typeface="Wingdings" pitchFamily="2" charset="2"/>
              <a:buChar char="Ø"/>
            </a:pPr>
            <a:endParaRPr lang="it-IT" sz="26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600" dirty="0"/>
              <a:t>Molto intuitiva e semplice nell’utilizzo.</a:t>
            </a:r>
          </a:p>
        </p:txBody>
      </p:sp>
    </p:spTree>
    <p:extLst>
      <p:ext uri="{BB962C8B-B14F-4D97-AF65-F5344CB8AC3E}">
        <p14:creationId xmlns:p14="http://schemas.microsoft.com/office/powerpoint/2010/main" val="4041545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/>
              <a:t>Twitter4J: Twitter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386575" y="1467662"/>
            <a:ext cx="11418849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it-IT" sz="2200" dirty="0"/>
              <a:t>Elemento chiave di Twitter4J è l’interfaccia Twitter che incapsula tutta la logica necessaria all’interazione con la Twitter API, esponendola attraverso una serie di metodi semplici ed intuitivi nell’utilizzo:</a:t>
            </a:r>
          </a:p>
          <a:p>
            <a:pPr marL="800100" lvl="2" indent="0">
              <a:buNone/>
            </a:pPr>
            <a:r>
              <a:rPr lang="it-IT" sz="2200" dirty="0"/>
              <a:t>-   Twitter.updateStatus() per la pubblicazione</a:t>
            </a:r>
          </a:p>
          <a:p>
            <a:pPr marL="800100" lvl="2" indent="0">
              <a:buNone/>
            </a:pPr>
            <a:r>
              <a:rPr lang="it-IT" sz="2200" dirty="0"/>
              <a:t>-   Twitter.verifyCredentials() per verificare le autorizzazioni</a:t>
            </a:r>
          </a:p>
          <a:p>
            <a:endParaRPr lang="it-IT" sz="2200" dirty="0"/>
          </a:p>
          <a:p>
            <a:pPr marL="285750" indent="-285750">
              <a:buFont typeface="Wingdings" pitchFamily="2" charset="2"/>
              <a:buChar char="Ø"/>
            </a:pPr>
            <a:r>
              <a:rPr lang="it-IT" sz="2200" dirty="0"/>
              <a:t>Esempio di utilizzo di Twitter.updateStatus():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500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C23BF8-3807-4041-908F-FC1D83547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23" y="3987311"/>
            <a:ext cx="1064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30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/>
              <a:t>Java Telegram Bot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386575" y="1309401"/>
            <a:ext cx="11418849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it-IT" sz="2800" dirty="0"/>
              <a:t>Libreria Java per l’interazione con la Telegram Bot API.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it-IT" sz="2800" dirty="0"/>
              <a:t>Fornisce pieno supporto alla versione 4.9 della Telegram Bot API.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it-IT" sz="2800" dirty="0"/>
              <a:t>Buona documentazione.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it-IT" sz="2800" dirty="0"/>
              <a:t>Semplice ed intuitiva nell’utilizzo.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2508232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/>
              <a:t>Java Telegram Bot: TelegramBot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386575" y="1476455"/>
            <a:ext cx="11418849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it-IT" sz="2300" dirty="0"/>
              <a:t>Elemento chiave è l’interfaccia TelegramBot che permette la creazione di un bot per l’interazione con la Telegram Bot API.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300" dirty="0"/>
          </a:p>
          <a:p>
            <a:pPr marL="457200" indent="-457200">
              <a:buFont typeface="Wingdings" pitchFamily="2" charset="2"/>
              <a:buChar char="Ø"/>
            </a:pPr>
            <a:r>
              <a:rPr lang="it-IT" sz="2300" dirty="0"/>
              <a:t>La Send API fornisce supporto alla gestione delle richieste (SendMessage, SendPhoto…) e delle risposte (SendResponse), permettendo di istruire il bot sulle azioni da eseguire e di gestire le conseguenti risposte.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300" dirty="0"/>
          </a:p>
          <a:p>
            <a:pPr marL="457200" indent="-457200">
              <a:buFont typeface="Wingdings" pitchFamily="2" charset="2"/>
              <a:buChar char="Ø"/>
            </a:pPr>
            <a:r>
              <a:rPr lang="it-IT" sz="2300" dirty="0"/>
              <a:t>Esempio di utilizzo: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500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1A1E9E0-AD81-B549-B318-45EF476E4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824" y="4494169"/>
            <a:ext cx="10642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43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/>
              <a:t>Eureka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386575" y="1529209"/>
            <a:ext cx="1141884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sz="2500" dirty="0"/>
              <a:t>Eureka è un servizio REST utilizzato principalmente per l’individuazione di servizi con scopi di load balancing e failover. </a:t>
            </a:r>
          </a:p>
          <a:p>
            <a:pPr marL="800100" lvl="1" indent="-342900">
              <a:buFont typeface="Font di sistema regolare"/>
              <a:buChar char="–"/>
            </a:pPr>
            <a:r>
              <a:rPr lang="it-IT" sz="2500" dirty="0"/>
              <a:t>Questo servizio è chiamato </a:t>
            </a:r>
            <a:r>
              <a:rPr lang="it-IT" sz="2500" b="1" dirty="0"/>
              <a:t>Eureka Server</a:t>
            </a:r>
            <a:r>
              <a:rPr lang="it-IT" sz="2500" dirty="0"/>
              <a:t>.</a:t>
            </a:r>
          </a:p>
          <a:p>
            <a:endParaRPr lang="it-IT" sz="25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500" dirty="0"/>
              <a:t>Eureka è fornito con anche un </a:t>
            </a:r>
            <a:r>
              <a:rPr lang="it-IT" sz="2500" b="1" dirty="0"/>
              <a:t>Eureka Client</a:t>
            </a:r>
            <a:r>
              <a:rPr lang="it-IT" sz="2500" dirty="0"/>
              <a:t>, realizzato in Java, che rende semplice l’interazione con il servizio e offre un load balancer built-in che realizza load balancing con una politica round-robin.</a:t>
            </a:r>
          </a:p>
          <a:p>
            <a:pPr marL="342900" indent="-342900">
              <a:buFont typeface="Wingdings" pitchFamily="2" charset="2"/>
              <a:buChar char="Ø"/>
            </a:pPr>
            <a:endParaRPr lang="it-IT" sz="25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500" dirty="0"/>
              <a:t>Ricopre il ruolo di service registry permettendo la service discovery tra i servizi dell’applicazione.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838293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/>
              <a:t>Problematiche affrontate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386575" y="1309401"/>
            <a:ext cx="1141884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sz="2600" dirty="0"/>
              <a:t>Servizi: </a:t>
            </a:r>
          </a:p>
          <a:p>
            <a:pPr marL="800100" lvl="1" indent="-342900">
              <a:buFont typeface="Font di sistema regolare"/>
              <a:buChar char="–"/>
            </a:pPr>
            <a:r>
              <a:rPr lang="it-IT" sz="2600" dirty="0"/>
              <a:t>generici</a:t>
            </a:r>
          </a:p>
          <a:p>
            <a:pPr marL="1314450" lvl="3"/>
            <a:r>
              <a:rPr lang="it-IT" sz="2600" dirty="0"/>
              <a:t>I servizi non devono essere vincolati all’utilizzo di una singola applicazione ma bensì poter lavorare con qualsivoglia applicazione.</a:t>
            </a:r>
          </a:p>
          <a:p>
            <a:pPr marL="800100" lvl="1" indent="-342900">
              <a:buFont typeface="Font di sistema regolare"/>
              <a:buChar char="–"/>
            </a:pPr>
            <a:r>
              <a:rPr lang="it-IT" sz="2600" dirty="0"/>
              <a:t>indipendenti</a:t>
            </a:r>
          </a:p>
          <a:p>
            <a:pPr marL="1771650" lvl="3" indent="-457200">
              <a:buFont typeface="+mj-lt"/>
              <a:buAutoNum type="arabicPeriod"/>
            </a:pPr>
            <a:r>
              <a:rPr lang="it-IT" sz="2600" dirty="0"/>
              <a:t>da altri servizi</a:t>
            </a:r>
          </a:p>
          <a:p>
            <a:pPr marL="1771650" lvl="3" indent="-457200">
              <a:buFont typeface="+mj-lt"/>
              <a:buAutoNum type="arabicPeriod"/>
            </a:pPr>
            <a:r>
              <a:rPr lang="it-IT" sz="2600" dirty="0"/>
              <a:t>nell’individuare il modo corretto di svolgere il proprio lavoro</a:t>
            </a:r>
          </a:p>
          <a:p>
            <a:endParaRPr lang="it-IT" sz="26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600" dirty="0"/>
              <a:t>Necessità di gestire in modo opportuno la procedura di autenticazione e autorizzazione.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372379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/>
              <a:t>Servizi generici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386575" y="1511624"/>
            <a:ext cx="114188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sz="2600" dirty="0"/>
              <a:t>Ogni servizio ha la necessità di conoscere le credenziali dell’applicazione.</a:t>
            </a:r>
          </a:p>
          <a:p>
            <a:pPr marL="1314450" lvl="2" indent="-457200">
              <a:buFont typeface="Font di sistema regolare"/>
              <a:buChar char="–"/>
            </a:pPr>
            <a:r>
              <a:rPr lang="it-IT" sz="2600" dirty="0"/>
              <a:t>nel caso di Twitter la coppia key/secret</a:t>
            </a:r>
          </a:p>
          <a:p>
            <a:endParaRPr lang="it-IT" sz="2600" dirty="0"/>
          </a:p>
          <a:p>
            <a:pPr marL="457200" indent="-457200">
              <a:buFont typeface="Wingdings" pitchFamily="2" charset="2"/>
              <a:buChar char="Ø"/>
            </a:pPr>
            <a:r>
              <a:rPr lang="it-IT" sz="2600" dirty="0"/>
              <a:t>In questo modo i servizi potranno compiere il proprio lavoro con una qualsivoglia applicazione.</a:t>
            </a:r>
          </a:p>
          <a:p>
            <a:endParaRPr lang="it-IT" sz="26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600" dirty="0"/>
              <a:t>In maniera indipendente, ogni servizio utilizzerà queste credenziali per dialogare con il social network e recuperare le informazioni necessarie a stabilire una connessione.</a:t>
            </a:r>
          </a:p>
        </p:txBody>
      </p:sp>
    </p:spTree>
    <p:extLst>
      <p:ext uri="{BB962C8B-B14F-4D97-AF65-F5344CB8AC3E}">
        <p14:creationId xmlns:p14="http://schemas.microsoft.com/office/powerpoint/2010/main" val="3453946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/>
              <a:t>Servizi indipendenti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386575" y="1511624"/>
            <a:ext cx="1141884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sz="2400" dirty="0"/>
              <a:t>I servizi hanno la capacità di stabilire in maniera indipendente la connessione con i social network.</a:t>
            </a:r>
          </a:p>
          <a:p>
            <a:endParaRPr lang="it-IT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400" dirty="0"/>
              <a:t>Sulla base delle informazioni in suo possesso, ogni servizio è in grado di capire da sé il modo corretto di svolgere il proprio lavoro. </a:t>
            </a:r>
          </a:p>
          <a:p>
            <a:endParaRPr lang="it-IT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400" dirty="0"/>
              <a:t>Esempio:</a:t>
            </a:r>
          </a:p>
          <a:p>
            <a:pPr marL="857250" lvl="1" indent="-457200">
              <a:buFont typeface="+mj-lt"/>
              <a:buAutoNum type="arabicPeriod"/>
            </a:pPr>
            <a:r>
              <a:rPr lang="it-IT" sz="2400" dirty="0"/>
              <a:t>supponiamo di aver invocato il servizio per postare un nuovo tweet su Twitter. </a:t>
            </a:r>
          </a:p>
          <a:p>
            <a:pPr marL="857250" lvl="1" indent="-457200">
              <a:buFont typeface="+mj-lt"/>
              <a:buAutoNum type="arabicPeriod"/>
            </a:pPr>
            <a:r>
              <a:rPr lang="it-IT" sz="2400" dirty="0"/>
              <a:t>supponiamo di fornire al servizio tutte le informazioni per costruire da sé l’access token, necessario per compiere il proprio lavoro.</a:t>
            </a:r>
          </a:p>
          <a:p>
            <a:pPr marL="857250" lvl="1" indent="-457200">
              <a:buFont typeface="+mj-lt"/>
              <a:buAutoNum type="arabicPeriod"/>
            </a:pPr>
            <a:r>
              <a:rPr lang="it-IT" sz="2400" dirty="0"/>
              <a:t>il servizio non interrogherà Twitter per ottenerlo, ma effettivamente costruirà da sé l’access token lavorando ’offline’.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3719235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/>
              <a:t>Come? Filtri!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386575" y="1511624"/>
            <a:ext cx="1141884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sz="2600" dirty="0"/>
              <a:t>Tutto questo viene realizzato attraverso il lavoro svolto da filtri specifici per ogni social network.</a:t>
            </a:r>
          </a:p>
          <a:p>
            <a:pPr marL="342900" indent="-342900">
              <a:buFont typeface="Wingdings" pitchFamily="2" charset="2"/>
              <a:buChar char="Ø"/>
            </a:pPr>
            <a:endParaRPr lang="it-IT" sz="26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600" dirty="0"/>
              <a:t>Ogni filtro funge da </a:t>
            </a:r>
            <a:r>
              <a:rPr lang="it-IT" sz="2600" i="1" dirty="0"/>
              <a:t>API gateway </a:t>
            </a:r>
            <a:r>
              <a:rPr lang="it-IT" sz="2600" dirty="0"/>
              <a:t>verso i servizi per quel social network.</a:t>
            </a:r>
          </a:p>
          <a:p>
            <a:pPr marL="342900" indent="-342900">
              <a:buFont typeface="Wingdings" pitchFamily="2" charset="2"/>
              <a:buChar char="Ø"/>
            </a:pPr>
            <a:endParaRPr lang="it-IT" sz="26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600" dirty="0"/>
              <a:t>Ogni chiamata ai servizi passa per l’opportuno filtro che si occupa di: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600" dirty="0"/>
              <a:t>stabilire la correttezza della richiesta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600" dirty="0"/>
              <a:t>stabilire il percorso attraverso il quale la richiesta dovrà giungere al servizio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600" dirty="0"/>
              <a:t>stabilire la connessione con il social network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600" dirty="0"/>
              <a:t>inoltrare la richiesta al servizio in modo corretto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131776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/>
              <a:t>Qual è il contesto?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401444" y="1471961"/>
            <a:ext cx="114188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sz="2800" dirty="0"/>
              <a:t>Ermes è un modulo di un’applicazione </a:t>
            </a:r>
            <a:r>
              <a:rPr lang="it-IT" sz="2800" b="1" dirty="0"/>
              <a:t>multi-tenant</a:t>
            </a:r>
            <a:r>
              <a:rPr lang="it-IT" sz="2800" dirty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it-IT" sz="28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800" dirty="0"/>
              <a:t>Con</a:t>
            </a:r>
            <a:r>
              <a:rPr lang="it-IT" sz="2800" b="1" dirty="0"/>
              <a:t> multi-tenant</a:t>
            </a:r>
            <a:r>
              <a:rPr lang="it-IT" sz="2800" dirty="0"/>
              <a:t> ci si riferisce ad architetture software in cui una singola istanza del software è fruita da diverse organizzazioni che vedono il software come a loro utilizzo esclusivo.</a:t>
            </a:r>
          </a:p>
          <a:p>
            <a:pPr marL="342900" indent="-342900">
              <a:buFont typeface="Wingdings" pitchFamily="2" charset="2"/>
              <a:buChar char="Ø"/>
            </a:pPr>
            <a:endParaRPr lang="it-IT" sz="28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800" dirty="0"/>
              <a:t>Ciascuna organizzazione con le proprie peculiarità ambientali costituisce concettualmente uno specifico </a:t>
            </a:r>
            <a:r>
              <a:rPr lang="it-IT" sz="2800" b="1" dirty="0"/>
              <a:t>tenant</a:t>
            </a:r>
            <a:r>
              <a:rPr 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2361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/>
              <a:t>Un po’ di codice: TwitterFilter - 1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386575" y="1511624"/>
            <a:ext cx="1141884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it-IT" sz="2300" dirty="0"/>
              <a:t>Caso 1: le informazioni necessarie a costruire l’access token sono state fornite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622D3B8-474A-084A-9CDF-5D067B5C5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37" y="2092569"/>
            <a:ext cx="10430725" cy="468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64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/>
              <a:t>Un po’ di codice: TwitterFilter - 2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386575" y="1511624"/>
            <a:ext cx="1141884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it-IT" sz="2300" dirty="0"/>
              <a:t>Caso 2: le informazioni necessarie a costruire l’access token non sono state fornite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2C90350-2638-CD4F-B7D4-09F585594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53" y="1957900"/>
            <a:ext cx="10384693" cy="48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75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/>
              <a:t>Prossimamente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386575" y="1511624"/>
            <a:ext cx="1141884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it-IT" sz="2800" dirty="0"/>
              <a:t>Integrazione con Facebook Messenger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it-IT" sz="2800" dirty="0"/>
              <a:t>Estendere le funzionalità offerte permettendo la pubblicazione di documenti (PDF)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it-IT" sz="2800" dirty="0"/>
              <a:t>Monitoraggio dei contenuti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it-IT" sz="2800" dirty="0"/>
              <a:t>Monitorare l’evolversi delle API per WhatsApp e Instagram ed eventualmente fare in modo che Ermes ne supporti l’integrazione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1069880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/>
              <a:t>The End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175559" y="1558315"/>
            <a:ext cx="11418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/>
              <a:t>Grazie a tutti per l’attenzione da me e da</a:t>
            </a:r>
          </a:p>
        </p:txBody>
      </p:sp>
      <p:pic>
        <p:nvPicPr>
          <p:cNvPr id="5" name="Immagine 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E9F7D68A-CF97-9F45-AB15-A4B00C39C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49" y="2595197"/>
            <a:ext cx="8547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8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/>
              <a:t>Etimologia del nome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401444" y="1471961"/>
            <a:ext cx="114188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it-IT" sz="2800" dirty="0"/>
              <a:t>Ermes era una divinità della mitologia greca il cui ruolo principale era quello di messaggero degli dèi.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it-IT" sz="2800" dirty="0"/>
              <a:t>Simbolicamente, si può pensare all’interazione con i social network come ad una serie di messaggi affidati ad Ermes, che li recapiterà ai social network adempiendo al suo ruolo di messaggero.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it-IT" sz="2800" dirty="0"/>
              <a:t>I sandali ne cancellavano le impronte in modo che nessuno potesse notare la sua presenza.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it-IT" sz="2800" dirty="0"/>
              <a:t>Un compendio sulla mitologia greca lo descrive come una divinità mobile. </a:t>
            </a:r>
          </a:p>
        </p:txBody>
      </p:sp>
    </p:spTree>
    <p:extLst>
      <p:ext uri="{BB962C8B-B14F-4D97-AF65-F5344CB8AC3E}">
        <p14:creationId xmlns:p14="http://schemas.microsoft.com/office/powerpoint/2010/main" val="272681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/>
              <a:t>Perché Ermes?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386575" y="1309401"/>
            <a:ext cx="11418849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sz="2500" dirty="0"/>
              <a:t>Esempio:</a:t>
            </a:r>
          </a:p>
          <a:p>
            <a:endParaRPr lang="it-IT" sz="2500" dirty="0"/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Felice gestisce un panificio e all’orario di chiusura ha 2 kg di pane avanzato.</a:t>
            </a:r>
            <a:br>
              <a:rPr lang="it-IT" sz="2400" dirty="0"/>
            </a:br>
            <a:endParaRPr lang="it-IT" sz="2400" dirty="0"/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Felice decide di donare il pane avanzato alla mensa dei poveri.</a:t>
            </a:r>
            <a:br>
              <a:rPr lang="it-IT" sz="2400" dirty="0"/>
            </a:br>
            <a:endParaRPr lang="it-IT" sz="2400" dirty="0"/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Felice ha fatto una buona azione.</a:t>
            </a:r>
          </a:p>
          <a:p>
            <a:pPr marL="914400" lvl="1" indent="-457200">
              <a:buFont typeface="+mj-lt"/>
              <a:buAutoNum type="arabicPeriod"/>
            </a:pPr>
            <a:endParaRPr lang="it-IT" sz="2400" dirty="0"/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Ermes decide di ricompensare Felice dandogli l’opportunità di guadagnare dalla propria buona azione, fornendogli i mezzi necessari per la pubblicazione sui social network.</a:t>
            </a:r>
            <a:br>
              <a:rPr lang="it-IT" sz="2400" dirty="0"/>
            </a:br>
            <a:endParaRPr lang="it-IT" sz="2400" dirty="0"/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Felice ha fatto una buona azione e ha potuto guadagnare da essa ottenendo in cambio pubblicità.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187243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/>
              <a:t>Microservizi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386575" y="1511624"/>
            <a:ext cx="11418849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it-IT" sz="2700" dirty="0"/>
              <a:t>I microservizi sono un approccio architetturale alla realizzazione di applicazioni.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700" dirty="0"/>
          </a:p>
          <a:p>
            <a:pPr marL="457200" indent="-457200">
              <a:buFont typeface="Wingdings" pitchFamily="2" charset="2"/>
              <a:buChar char="Ø"/>
            </a:pPr>
            <a:r>
              <a:rPr lang="it-IT" sz="2700" dirty="0"/>
              <a:t>A distinguere l'architettura orientata ai microservizi dagli approcci monolitici tradizionali è la suddivisione dell'applicazione da un singolo modulo in moduli di minore complessità. 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700" dirty="0"/>
          </a:p>
          <a:p>
            <a:pPr marL="457200" indent="-457200">
              <a:buFont typeface="Wingdings" pitchFamily="2" charset="2"/>
              <a:buChar char="Ø"/>
            </a:pPr>
            <a:r>
              <a:rPr lang="it-IT" sz="2700" dirty="0"/>
              <a:t>Ciascun modulo è sviluppato in maniera indipendente da un team di piccole dimensioni ed è organizzato intorno ad una necessità di business. 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700" dirty="0"/>
          </a:p>
          <a:p>
            <a:pPr marL="457200" indent="-457200">
              <a:buFont typeface="Wingdings" pitchFamily="2" charset="2"/>
              <a:buChar char="Ø"/>
            </a:pPr>
            <a:r>
              <a:rPr lang="it-IT" sz="2700" dirty="0"/>
              <a:t>I microservizi possono comunicare tra loro, in genere in modalità stateless, tramite interfacce di programmazione delle applicazioni (API). 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105083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/>
              <a:t>Caratteristiche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386575" y="1309401"/>
            <a:ext cx="1141884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sz="2700" dirty="0"/>
              <a:t>Vantaggi: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700" dirty="0"/>
              <a:t>maggiore apertura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700" dirty="0"/>
              <a:t>scalabilità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700" dirty="0"/>
              <a:t>resilienza</a:t>
            </a:r>
          </a:p>
          <a:p>
            <a:pPr lvl="1"/>
            <a:endParaRPr lang="it-IT" sz="27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700" dirty="0"/>
              <a:t>Svantaggi: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700" dirty="0"/>
              <a:t>gestione delle versioni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700" dirty="0"/>
              <a:t>registrazione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700" dirty="0"/>
              <a:t>monitoraggio</a:t>
            </a:r>
          </a:p>
        </p:txBody>
      </p:sp>
    </p:spTree>
    <p:extLst>
      <p:ext uri="{BB962C8B-B14F-4D97-AF65-F5344CB8AC3E}">
        <p14:creationId xmlns:p14="http://schemas.microsoft.com/office/powerpoint/2010/main" val="110514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/>
              <a:t>Design pattern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386575" y="1555585"/>
            <a:ext cx="11418849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sz="2800" dirty="0"/>
              <a:t>Un design pattern è una soluzione progettuale ad un problema ricorrente.</a:t>
            </a:r>
          </a:p>
          <a:p>
            <a:pPr marL="342900" indent="-342900">
              <a:buFont typeface="Wingdings" pitchFamily="2" charset="2"/>
              <a:buChar char="Ø"/>
            </a:pPr>
            <a:endParaRPr lang="it-IT" sz="2800" dirty="0"/>
          </a:p>
          <a:p>
            <a:pPr marL="342900" indent="-342900">
              <a:buFont typeface="Wingdings" pitchFamily="2" charset="2"/>
              <a:buChar char="Ø"/>
            </a:pPr>
            <a:r>
              <a:rPr lang="it-IT" sz="2800" dirty="0"/>
              <a:t>Diversi sono i degisn pattern importanti in un’architettura orientata ai microservizi: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800" dirty="0"/>
              <a:t>API Gateway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800" dirty="0"/>
              <a:t>Service Discovery (Client-side/Server-side)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800" dirty="0"/>
              <a:t>Access Token</a:t>
            </a:r>
          </a:p>
          <a:p>
            <a:pPr marL="457200" indent="-457200">
              <a:buFont typeface="Wingdings" pitchFamily="2" charset="2"/>
              <a:buChar char="Ø"/>
            </a:pPr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356120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99389A-244B-D44E-9745-64C77FC330D9}"/>
              </a:ext>
            </a:extLst>
          </p:cNvPr>
          <p:cNvSpPr txBox="1"/>
          <p:nvPr/>
        </p:nvSpPr>
        <p:spPr>
          <a:xfrm>
            <a:off x="304800" y="182880"/>
            <a:ext cx="9184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b="1" dirty="0"/>
              <a:t>API Gateway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65229-CA13-5A43-B8DB-ED4B69F88B88}"/>
              </a:ext>
            </a:extLst>
          </p:cNvPr>
          <p:cNvSpPr txBox="1"/>
          <p:nvPr/>
        </p:nvSpPr>
        <p:spPr>
          <a:xfrm>
            <a:off x="121920" y="1584959"/>
            <a:ext cx="5435600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it-IT" sz="2500" dirty="0"/>
              <a:t>L’</a:t>
            </a:r>
            <a:r>
              <a:rPr lang="it-IT" sz="2500" b="1" dirty="0"/>
              <a:t>API gateway</a:t>
            </a:r>
            <a:r>
              <a:rPr lang="it-IT" sz="2500" dirty="0"/>
              <a:t> è il singolo punto d’ingresso per tutti i client ai dati o ai servizi back-end.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</a:pPr>
            <a:endParaRPr lang="it-IT" sz="2500" dirty="0"/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it-IT" sz="2500" dirty="0"/>
              <a:t>Gestisce tutte le attività di accettazione ed elaborazione relative alle chiamate API, incluse: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500" dirty="0"/>
              <a:t>gestione del traffico 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500" dirty="0"/>
              <a:t>supporto CORS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500" dirty="0"/>
              <a:t>controllo di accessi e autorizzazioni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500" dirty="0"/>
              <a:t>monitoraggio 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500" dirty="0"/>
              <a:t>gestione delle versioni delle API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BAB7894-F64D-C745-9597-EA81BD952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712" y="1584959"/>
            <a:ext cx="6387368" cy="47106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4847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1791</Words>
  <Application>Microsoft Macintosh PowerPoint</Application>
  <PresentationFormat>Widescreen</PresentationFormat>
  <Paragraphs>233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Font di sistema regolare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TIZIANO CITRO</dc:creator>
  <cp:lastModifiedBy>TIZIANO CITRO</cp:lastModifiedBy>
  <cp:revision>158</cp:revision>
  <dcterms:created xsi:type="dcterms:W3CDTF">2020-10-13T09:14:17Z</dcterms:created>
  <dcterms:modified xsi:type="dcterms:W3CDTF">2020-10-29T11:26:58Z</dcterms:modified>
</cp:coreProperties>
</file>