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60" r:id="rId5"/>
    <p:sldId id="284" r:id="rId6"/>
    <p:sldId id="261" r:id="rId7"/>
    <p:sldId id="283" r:id="rId8"/>
    <p:sldId id="264" r:id="rId9"/>
    <p:sldId id="266" r:id="rId10"/>
    <p:sldId id="268" r:id="rId11"/>
    <p:sldId id="269" r:id="rId12"/>
    <p:sldId id="270" r:id="rId13"/>
    <p:sldId id="29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D020A59-68E5-3B44-8CD6-2585F329BB48}">
          <p14:sldIdLst>
            <p14:sldId id="256"/>
            <p14:sldId id="257"/>
            <p14:sldId id="260"/>
            <p14:sldId id="284"/>
            <p14:sldId id="261"/>
            <p14:sldId id="283"/>
            <p14:sldId id="264"/>
            <p14:sldId id="266"/>
            <p14:sldId id="268"/>
            <p14:sldId id="269"/>
            <p14:sldId id="270"/>
            <p14:sldId id="299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5"/>
            <p14:sldId id="286"/>
            <p14:sldId id="287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00000"/>
    <a:srgbClr val="00499F"/>
    <a:srgbClr val="0CC1E0"/>
    <a:srgbClr val="1B00FE"/>
    <a:srgbClr val="EADA4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 autoAdjust="0"/>
    <p:restoredTop sz="94653" autoAdjust="0"/>
  </p:normalViewPr>
  <p:slideViewPr>
    <p:cSldViewPr>
      <p:cViewPr varScale="1">
        <p:scale>
          <a:sx n="146" d="100"/>
          <a:sy n="146" d="100"/>
        </p:scale>
        <p:origin x="1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568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6673F8F-7DFD-43C0-915F-4E2FDCA8952F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724400"/>
            <a:ext cx="8353425" cy="9366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805488"/>
            <a:ext cx="8353425" cy="3635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2206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9100" y="476250"/>
            <a:ext cx="2124075" cy="6121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476250"/>
            <a:ext cx="6221412" cy="6121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4335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D682B-91FD-4A88-976A-4E9011B42093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3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5E3AD-798D-4B95-98D8-9F2A9139C8D8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95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75031-B8E8-475B-B169-0CDF3173B99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82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5CFD5-E254-43F7-BE0C-96B19CE258BD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28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B2543-E7E9-4835-8D82-CF9863C95B76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313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C73F3-5981-4FF7-9949-DD1ACBEC061C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5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C3F7F-085F-47D2-8658-373D1019EE5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780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583C4-32C5-4EBC-B1E0-5FD7E8925A21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17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16053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20741-6653-45D3-B466-6195825DEF8B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925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DCC68-391A-48F8-97D5-7E06556F7DD1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32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58EFB-BAF4-4C22-B0C1-996571A35DBD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7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162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5288" y="1700213"/>
            <a:ext cx="4171950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9638" y="1700213"/>
            <a:ext cx="417353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7842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4971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32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01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51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8618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5875" y="476250"/>
            <a:ext cx="63373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700213"/>
            <a:ext cx="8497887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4BDA9B6-6A4D-45D7-9796-69796A05D663}" type="slidenum">
              <a:rPr lang="ru-RU"/>
              <a:pPr/>
              <a:t>‹N›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95288" y="4724400"/>
            <a:ext cx="8208962" cy="936625"/>
          </a:xfrm>
        </p:spPr>
        <p:txBody>
          <a:bodyPr/>
          <a:lstStyle/>
          <a:p>
            <a:r>
              <a:rPr lang="it-IT" dirty="0"/>
              <a:t>Ermes</a:t>
            </a:r>
            <a:br>
              <a:rPr lang="it-IT" dirty="0"/>
            </a:br>
            <a:r>
              <a:rPr lang="it-IT" sz="2400" dirty="0"/>
              <a:t>Microservizio per l’integrazione con i Social Network</a:t>
            </a:r>
            <a:endParaRPr lang="en-US" sz="2400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805488"/>
            <a:ext cx="8208962" cy="503237"/>
          </a:xfrm>
        </p:spPr>
        <p:txBody>
          <a:bodyPr/>
          <a:lstStyle/>
          <a:p>
            <a:r>
              <a:rPr lang="it-IT" dirty="0"/>
              <a:t>Tiziano Citro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CF6BF-A3F6-714C-9054-D78E8F33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75" y="476250"/>
            <a:ext cx="6337300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800" dirty="0"/>
              <a:t>API Gateway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E3D232-C11C-E24C-8CE7-DAEFE23F8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2610525"/>
            <a:ext cx="4171950" cy="3076813"/>
          </a:xfrm>
          <a:prstGeom prst="rect">
            <a:avLst/>
          </a:prstGeom>
          <a:noFill/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10426E-15A2-A54C-A6FD-1AF94FE7E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9638" y="1700213"/>
            <a:ext cx="4173537" cy="489743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200" dirty="0"/>
              <a:t>L’</a:t>
            </a:r>
            <a:r>
              <a:rPr lang="it-IT" sz="2200" b="1" dirty="0"/>
              <a:t>API gateway</a:t>
            </a:r>
            <a:r>
              <a:rPr lang="it-IT" sz="2200" dirty="0"/>
              <a:t> è il singolo punto d’ingresso per tutti i client ai dati o ai servizi back-end.</a:t>
            </a:r>
          </a:p>
          <a:p>
            <a:pPr>
              <a:lnSpc>
                <a:spcPct val="90000"/>
              </a:lnSpc>
            </a:pP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200" dirty="0"/>
              <a:t>Gestisce tutte le attività di accettazione ed elaborazione relative alle chiamate API, incluse: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it-IT" sz="1800" dirty="0"/>
              <a:t>gestione del traffico 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it-IT" sz="1800" dirty="0"/>
              <a:t>supporto CORS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it-IT" sz="1800" dirty="0"/>
              <a:t>controllo di accessi e autorizzazioni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it-IT" sz="1800" dirty="0"/>
              <a:t>monitoraggio 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it-IT" sz="1800" dirty="0"/>
              <a:t>gestione delle versioni delle API</a:t>
            </a:r>
          </a:p>
        </p:txBody>
      </p:sp>
    </p:spTree>
    <p:extLst>
      <p:ext uri="{BB962C8B-B14F-4D97-AF65-F5344CB8AC3E}">
        <p14:creationId xmlns:p14="http://schemas.microsoft.com/office/powerpoint/2010/main" val="412982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3B6DEF-38DC-C24C-9875-AEE1369D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Discovery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93EFB1-D337-CC4E-B377-3119719E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Un’applicazione basata su microservizi è eseguita su ambienti virtuali o su container dove il numero di istanze di un servizio e la loro locazione cambia dinamicamente.</a:t>
            </a:r>
          </a:p>
          <a:p>
            <a:endParaRPr lang="it-IT" sz="2000" dirty="0"/>
          </a:p>
          <a:p>
            <a:r>
              <a:rPr lang="it-IT" sz="2000" dirty="0"/>
              <a:t>Risulta necessario un meccanismo che permetta ai client di un servizio di inviare richieste ad un insieme di istanze di servizi che cambia dinamicamente.</a:t>
            </a:r>
          </a:p>
          <a:p>
            <a:endParaRPr lang="it-IT" sz="2000" dirty="0"/>
          </a:p>
          <a:p>
            <a:r>
              <a:rPr lang="it-IT" sz="2000" dirty="0"/>
              <a:t>La service discovery si rende necessaria per permettere a client, API gateway e altri servizi di scoprire la locazione delle istanze di un servizio.</a:t>
            </a:r>
          </a:p>
          <a:p>
            <a:endParaRPr lang="it-IT" sz="2000" dirty="0"/>
          </a:p>
          <a:p>
            <a:r>
              <a:rPr lang="it-IT" sz="2000" dirty="0"/>
              <a:t>Distinguiamo: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2000" dirty="0"/>
              <a:t>client-side service discovery 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2000" dirty="0"/>
              <a:t>server-side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70317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6412-8F23-D848-9DCB-8E96BB1F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Registry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63096-D971-544E-A581-AE09B43E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service registry è un database di servizi, delle loro istanze e delle loro locazioni.</a:t>
            </a:r>
          </a:p>
          <a:p>
            <a:endParaRPr lang="it-IT" dirty="0"/>
          </a:p>
          <a:p>
            <a:r>
              <a:rPr lang="it-IT" dirty="0"/>
              <a:t>Le istanze dei servizi si registrano durante la fase di avvio e rimuovono la propria registrazione durante la fase di spegnimento.</a:t>
            </a:r>
          </a:p>
          <a:p>
            <a:endParaRPr lang="it-IT" dirty="0"/>
          </a:p>
          <a:p>
            <a:r>
              <a:rPr lang="it-IT" dirty="0"/>
              <a:t>Interrogato per individuare le locazioni delle istanze dei servizi.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073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3DD42-14B8-C848-8D5F-B04E7235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75" y="476250"/>
            <a:ext cx="6337300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800" dirty="0"/>
              <a:t>Client-side Service Discovery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173047FD-222C-E047-BF6C-594983CC7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2537516"/>
            <a:ext cx="4171950" cy="3222831"/>
          </a:xfrm>
          <a:prstGeom prst="rect">
            <a:avLst/>
          </a:prstGeom>
          <a:noFill/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8A397F-3FB8-3D41-9A03-0AD7D4D9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9638" y="1700213"/>
            <a:ext cx="4173537" cy="4897437"/>
          </a:xfrm>
        </p:spPr>
        <p:txBody>
          <a:bodyPr wrap="square" anchor="t">
            <a:normAutofit/>
          </a:bodyPr>
          <a:lstStyle/>
          <a:p>
            <a:r>
              <a:rPr lang="it-IT" sz="2400" dirty="0"/>
              <a:t>Quando il client effettua una chiamata ad un servizio, interroga il Service Registry per ottenere le locazioni delle istanze del servizio </a:t>
            </a:r>
            <a:r>
              <a:rPr lang="it-IT" sz="2400" b="1" dirty="0"/>
              <a:t>.</a:t>
            </a:r>
          </a:p>
          <a:p>
            <a:endParaRPr lang="it-IT" sz="2400" b="1" dirty="0"/>
          </a:p>
          <a:p>
            <a:r>
              <a:rPr lang="it-IT" sz="2400" dirty="0"/>
              <a:t>Il client esegue load balancing ed inoltra la richiesta ad un’istanza disponibile del servizio.</a:t>
            </a:r>
          </a:p>
          <a:p>
            <a:endParaRPr lang="it-IT" sz="2600" b="1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056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3DD42-14B8-C848-8D5F-B04E7235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75" y="476250"/>
            <a:ext cx="6337300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800" dirty="0"/>
              <a:t>Server-side Service Discovery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3047FD-222C-E047-BF6C-594983CC7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902" y="2537516"/>
            <a:ext cx="4170722" cy="3222831"/>
          </a:xfrm>
          <a:prstGeom prst="rect">
            <a:avLst/>
          </a:prstGeom>
          <a:noFill/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8A397F-3FB8-3D41-9A03-0AD7D4D9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9638" y="1700213"/>
            <a:ext cx="4173537" cy="4897437"/>
          </a:xfrm>
        </p:spPr>
        <p:txBody>
          <a:bodyPr wrap="square" anchor="t">
            <a:normAutofit/>
          </a:bodyPr>
          <a:lstStyle/>
          <a:p>
            <a:r>
              <a:rPr lang="it-IT" sz="2400" dirty="0"/>
              <a:t>Quando il client effettua una chiamata ad un servizio, invia una richiesta ad un </a:t>
            </a:r>
            <a:r>
              <a:rPr lang="it-IT" sz="2400" b="1" dirty="0"/>
              <a:t>Load Balancer</a:t>
            </a:r>
            <a:r>
              <a:rPr lang="it-IT" sz="2400" dirty="0"/>
              <a:t> che è in esecuzione ad una locazione ben nota.</a:t>
            </a:r>
          </a:p>
          <a:p>
            <a:endParaRPr lang="it-IT" sz="2400" dirty="0"/>
          </a:p>
          <a:p>
            <a:r>
              <a:rPr lang="it-IT" sz="2400" dirty="0"/>
              <a:t>Il Load Balancer interroga il Service Registry e inoltra la richiesta ad un’istanza disponibile del servizio.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553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AEFDD-4AFE-A943-A40C-C22DD29A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 Token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CDE0A3-9E37-864D-BE22-294A778D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Supponiamo di avere un’applicazione basata su microservizi con:</a:t>
            </a:r>
          </a:p>
          <a:p>
            <a:pPr lvl="1">
              <a:buFontTx/>
              <a:buChar char="-"/>
            </a:pPr>
            <a:r>
              <a:rPr lang="it-IT" sz="2000" dirty="0"/>
              <a:t>numerosi servizi</a:t>
            </a:r>
          </a:p>
          <a:p>
            <a:pPr lvl="1">
              <a:buFontTx/>
              <a:buChar char="-"/>
            </a:pPr>
            <a:r>
              <a:rPr lang="it-IT" sz="2000" dirty="0"/>
              <a:t>un API gateway come unico punto d’ingresso per le richieste dei client e che si occupi di autenticare le richieste e di inoltrarle ai servizi.</a:t>
            </a:r>
          </a:p>
          <a:p>
            <a:endParaRPr lang="it-IT" sz="2000" dirty="0"/>
          </a:p>
          <a:p>
            <a:r>
              <a:rPr lang="it-IT" sz="2000" dirty="0"/>
              <a:t>Problema:</a:t>
            </a:r>
          </a:p>
          <a:p>
            <a:pPr marL="400050" lvl="1" indent="0">
              <a:buNone/>
            </a:pPr>
            <a:r>
              <a:rPr lang="it-IT" sz="2000" dirty="0"/>
              <a:t>Come identificare chi effettua la richiesta al servizio che la prende in carico.</a:t>
            </a:r>
          </a:p>
          <a:p>
            <a:endParaRPr lang="it-IT" sz="2000" dirty="0"/>
          </a:p>
          <a:p>
            <a:r>
              <a:rPr lang="it-IT" sz="2000" dirty="0"/>
              <a:t>Soluzione: </a:t>
            </a:r>
          </a:p>
          <a:p>
            <a:pPr marL="400050" lvl="1" indent="0">
              <a:buNone/>
            </a:pPr>
            <a:r>
              <a:rPr lang="it-IT" sz="2000" dirty="0"/>
              <a:t>L’API Gateway autentica la richiesta e le associa un </a:t>
            </a:r>
            <a:r>
              <a:rPr lang="it-IT" sz="2000" b="1" dirty="0"/>
              <a:t>Access Token</a:t>
            </a:r>
            <a:r>
              <a:rPr lang="it-IT" sz="2000" dirty="0"/>
              <a:t> in modo da permettere di identificare chi ha effettuato la richiesta e le autorizzazioni a compiere determinate operazioni.</a:t>
            </a:r>
          </a:p>
        </p:txBody>
      </p:sp>
    </p:spTree>
    <p:extLst>
      <p:ext uri="{BB962C8B-B14F-4D97-AF65-F5344CB8AC3E}">
        <p14:creationId xmlns:p14="http://schemas.microsoft.com/office/powerpoint/2010/main" val="208268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C2F34-7F94-E940-8B1E-560D11BE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9C776-F307-444D-A0F7-97B17113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Spring</a:t>
            </a:r>
          </a:p>
          <a:p>
            <a:r>
              <a:rPr lang="it-IT" dirty="0"/>
              <a:t>Spring Boot</a:t>
            </a:r>
          </a:p>
          <a:p>
            <a:r>
              <a:rPr lang="it-IT" dirty="0"/>
              <a:t>OAuth 2.0</a:t>
            </a:r>
          </a:p>
          <a:p>
            <a:r>
              <a:rPr lang="it-IT" dirty="0"/>
              <a:t>RestFB</a:t>
            </a:r>
          </a:p>
          <a:p>
            <a:r>
              <a:rPr lang="it-IT" dirty="0"/>
              <a:t>Twitter4J</a:t>
            </a:r>
          </a:p>
          <a:p>
            <a:r>
              <a:rPr lang="it-IT" dirty="0"/>
              <a:t>Java Telegram Bot</a:t>
            </a:r>
          </a:p>
          <a:p>
            <a:r>
              <a:rPr lang="it-IT" dirty="0"/>
              <a:t>Eureka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251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2C84D-B76A-C641-A968-1AF17E31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EE1CD8-CB64-124E-9F78-74618744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Spring è un Framework che ha l’obbiettivo di gestire la complessità legata allo sviluppo di applicazioni enterprise in Java.</a:t>
            </a:r>
          </a:p>
          <a:p>
            <a:endParaRPr lang="it-IT" sz="2000" dirty="0"/>
          </a:p>
          <a:p>
            <a:r>
              <a:rPr lang="it-IT" sz="2000" dirty="0"/>
              <a:t>Fornisce tutto il necessario per utilizzare il linguaggio Java in un ambiente enterprise offrendo soluzioni ai problemi comuni allo sviluppo delle applicazioni enterprise in Java.</a:t>
            </a:r>
          </a:p>
          <a:p>
            <a:endParaRPr lang="it-IT" sz="2000" dirty="0"/>
          </a:p>
          <a:p>
            <a:r>
              <a:rPr lang="it-IT" sz="2000" dirty="0"/>
              <a:t>Spring è un progetto open source con una grande e attiva community che fornisce feedback sulla base di diversi casi d’uso reali.</a:t>
            </a:r>
          </a:p>
        </p:txBody>
      </p:sp>
    </p:spTree>
    <p:extLst>
      <p:ext uri="{BB962C8B-B14F-4D97-AF65-F5344CB8AC3E}">
        <p14:creationId xmlns:p14="http://schemas.microsoft.com/office/powerpoint/2010/main" val="417283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5D725-9441-E84F-B394-8CEA7BFC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513BEB-011E-8942-8E2A-4EAA5E97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Spring Boot è un progetto Spring che ha lo scopo di rendere semplice la creazione, lo sviluppo e l’esecuzione di applicazioni Spring stand-alone e production-grade per il Web.</a:t>
            </a:r>
          </a:p>
          <a:p>
            <a:endParaRPr lang="it-IT" sz="2000" dirty="0"/>
          </a:p>
          <a:p>
            <a:r>
              <a:rPr lang="it-IT" sz="2000" dirty="0"/>
              <a:t>Un’applicazione Spring può richiedere una gran quantità di metadati di configurazione.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Spring Boot semplifica lo sviluppo delle applicazioni effettuando una configurazione automatica (ove possibile) sulla base di valori di default.</a:t>
            </a:r>
          </a:p>
          <a:p>
            <a:pPr lvl="1" indent="-342900">
              <a:buFontTx/>
              <a:buChar char="-"/>
            </a:pPr>
            <a:r>
              <a:rPr lang="it-IT" sz="2000" dirty="0"/>
              <a:t>Richiede, in genere, solo una configurazione minima</a:t>
            </a:r>
          </a:p>
          <a:p>
            <a:pPr lvl="1" indent="-342900">
              <a:buFontTx/>
              <a:buChar char="-"/>
            </a:pPr>
            <a:r>
              <a:rPr lang="it-IT" sz="2000" dirty="0"/>
              <a:t>Le scelte di default possono essere comunque sovrascritte</a:t>
            </a:r>
            <a:br>
              <a:rPr lang="it-IT" sz="2000" dirty="0"/>
            </a:br>
            <a:r>
              <a:rPr lang="it-IT" sz="2000" dirty="0"/>
              <a:t>mediante configurazioni esplicite</a:t>
            </a:r>
          </a:p>
        </p:txBody>
      </p:sp>
    </p:spTree>
    <p:extLst>
      <p:ext uri="{BB962C8B-B14F-4D97-AF65-F5344CB8AC3E}">
        <p14:creationId xmlns:p14="http://schemas.microsoft.com/office/powerpoint/2010/main" val="110685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23BF5-2384-0C47-BE38-80F39320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OAuth 2.0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68EA58-A462-0F4F-87A2-005FFBD2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Protocollo standard per l’autorizzazione.</a:t>
            </a:r>
          </a:p>
          <a:p>
            <a:endParaRPr lang="it-IT" sz="2000" dirty="0"/>
          </a:p>
          <a:p>
            <a:r>
              <a:rPr lang="it-IT" sz="2000" dirty="0"/>
              <a:t>Si concentra sulla semplicità di sviluppo offrendo flussi di autorizzazione specifici per applicazioni web, desktop e mobile.</a:t>
            </a:r>
          </a:p>
          <a:p>
            <a:endParaRPr lang="it-IT" sz="2000" dirty="0"/>
          </a:p>
          <a:p>
            <a:r>
              <a:rPr lang="it-IT" sz="2000" dirty="0"/>
              <a:t>Passi di un flusso di autorizzazione:</a:t>
            </a:r>
          </a:p>
          <a:p>
            <a:pPr lvl="1"/>
            <a:r>
              <a:rPr lang="it-IT" sz="2000" dirty="0"/>
              <a:t>Richiesta di un codice di autorizzazione</a:t>
            </a:r>
          </a:p>
          <a:p>
            <a:pPr lvl="1"/>
            <a:r>
              <a:rPr lang="it-IT" sz="2000" dirty="0"/>
              <a:t>Autenticazione dell’utente e autorizzazione degli accessi</a:t>
            </a:r>
          </a:p>
          <a:p>
            <a:pPr lvl="1"/>
            <a:r>
              <a:rPr lang="it-IT" sz="2000" dirty="0"/>
              <a:t>Concessione del codice di autorizzazione</a:t>
            </a:r>
          </a:p>
          <a:p>
            <a:pPr lvl="1"/>
            <a:r>
              <a:rPr lang="it-IT" sz="2000" dirty="0"/>
              <a:t>Richiesta di un Access Token</a:t>
            </a:r>
          </a:p>
          <a:p>
            <a:pPr lvl="1"/>
            <a:r>
              <a:rPr lang="it-IT" sz="2000" dirty="0"/>
              <a:t>Concessione dell’Access Token</a:t>
            </a:r>
          </a:p>
        </p:txBody>
      </p:sp>
    </p:spTree>
    <p:extLst>
      <p:ext uri="{BB962C8B-B14F-4D97-AF65-F5344CB8AC3E}">
        <p14:creationId xmlns:p14="http://schemas.microsoft.com/office/powerpoint/2010/main" val="244884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404813"/>
            <a:ext cx="6337300" cy="649287"/>
          </a:xfrm>
        </p:spPr>
        <p:txBody>
          <a:bodyPr/>
          <a:lstStyle/>
          <a:p>
            <a:r>
              <a:rPr lang="en-US" dirty="0"/>
              <a:t>Ermes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424862" cy="4824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Ermes è un microservizio per l’integrazione con i social network.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Permette l’integrazione con Facebook, Twitter e Telegram che costituiscono il pool di social network considerati.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Fornisce servizi</a:t>
            </a:r>
          </a:p>
          <a:p>
            <a:pPr lvl="1"/>
            <a:r>
              <a:rPr lang="en-US" altLang="ko-KR" sz="2000" dirty="0">
                <a:ea typeface="굴림" charset="-127"/>
              </a:rPr>
              <a:t>per la creazione di post su Facebook e Twitter </a:t>
            </a:r>
          </a:p>
          <a:p>
            <a:pPr lvl="2"/>
            <a:r>
              <a:rPr lang="en-US" altLang="ko-KR" sz="2000" dirty="0">
                <a:ea typeface="굴림" charset="-127"/>
              </a:rPr>
              <a:t>immagini, video, testo, link…</a:t>
            </a:r>
          </a:p>
          <a:p>
            <a:pPr lvl="1"/>
            <a:r>
              <a:rPr lang="en-US" altLang="ko-KR" sz="2000" dirty="0">
                <a:ea typeface="굴림" charset="-127"/>
              </a:rPr>
              <a:t>per l’invio di messaggi su Telegram</a:t>
            </a:r>
          </a:p>
          <a:p>
            <a:pPr lvl="2"/>
            <a:r>
              <a:rPr lang="en-US" altLang="ko-KR" sz="2000" dirty="0">
                <a:ea typeface="굴림" charset="-127"/>
              </a:rPr>
              <a:t>immagini, video, testo, link…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Ermes è stato sviluppato presso le sedi dell’azienda </a:t>
            </a:r>
            <a:r>
              <a:rPr lang="en-US" altLang="ko-KR" sz="2000" b="1" dirty="0">
                <a:ea typeface="굴림" charset="-127"/>
              </a:rPr>
              <a:t>I.T. Svil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dirty="0"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47221-709B-1F47-A38D-1753EEC4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RestFB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8C562-3544-F940-B916-2435074E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RestFB è una libreria semplice e flessibile per la Facebook Graph API, scritta in Java. 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Semplice perché l’API è molto minimale e permette l’interazione con la Facebook Graph API attraverso l’uso di pochi metodi.</a:t>
            </a:r>
          </a:p>
          <a:p>
            <a:endParaRPr lang="it-IT" sz="2000" dirty="0"/>
          </a:p>
          <a:p>
            <a:r>
              <a:rPr lang="it-IT" sz="2000" dirty="0"/>
              <a:t>Flessibile perché ogni componente potrebbe potenzialmente essere sostituita con componenti personalizzate.</a:t>
            </a:r>
          </a:p>
          <a:p>
            <a:endParaRPr lang="it-IT" sz="2000" dirty="0"/>
          </a:p>
          <a:p>
            <a:r>
              <a:rPr lang="it-IT" sz="2000" dirty="0"/>
              <a:t>Progetto open source con ottimo supporto e documentazione.</a:t>
            </a:r>
          </a:p>
          <a:p>
            <a:endParaRPr lang="it-IT" sz="2000" dirty="0"/>
          </a:p>
          <a:p>
            <a:r>
              <a:rPr lang="it-IT" sz="2000" dirty="0"/>
              <a:t>Non presenta dipendenze a runtime, non vi è necessità di ulteriori librerie.</a:t>
            </a:r>
          </a:p>
        </p:txBody>
      </p:sp>
    </p:spTree>
    <p:extLst>
      <p:ext uri="{BB962C8B-B14F-4D97-AF65-F5344CB8AC3E}">
        <p14:creationId xmlns:p14="http://schemas.microsoft.com/office/powerpoint/2010/main" val="306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81B29C-DF5B-4E41-BCD7-FB22B5E9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RestFB: FacebookClient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CA6D11-2469-7443-8F98-FB9095A1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Elemento chiave di RestFB è l’interfaccia FacebookClient che incapsula tutta la logica necessaria all’interazione con la Facebook Graph API, esponendola attraverso una serie di metodi semplici ed intuitivi nell’utilizzo:</a:t>
            </a:r>
          </a:p>
          <a:p>
            <a:pPr marL="400050" lvl="1" indent="0">
              <a:buNone/>
            </a:pPr>
            <a:r>
              <a:rPr lang="it-IT" dirty="0"/>
              <a:t>-   FacebookClient.publish() per la pubblicazione</a:t>
            </a:r>
          </a:p>
          <a:p>
            <a:pPr marL="400050" lvl="1" indent="0">
              <a:buNone/>
            </a:pPr>
            <a:r>
              <a:rPr lang="it-IT" dirty="0"/>
              <a:t>-   FacebookClient.fetch() per ottenere informazioni</a:t>
            </a:r>
          </a:p>
          <a:p>
            <a:pPr marL="400050" lvl="1" indent="0">
              <a:buNone/>
            </a:pPr>
            <a:r>
              <a:rPr lang="it-IT" dirty="0"/>
              <a:t>-   FacebookClient.debugToken() per la gestione dell’Access Token</a:t>
            </a:r>
          </a:p>
          <a:p>
            <a:pPr marL="400050" lvl="1" indent="0">
              <a:buNone/>
            </a:pPr>
            <a:endParaRPr lang="it-IT" sz="2000" dirty="0"/>
          </a:p>
          <a:p>
            <a:r>
              <a:rPr lang="it-IT" dirty="0"/>
              <a:t>Esempio di utilizzo FacebookClient.publish():</a:t>
            </a:r>
            <a:endParaRPr lang="it-IT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5BC2965-E1DF-E84D-8C5D-B49932BDB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80" y="5461531"/>
            <a:ext cx="8583639" cy="5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2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2E450F-DD5D-9A4D-85CC-ED859866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Twitter4J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5B426-8101-BD4E-9D22-3B54B348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Libreria Java per l’interazione con la Twitter API che facilita l’integrazione delle applicazioni Java con i servizi di Twitter.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Buona documentazione.</a:t>
            </a:r>
          </a:p>
          <a:p>
            <a:endParaRPr lang="it-IT" dirty="0"/>
          </a:p>
          <a:p>
            <a:r>
              <a:rPr lang="it-IT" dirty="0"/>
              <a:t>Molto intuitiva e semplice nell’utilizzo.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Non presenta dipendenze, non vi è necessità di ulteriori librerie.</a:t>
            </a:r>
          </a:p>
        </p:txBody>
      </p:sp>
    </p:spTree>
    <p:extLst>
      <p:ext uri="{BB962C8B-B14F-4D97-AF65-F5344CB8AC3E}">
        <p14:creationId xmlns:p14="http://schemas.microsoft.com/office/powerpoint/2010/main" val="790036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14E4B2-2221-4340-AAD2-3D9D1440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Twitter4J: Twitter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71A5B5-DB65-AF44-94B9-7292707C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Elemento chiave di Twitter4J è l’interfaccia Twitter che incapsula tutta la logica necessaria all’interazione con la Twitter API, esponendola attraverso una serie di metodi semplici ed intuitivi nell’utilizzo:</a:t>
            </a:r>
          </a:p>
          <a:p>
            <a:pPr marL="800100" lvl="2" indent="0">
              <a:buNone/>
            </a:pPr>
            <a:r>
              <a:rPr lang="it-IT" dirty="0"/>
              <a:t>-   Twitter.updateStatus() per ogni tipo di pubblicazione</a:t>
            </a:r>
          </a:p>
          <a:p>
            <a:pPr marL="800100" lvl="2" indent="0">
              <a:buNone/>
            </a:pPr>
            <a:r>
              <a:rPr lang="it-IT" dirty="0"/>
              <a:t>-   Twitter.verifyCredentials() per verificare le autorizzazioni</a:t>
            </a:r>
          </a:p>
          <a:p>
            <a:endParaRPr lang="it-IT" dirty="0"/>
          </a:p>
          <a:p>
            <a:r>
              <a:rPr lang="it-IT" dirty="0"/>
              <a:t>Esempio di utilizzo Twitter.updateStatus():</a:t>
            </a:r>
            <a:endParaRPr lang="it-IT" sz="2000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3ECAA0-329C-6945-83BF-92FFFC358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4" y="4869160"/>
            <a:ext cx="8497888" cy="9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5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553FA-8D1D-A64D-80BB-C7B4431A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Telegram 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AA96BC-3D18-D645-8BF0-1CFA6B0A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Libreria Java per l’interazione con la Telegram Bot API.</a:t>
            </a:r>
          </a:p>
          <a:p>
            <a:endParaRPr lang="it-IT" dirty="0"/>
          </a:p>
          <a:p>
            <a:r>
              <a:rPr lang="it-IT" dirty="0"/>
              <a:t>Fornisce pieno supporto alla versione 4.9 della Telegram Bot API.</a:t>
            </a:r>
          </a:p>
          <a:p>
            <a:endParaRPr lang="it-IT" dirty="0"/>
          </a:p>
          <a:p>
            <a:r>
              <a:rPr lang="it-IT" dirty="0"/>
              <a:t>Buona documentazione.</a:t>
            </a:r>
          </a:p>
          <a:p>
            <a:endParaRPr lang="it-IT" dirty="0"/>
          </a:p>
          <a:p>
            <a:r>
              <a:rPr lang="it-IT" dirty="0"/>
              <a:t>Semplice ed intuitiva nell’utilizzo.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6982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F094F-041E-B048-AEB1-CF7B9F5F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Telegram Bot: TelegramBot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A2841B-5B35-5A49-9B85-1D44141A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Elemento chiave è l’interfaccia TelegramBot che permette la creazione di un bot tramite cui interagire con la Telegram Bot API.</a:t>
            </a:r>
          </a:p>
          <a:p>
            <a:endParaRPr lang="it-IT" dirty="0"/>
          </a:p>
          <a:p>
            <a:r>
              <a:rPr lang="it-IT" dirty="0"/>
              <a:t>La Send API fornisce supporto alla gestione delle richieste (SendMessage, SendPhoto…) e delle risposte (SendResponse), permettendo di istruire il bot sulle azioni da eseguire e di gestire le conseguenti risposte.</a:t>
            </a:r>
          </a:p>
          <a:p>
            <a:endParaRPr lang="it-IT" dirty="0"/>
          </a:p>
          <a:p>
            <a:r>
              <a:rPr lang="it-IT" dirty="0"/>
              <a:t>Esempio di utilizzo: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7644A9-C921-D04F-89E9-6CEE0D370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4" y="5157787"/>
            <a:ext cx="7956153" cy="13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2DC75-6D15-A443-9A13-6BB570A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Eureka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AFA19-86E1-2A48-82F6-C619FB4F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Eureka è un servizio REST utilizzato principalmente per l’individuazione di servizi con scopi di load balancing e failover. </a:t>
            </a:r>
          </a:p>
          <a:p>
            <a:pPr marL="400050" lvl="1" indent="0">
              <a:buNone/>
            </a:pPr>
            <a:r>
              <a:rPr lang="it-IT" sz="2000" dirty="0"/>
              <a:t>- Questo servizio è chiamato </a:t>
            </a:r>
            <a:r>
              <a:rPr lang="it-IT" sz="2000" b="1" dirty="0"/>
              <a:t>Eureka Server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r>
              <a:rPr lang="it-IT" sz="2000" dirty="0"/>
              <a:t>Eureka è fornito con anche un </a:t>
            </a:r>
            <a:r>
              <a:rPr lang="it-IT" sz="2000" b="1" dirty="0"/>
              <a:t>Eureka Client</a:t>
            </a:r>
            <a:r>
              <a:rPr lang="it-IT" sz="2000" dirty="0"/>
              <a:t>, realizzato in Java, che rende semplice l’interazione con il servizio e offre un load balancer built-in che realizza load balancing con una politica round-robin.</a:t>
            </a:r>
          </a:p>
          <a:p>
            <a:endParaRPr lang="it-IT" sz="2000" dirty="0"/>
          </a:p>
          <a:p>
            <a:r>
              <a:rPr lang="it-IT" sz="2000" dirty="0"/>
              <a:t>Eureka ricopre il ruolo di service registry permettendo la service discovery tra i servizi dell’applicazione.</a:t>
            </a:r>
          </a:p>
        </p:txBody>
      </p:sp>
    </p:spTree>
    <p:extLst>
      <p:ext uri="{BB962C8B-B14F-4D97-AF65-F5344CB8AC3E}">
        <p14:creationId xmlns:p14="http://schemas.microsoft.com/office/powerpoint/2010/main" val="87776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8EFAE-43D1-184E-909C-D7D10D95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Problematiche affrontate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CD1490-46FE-C74C-A1BD-20750E4F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Servizi: </a:t>
            </a:r>
          </a:p>
          <a:p>
            <a:pPr lvl="1"/>
            <a:r>
              <a:rPr lang="it-IT" sz="2000" dirty="0"/>
              <a:t>indipendenti</a:t>
            </a:r>
          </a:p>
          <a:p>
            <a:pPr marL="1314450" lvl="2" indent="-457200">
              <a:buFont typeface="+mj-lt"/>
              <a:buAutoNum type="arabicPeriod"/>
            </a:pPr>
            <a:r>
              <a:rPr lang="it-IT" sz="2000" dirty="0"/>
              <a:t>da altri servizi</a:t>
            </a:r>
          </a:p>
          <a:p>
            <a:pPr marL="1314450" lvl="2" indent="-457200">
              <a:buFont typeface="+mj-lt"/>
              <a:buAutoNum type="arabicPeriod"/>
            </a:pPr>
            <a:r>
              <a:rPr lang="it-IT" sz="2000" dirty="0"/>
              <a:t>nell’individuare il modo corretto di svolgere il proprio lavoro</a:t>
            </a:r>
          </a:p>
          <a:p>
            <a:pPr lvl="1"/>
            <a:r>
              <a:rPr lang="it-IT" sz="2000" dirty="0"/>
              <a:t>generici</a:t>
            </a:r>
          </a:p>
          <a:p>
            <a:pPr marL="857250" lvl="2" indent="0">
              <a:buNone/>
            </a:pPr>
            <a:r>
              <a:rPr lang="it-IT" sz="2000" dirty="0"/>
              <a:t>I servizi non devono essere vincolati all’utilizzo di una singola applicazione ma bensì poter lavorare con qualsivoglia applicazione.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Necessità di gestire in modo opportuno la procedura di autenticazione e autorizzazione.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4397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F2BB69-AE60-E146-8355-FA4079D9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Servizi generici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C39BE-899B-0D4E-B9A7-FC4EEBF8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Ogni servizio ha la necessità di conoscere le credenziali dell’applicazione.</a:t>
            </a:r>
          </a:p>
          <a:p>
            <a:pPr marL="400050" lvl="1" indent="0">
              <a:buNone/>
            </a:pPr>
            <a:r>
              <a:rPr lang="it-IT" sz="2000" dirty="0"/>
              <a:t>- Ad esempio, nel caso di Twitter la coppia key/secret</a:t>
            </a:r>
          </a:p>
          <a:p>
            <a:endParaRPr lang="it-IT" sz="2000" dirty="0"/>
          </a:p>
          <a:p>
            <a:r>
              <a:rPr lang="it-IT" sz="2000" dirty="0"/>
              <a:t>In maniera indipendente, ogni servizio utilizzerà queste credenziali per dialogare con il social network e recuperare le informazioni necessarie a stabilire una connessione.</a:t>
            </a:r>
          </a:p>
          <a:p>
            <a:endParaRPr lang="it-IT" sz="2000" dirty="0"/>
          </a:p>
          <a:p>
            <a:r>
              <a:rPr lang="it-IT" sz="2000" dirty="0"/>
              <a:t>In questo modo i servizi potranno compiere il proprio lavoro con una qualsivoglia applicazione.</a:t>
            </a:r>
          </a:p>
        </p:txBody>
      </p:sp>
    </p:spTree>
    <p:extLst>
      <p:ext uri="{BB962C8B-B14F-4D97-AF65-F5344CB8AC3E}">
        <p14:creationId xmlns:p14="http://schemas.microsoft.com/office/powerpoint/2010/main" val="4286304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8AA205-09B0-D847-B2DB-E081FD40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Servizi indipendenti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FF40C0-272F-8948-BEEA-49FBA439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I servizi hanno la capacità di stabilire in maniera indipendente la connessione con i social network.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Sulla base delle informazioni in suo possesso, ogni servizio è in grado di capire da sé il modo corretto di svolgere il proprio lavoro. </a:t>
            </a:r>
          </a:p>
          <a:p>
            <a:endParaRPr lang="it-IT" sz="2000" dirty="0"/>
          </a:p>
          <a:p>
            <a:r>
              <a:rPr lang="it-IT" sz="2000" dirty="0"/>
              <a:t>Esempio: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2000" dirty="0"/>
              <a:t>supponiamo di aver invocato il servizio per postare un nuovo tweet su Twitter. 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2000" dirty="0"/>
              <a:t>supponiamo di fornire al servizio tutte le informazioni per costruire da sé l’access token, necessario per compiere il proprio lavoro.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2000" dirty="0"/>
              <a:t>il servizio non interrogherà Twitter per ottenerlo, ma effettivamente costruirà da sé l’access token lavorando ’offline’.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641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4F0458-EB19-2044-8EF2-C0FBC215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 è il contesto?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5BFFEA-E0B5-0E44-A39F-77F2E311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Ermes è un modulo di un’applicazione </a:t>
            </a:r>
            <a:r>
              <a:rPr lang="it-IT" sz="2000" b="1" dirty="0"/>
              <a:t>multi-tenant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r>
              <a:rPr lang="it-IT" sz="2000" b="1" dirty="0"/>
              <a:t>Multi-tenant</a:t>
            </a:r>
            <a:r>
              <a:rPr lang="it-IT" sz="2000" dirty="0"/>
              <a:t> si riferisce ad architetture software in cui una singola istanza del software è fruita da diverse organizzazioni che vedono il software come a loro utilizzo esclusivo.</a:t>
            </a:r>
          </a:p>
          <a:p>
            <a:endParaRPr lang="it-IT" sz="2000" dirty="0"/>
          </a:p>
          <a:p>
            <a:r>
              <a:rPr lang="it-IT" sz="2000" dirty="0"/>
              <a:t>Ciascuna organizzazione con le proprie peculiarità ambientali costituisce concettualmente uno specifico </a:t>
            </a:r>
            <a:r>
              <a:rPr lang="it-IT" sz="2000" b="1" dirty="0"/>
              <a:t>tenant.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40684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C3798-2525-1342-B998-CAA94C1B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Come? Filtri!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CD65CD-A157-6246-944A-CCFF8BFF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Tutto questo viene realizzato attraverso il lavoro svolto da filtri specifici per ogni social network.</a:t>
            </a:r>
          </a:p>
          <a:p>
            <a:endParaRPr lang="it-IT" sz="2000" dirty="0"/>
          </a:p>
          <a:p>
            <a:r>
              <a:rPr lang="it-IT" sz="2000" dirty="0"/>
              <a:t>Ogni filtro funge da ’API gateway’ verso i servizi per un social network.</a:t>
            </a:r>
          </a:p>
          <a:p>
            <a:endParaRPr lang="it-IT" sz="2000" dirty="0"/>
          </a:p>
          <a:p>
            <a:r>
              <a:rPr lang="it-IT" sz="2000" dirty="0"/>
              <a:t>Ogni chiamata ai servizi passa per l’opportuno filtro che si occupa di:</a:t>
            </a:r>
          </a:p>
          <a:p>
            <a:pPr lvl="1"/>
            <a:r>
              <a:rPr lang="it-IT" sz="2000" dirty="0"/>
              <a:t>stabilire la correttezza della richiesta</a:t>
            </a:r>
          </a:p>
          <a:p>
            <a:pPr lvl="1"/>
            <a:r>
              <a:rPr lang="it-IT" sz="2000" dirty="0"/>
              <a:t>stabilire il percorso attraverso il quale la richiesta giungerà al servizio</a:t>
            </a:r>
          </a:p>
          <a:p>
            <a:pPr lvl="1"/>
            <a:r>
              <a:rPr lang="it-IT" sz="2000" dirty="0"/>
              <a:t>stabilire la connessione con il social network</a:t>
            </a:r>
          </a:p>
          <a:p>
            <a:pPr lvl="1"/>
            <a:r>
              <a:rPr lang="it-IT" sz="2000" dirty="0"/>
              <a:t>inoltrare la richiesta al servizio in modo corretto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470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AEC23-6F02-AC42-8B82-48C6BC2C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po’ di codice: TwitterFilter - 1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D22B57B-13F2-904D-9961-507173338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810" y="2708920"/>
            <a:ext cx="7958380" cy="3391200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587FB5-6E17-494B-BABB-E097D7AA210C}"/>
              </a:ext>
            </a:extLst>
          </p:cNvPr>
          <p:cNvSpPr txBox="1"/>
          <p:nvPr/>
        </p:nvSpPr>
        <p:spPr>
          <a:xfrm>
            <a:off x="211961" y="1924900"/>
            <a:ext cx="8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it-IT" b="0" dirty="0">
                <a:solidFill>
                  <a:schemeClr val="bg1"/>
                </a:solidFill>
                <a:latin typeface="+mn-lt"/>
              </a:rPr>
              <a:t>Caso 1: le informazioni necessarie a costruire l’access token vengono fornite</a:t>
            </a:r>
          </a:p>
        </p:txBody>
      </p:sp>
    </p:spTree>
    <p:extLst>
      <p:ext uri="{BB962C8B-B14F-4D97-AF65-F5344CB8AC3E}">
        <p14:creationId xmlns:p14="http://schemas.microsoft.com/office/powerpoint/2010/main" val="858387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AEC23-6F02-AC42-8B82-48C6BC2C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po’ di codice: TwitterFilter - 2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D22B57B-13F2-904D-9961-507173338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709" y="2708920"/>
            <a:ext cx="8172581" cy="3391200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587FB5-6E17-494B-BABB-E097D7AA210C}"/>
              </a:ext>
            </a:extLst>
          </p:cNvPr>
          <p:cNvSpPr txBox="1"/>
          <p:nvPr/>
        </p:nvSpPr>
        <p:spPr>
          <a:xfrm>
            <a:off x="251520" y="1924900"/>
            <a:ext cx="8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it-IT" b="0" dirty="0">
                <a:solidFill>
                  <a:schemeClr val="bg1"/>
                </a:solidFill>
                <a:latin typeface="+mn-lt"/>
              </a:rPr>
              <a:t>Caso 2: le informazioni necessarie a costruire l’access token non vengono fornite</a:t>
            </a:r>
          </a:p>
        </p:txBody>
      </p:sp>
    </p:spTree>
    <p:extLst>
      <p:ext uri="{BB962C8B-B14F-4D97-AF65-F5344CB8AC3E}">
        <p14:creationId xmlns:p14="http://schemas.microsoft.com/office/powerpoint/2010/main" val="145615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049CD-2667-FA4C-B336-A536B4DB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Prossimamente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0DA682-113D-0145-902E-CC407250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sz="2000" dirty="0"/>
              <a:t>integrazione con Facebook Messenger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estendere le funzionalità offerte permettendo la pubblicazione di documenti (PDF)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monitorare l’evolversi delle API per WhatsApp e Instagram ed eventualmente permettere l’integrazione con essi</a:t>
            </a:r>
          </a:p>
        </p:txBody>
      </p:sp>
    </p:spTree>
    <p:extLst>
      <p:ext uri="{BB962C8B-B14F-4D97-AF65-F5344CB8AC3E}">
        <p14:creationId xmlns:p14="http://schemas.microsoft.com/office/powerpoint/2010/main" val="3349793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8100D-32E4-804B-93D9-9B0534A5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77575B-0B9E-1D46-BB78-02FF5D56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2400" b="1" dirty="0"/>
              <a:t>Grazie a tutti per l’attenzione da me e da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A08983A-C396-D745-BE44-399A62468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5" y="2762250"/>
            <a:ext cx="8547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ACD105-9EFE-AD44-B35E-5213BFC4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Etimologia del nome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5DB12B-F38D-D148-A2CB-095E0B55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Ermes era una divinità della mitologia greca il cui ruolo principale era quello di messaggero degli dèi.</a:t>
            </a:r>
          </a:p>
          <a:p>
            <a:endParaRPr lang="it-IT" dirty="0"/>
          </a:p>
          <a:p>
            <a:r>
              <a:rPr lang="it-IT" dirty="0"/>
              <a:t>Possiamo, simbolicamente, pensare all’interazione con i Social Network come ad una serie di messaggi affidati ad Ermes che, adempiendo al suo compito di messaggero, recapiterà ai social network.</a:t>
            </a:r>
          </a:p>
          <a:p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5928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D2295-E070-0242-8690-560A7E8D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Ermes?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EE8CA1-7371-924C-BB91-9D7531ED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Un semplice esempio:</a:t>
            </a:r>
          </a:p>
          <a:p>
            <a:endParaRPr lang="it-IT" sz="2000" dirty="0"/>
          </a:p>
          <a:p>
            <a:r>
              <a:rPr lang="it-IT" sz="2000" dirty="0"/>
              <a:t>Felice gestisce un panificio e all’orario di chiusura si ritrova con 2 kg di pane rimanenti.</a:t>
            </a:r>
          </a:p>
          <a:p>
            <a:r>
              <a:rPr lang="it-IT" sz="2000" dirty="0"/>
              <a:t>Felice decide di donare il pane avanzato alla mensa dei poveri.</a:t>
            </a:r>
          </a:p>
          <a:p>
            <a:r>
              <a:rPr lang="it-IT" sz="2000" dirty="0"/>
              <a:t>A questo punto, Felice ha fatto una buona azione.</a:t>
            </a:r>
          </a:p>
          <a:p>
            <a:endParaRPr lang="it-IT" sz="2000" dirty="0"/>
          </a:p>
          <a:p>
            <a:r>
              <a:rPr lang="it-IT" sz="2000" dirty="0"/>
              <a:t>Ermes decide di ricompensare Felice dandogli l’opportunità di guadagnare dalla propria buona azione, fornendogli i mezzi necessari per la pubblicazione sui social network.</a:t>
            </a:r>
          </a:p>
          <a:p>
            <a:r>
              <a:rPr lang="it-IT" sz="2000" dirty="0"/>
              <a:t>A questo punto, Felice ha fatto una buona azione e ha guadagnato da essa facendosi pubblicità.</a:t>
            </a:r>
          </a:p>
        </p:txBody>
      </p:sp>
    </p:spTree>
    <p:extLst>
      <p:ext uri="{BB962C8B-B14F-4D97-AF65-F5344CB8AC3E}">
        <p14:creationId xmlns:p14="http://schemas.microsoft.com/office/powerpoint/2010/main" val="103122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426A3-23A9-414D-8053-EC36B80A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Microservizi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D485E6-6315-A34B-9E7B-2F7DC366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I microservizi sono un approccio architetturale alla realizzazione di applicazioni.</a:t>
            </a:r>
          </a:p>
          <a:p>
            <a:endParaRPr lang="it-IT" sz="2000" dirty="0"/>
          </a:p>
          <a:p>
            <a:r>
              <a:rPr lang="it-IT" sz="2000" dirty="0"/>
              <a:t>A distinguere l'architettura orientati ai microservizi dagli approcci monolitici tradizionali è la suddivisione dell'applicazione da un singolo modulo in moduli di minore complessità. </a:t>
            </a:r>
          </a:p>
          <a:p>
            <a:endParaRPr lang="it-IT" sz="2000" dirty="0"/>
          </a:p>
          <a:p>
            <a:r>
              <a:rPr lang="it-IT" sz="2000" dirty="0"/>
              <a:t>Ciascun modulo è sviluppato in maniera indipendente intorno ad una singola necessità di business. </a:t>
            </a:r>
          </a:p>
          <a:p>
            <a:endParaRPr lang="it-IT" sz="2000" dirty="0"/>
          </a:p>
          <a:p>
            <a:r>
              <a:rPr lang="it-IT" sz="2000" dirty="0"/>
              <a:t>I microservizi possono comunicare tra loro, in genere in modalità stateless, tramite interfacce di programmazione delle applicazioni (API).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9528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8464F3-DCFC-E342-935E-EFFACA5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9583A6-A2B0-4C48-9F7D-6934F072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dirty="0"/>
              <a:t>Time-to-market più rapido</a:t>
            </a:r>
          </a:p>
          <a:p>
            <a:pPr marL="400050" lvl="1" indent="0">
              <a:buNone/>
            </a:pPr>
            <a:r>
              <a:rPr lang="it-IT" sz="1800" dirty="0"/>
              <a:t>Un'architettura orientata ai microservizi supporta deployment e aggiornamenti più agili.</a:t>
            </a:r>
          </a:p>
          <a:p>
            <a:endParaRPr lang="it-IT" sz="1800" b="1" dirty="0"/>
          </a:p>
          <a:p>
            <a:r>
              <a:rPr lang="it-IT" sz="1800" b="1" dirty="0"/>
              <a:t>Scalabilità superiore</a:t>
            </a:r>
          </a:p>
          <a:p>
            <a:pPr marL="400050" lvl="1" indent="0">
              <a:buNone/>
            </a:pPr>
            <a:r>
              <a:rPr lang="it-IT" sz="1800" dirty="0"/>
              <a:t>Con l’aumentare della domanda, i microservizi possono essere replicati e distribuiti su più macchine, in base alle esigenze.</a:t>
            </a:r>
          </a:p>
          <a:p>
            <a:endParaRPr lang="it-IT" sz="1800" b="1" dirty="0"/>
          </a:p>
          <a:p>
            <a:r>
              <a:rPr lang="it-IT" sz="1800" b="1" dirty="0"/>
              <a:t>Resilienza</a:t>
            </a:r>
          </a:p>
          <a:p>
            <a:pPr marL="400050" lvl="1" indent="0">
              <a:buNone/>
            </a:pPr>
            <a:r>
              <a:rPr lang="it-IT" sz="1800" dirty="0"/>
              <a:t>Il malfunzionamento di un componente non determina il blocco dell'intera applicazione, come avviene con il modello monolitico.</a:t>
            </a:r>
          </a:p>
          <a:p>
            <a:pPr marL="400050" lvl="1" indent="0">
              <a:buNone/>
            </a:pPr>
            <a:endParaRPr lang="it-IT" sz="1800" dirty="0"/>
          </a:p>
          <a:p>
            <a:r>
              <a:rPr lang="it-IT" sz="1800" b="1" dirty="0"/>
              <a:t>Maggiore apertura</a:t>
            </a:r>
          </a:p>
          <a:p>
            <a:pPr marL="400050" lvl="1" indent="0">
              <a:buNone/>
            </a:pPr>
            <a:r>
              <a:rPr lang="it-IT" sz="1800" dirty="0"/>
              <a:t>Il team di sviluppo è libero di scegliere il linguaggio e la tecnologia ottimali allo sviluppo.</a:t>
            </a:r>
          </a:p>
          <a:p>
            <a:pPr marL="0" indent="0">
              <a:buNone/>
            </a:pPr>
            <a:endParaRPr lang="it-IT" sz="2000" b="1" dirty="0"/>
          </a:p>
          <a:p>
            <a:endParaRPr lang="it-IT" b="1" dirty="0"/>
          </a:p>
          <a:p>
            <a:endParaRPr lang="it-IT" b="1" dirty="0"/>
          </a:p>
          <a:p>
            <a:pPr marL="400050" lvl="1" indent="0">
              <a:buNone/>
            </a:pPr>
            <a:r>
              <a:rPr lang="it-IT" b="1" dirty="0"/>
              <a:t> </a:t>
            </a:r>
            <a:endParaRPr lang="it-IT" sz="2000" dirty="0"/>
          </a:p>
          <a:p>
            <a:pPr marL="40005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4595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8464F3-DCFC-E342-935E-EFFACA5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Svantaggi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9583A6-A2B0-4C48-9F7D-6934F072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dirty="0"/>
              <a:t>Gestione delle versioni</a:t>
            </a:r>
          </a:p>
          <a:p>
            <a:pPr marL="400050" lvl="1" indent="0">
              <a:buNone/>
            </a:pPr>
            <a:r>
              <a:rPr lang="it-IT" sz="1900" dirty="0"/>
              <a:t>L'aggiornamento a una nuova versione potrebbe compromettere la retrocompatibilità. </a:t>
            </a:r>
          </a:p>
          <a:p>
            <a:pPr marL="400050" lvl="1" indent="0">
              <a:buNone/>
            </a:pPr>
            <a:endParaRPr lang="it-IT" b="1" dirty="0"/>
          </a:p>
          <a:p>
            <a:r>
              <a:rPr lang="it-IT" sz="2000" b="1" dirty="0"/>
              <a:t>Registrazione</a:t>
            </a:r>
          </a:p>
          <a:p>
            <a:pPr marL="400050" lvl="1" indent="0">
              <a:buNone/>
            </a:pPr>
            <a:r>
              <a:rPr lang="it-IT" sz="1900" dirty="0"/>
              <a:t>Nei sistemi distribuiti per ricollegare tutti i vari componenti sono necessari registri centralizzati, senza i quali gestirli in modo scalabile risulterebbe impossibile. </a:t>
            </a:r>
            <a:endParaRPr lang="it-IT" b="1" dirty="0"/>
          </a:p>
          <a:p>
            <a:pPr marL="400050" lvl="1" indent="0">
              <a:buNone/>
            </a:pPr>
            <a:endParaRPr lang="it-IT" sz="2000" dirty="0"/>
          </a:p>
          <a:p>
            <a:r>
              <a:rPr lang="it-IT" b="1" dirty="0"/>
              <a:t>Monitoraggio</a:t>
            </a:r>
            <a:r>
              <a:rPr lang="it-IT" dirty="0"/>
              <a:t> </a:t>
            </a:r>
            <a:endParaRPr lang="it-IT" b="1" dirty="0"/>
          </a:p>
          <a:p>
            <a:pPr marL="400050" lvl="1" indent="0">
              <a:buNone/>
            </a:pPr>
            <a:r>
              <a:rPr lang="it-IT" sz="1900" dirty="0"/>
              <a:t>Risulta fondamentale per i team operativi avere una visione centralizzata del sistema, al fine di identificare l'origine dei problemi.</a:t>
            </a:r>
          </a:p>
          <a:p>
            <a:pPr marL="40005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61571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FEF26-C65F-014D-8F4E-A1A06BFE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4C8D0A-A875-2442-A803-99467DF1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Un design pattern è una soluzione progettuale ad un problema ricorrente.</a:t>
            </a:r>
          </a:p>
          <a:p>
            <a:endParaRPr lang="it-IT" sz="2000" dirty="0"/>
          </a:p>
          <a:p>
            <a:r>
              <a:rPr lang="it-IT" sz="2000" dirty="0"/>
              <a:t>Diversi sono i degisn pattern importanti in un’architettura basata su microservizi:</a:t>
            </a:r>
          </a:p>
          <a:p>
            <a:pPr lvl="1"/>
            <a:r>
              <a:rPr lang="it-IT" sz="2000" dirty="0"/>
              <a:t>API Gateway</a:t>
            </a:r>
          </a:p>
          <a:p>
            <a:pPr lvl="1"/>
            <a:r>
              <a:rPr lang="it-IT" sz="2000" dirty="0"/>
              <a:t>Service Discovery (Client-side/Server-side)</a:t>
            </a:r>
          </a:p>
          <a:p>
            <a:pPr lvl="1"/>
            <a:r>
              <a:rPr lang="it-IT" sz="2000" dirty="0"/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791404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ette Engschrift"/>
        <a:ea typeface=""/>
        <a:cs typeface=""/>
      </a:majorFont>
      <a:minorFont>
        <a:latin typeface="Fette Eng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ette Engschrift"/>
        <a:ea typeface=""/>
        <a:cs typeface=""/>
      </a:majorFont>
      <a:minorFont>
        <a:latin typeface="Fette Eng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1925</Words>
  <Application>Microsoft Macintosh PowerPoint</Application>
  <PresentationFormat>Presentazione su schermo (4:3)</PresentationFormat>
  <Paragraphs>251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Fette Engschrift</vt:lpstr>
      <vt:lpstr>Wingdings</vt:lpstr>
      <vt:lpstr>template</vt:lpstr>
      <vt:lpstr>Custom Design</vt:lpstr>
      <vt:lpstr>Ermes Microservizio per l’integrazione con i Social Network</vt:lpstr>
      <vt:lpstr>Ermes</vt:lpstr>
      <vt:lpstr>Qual è il contesto?</vt:lpstr>
      <vt:lpstr>Etimologia del nome</vt:lpstr>
      <vt:lpstr>Perché Ermes?</vt:lpstr>
      <vt:lpstr>Microservizi</vt:lpstr>
      <vt:lpstr>Vantaggi</vt:lpstr>
      <vt:lpstr>Svantaggi</vt:lpstr>
      <vt:lpstr>Design pattern</vt:lpstr>
      <vt:lpstr>API Gateway</vt:lpstr>
      <vt:lpstr>Service Discovery</vt:lpstr>
      <vt:lpstr>Service Registry</vt:lpstr>
      <vt:lpstr>Client-side Service Discovery</vt:lpstr>
      <vt:lpstr>Server-side Service Discovery</vt:lpstr>
      <vt:lpstr>Access Token</vt:lpstr>
      <vt:lpstr>Tecnologie</vt:lpstr>
      <vt:lpstr>Spring</vt:lpstr>
      <vt:lpstr>Spring Boot</vt:lpstr>
      <vt:lpstr>OAuth 2.0</vt:lpstr>
      <vt:lpstr>RestFB</vt:lpstr>
      <vt:lpstr>RestFB: FacebookClient</vt:lpstr>
      <vt:lpstr>Twitter4J</vt:lpstr>
      <vt:lpstr>Twitter4J: Twitter</vt:lpstr>
      <vt:lpstr>Java Telegram Bot</vt:lpstr>
      <vt:lpstr>Java Telegram Bot: TelegramBot</vt:lpstr>
      <vt:lpstr>Eureka</vt:lpstr>
      <vt:lpstr>Problematiche affrontate</vt:lpstr>
      <vt:lpstr>Servizi generici</vt:lpstr>
      <vt:lpstr>Servizi indipendenti</vt:lpstr>
      <vt:lpstr>Come? Filtri!</vt:lpstr>
      <vt:lpstr>Un po’ di codice: TwitterFilter - 1</vt:lpstr>
      <vt:lpstr>Un po’ di codice: TwitterFilter - 2</vt:lpstr>
      <vt:lpstr>Prossimamente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SNI</dc:title>
  <dc:creator>TIZIANO CITRO</dc:creator>
  <cp:lastModifiedBy>TIZIANO CITRO</cp:lastModifiedBy>
  <cp:revision>355</cp:revision>
  <dcterms:created xsi:type="dcterms:W3CDTF">2020-09-16T10:41:43Z</dcterms:created>
  <dcterms:modified xsi:type="dcterms:W3CDTF">2020-10-17T16:23:57Z</dcterms:modified>
</cp:coreProperties>
</file>