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9" r:id="rId2"/>
    <p:sldId id="258" r:id="rId3"/>
    <p:sldId id="266" r:id="rId4"/>
    <p:sldId id="294" r:id="rId5"/>
    <p:sldId id="607" r:id="rId6"/>
    <p:sldId id="259" r:id="rId7"/>
    <p:sldId id="260" r:id="rId8"/>
    <p:sldId id="261" r:id="rId9"/>
    <p:sldId id="262" r:id="rId10"/>
    <p:sldId id="263" r:id="rId11"/>
    <p:sldId id="264" r:id="rId12"/>
    <p:sldId id="278" r:id="rId13"/>
    <p:sldId id="265" r:id="rId14"/>
    <p:sldId id="268" r:id="rId15"/>
    <p:sldId id="279" r:id="rId16"/>
    <p:sldId id="276" r:id="rId17"/>
    <p:sldId id="612" r:id="rId18"/>
    <p:sldId id="609" r:id="rId19"/>
    <p:sldId id="608" r:id="rId20"/>
    <p:sldId id="613" r:id="rId21"/>
    <p:sldId id="281" r:id="rId22"/>
    <p:sldId id="280" r:id="rId23"/>
    <p:sldId id="610" r:id="rId24"/>
    <p:sldId id="295" r:id="rId25"/>
    <p:sldId id="296" r:id="rId26"/>
    <p:sldId id="611" r:id="rId27"/>
    <p:sldId id="297" r:id="rId28"/>
    <p:sldId id="606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04"/>
    <p:restoredTop sz="94664"/>
  </p:normalViewPr>
  <p:slideViewPr>
    <p:cSldViewPr snapToGrid="0" snapToObjects="1">
      <p:cViewPr varScale="1">
        <p:scale>
          <a:sx n="143" d="100"/>
          <a:sy n="143" d="100"/>
        </p:scale>
        <p:origin x="26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0827F-EA81-4040-AEE7-4E35660A274A}" type="datetimeFigureOut">
              <a:rPr lang="it-IT" smtClean="0"/>
              <a:t>14/02/21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44EE9-01EA-E248-A85D-016AFB826A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81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44EE9-01EA-E248-A85D-016AFB826AA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598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44EE9-01EA-E248-A85D-016AFB826AA2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115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44EE9-01EA-E248-A85D-016AFB826AA2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3478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44EE9-01EA-E248-A85D-016AFB826AA2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10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44EE9-01EA-E248-A85D-016AFB826AA2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48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44EE9-01EA-E248-A85D-016AFB826AA2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9436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44EE9-01EA-E248-A85D-016AFB826AA2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480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44EE9-01EA-E248-A85D-016AFB826AA2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3006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44EE9-01EA-E248-A85D-016AFB826AA2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93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44EE9-01EA-E248-A85D-016AFB826AA2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620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44EE9-01EA-E248-A85D-016AFB826AA2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2671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44EE9-01EA-E248-A85D-016AFB826AA2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80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62631F-AFBE-C04A-88F2-B2AAEAB71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DDF7727-9F9F-ED44-A200-E1BDB345A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AB5863-2F0A-6F44-B62E-2F8E0C23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0DF4-C8A6-EA4D-9217-6292ECF8E0A9}" type="datetimeFigureOut">
              <a:rPr lang="it-IT" smtClean="0"/>
              <a:t>14/02/21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132BA4-7E36-4B48-AE30-FDCF72B0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149F-F3DC-8E48-8C10-62EDACAB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16E-F3E8-E143-9620-F68A96ADA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681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6E9D14-D481-BB49-9975-5ABE85F7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BCA9C5-5C7C-6F46-B2A8-95FFAF968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F530DC-607F-E042-9FB3-6C04EF89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0DF4-C8A6-EA4D-9217-6292ECF8E0A9}" type="datetimeFigureOut">
              <a:rPr lang="it-IT" smtClean="0"/>
              <a:t>14/02/21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C4C955-9026-2749-9A15-FC645F66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61EEFA-F562-084D-A5AD-69EB65F7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16E-F3E8-E143-9620-F68A96ADA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3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C0C6B46-459C-F84E-86AC-2540ECF55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F24417-ED26-5C46-881B-126A0FB68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AD278-001B-6D41-BBCB-66537837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0DF4-C8A6-EA4D-9217-6292ECF8E0A9}" type="datetimeFigureOut">
              <a:rPr lang="it-IT" smtClean="0"/>
              <a:t>14/02/21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2D4E79-D7D0-6942-A2BC-7CC9D37B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D2D03F-677D-E14C-81E2-C0BB92DB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16E-F3E8-E143-9620-F68A96ADA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936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A7E4AD-4963-F447-BAD8-D9F70FF9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923D3A-8A03-4644-AD95-0B3B2BF7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C84F02-01AB-9B46-91C4-F55D90B2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0DF4-C8A6-EA4D-9217-6292ECF8E0A9}" type="datetimeFigureOut">
              <a:rPr lang="it-IT" smtClean="0"/>
              <a:t>14/02/21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386D6E-F962-B44B-A5BB-F86672C0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8BFAF-6BFF-214D-AD3A-975F21D9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16E-F3E8-E143-9620-F68A96ADA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8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9A73B-A0CB-5742-9366-64202099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8AF239-97A1-D742-9C22-3B80283B4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3C0D2A-283F-D244-8C52-40BE2126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0DF4-C8A6-EA4D-9217-6292ECF8E0A9}" type="datetimeFigureOut">
              <a:rPr lang="it-IT" smtClean="0"/>
              <a:t>14/02/21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6B4EE6-B919-1B4D-B201-42C56472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7DC666-7A7B-DB44-BC29-0AF3FB9B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16E-F3E8-E143-9620-F68A96ADA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10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7EEA7E-5409-8C4E-82AD-6BBC8686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B30AD6-8511-C943-B3F4-5B177BD47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BCF7C3-16D0-2946-BF6B-63D8FBB0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4F16D1-ADC2-ED45-B4FF-A71DA98D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0DF4-C8A6-EA4D-9217-6292ECF8E0A9}" type="datetimeFigureOut">
              <a:rPr lang="it-IT" smtClean="0"/>
              <a:t>14/02/21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594FDC-50DD-B14D-B65C-61762042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15A987-0F65-0D41-A3B7-D72CD9E4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16E-F3E8-E143-9620-F68A96ADA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045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2D3614-9630-1A46-A0B8-C15D2817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BD00AF-94F1-7148-8A7A-6B558704F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C320EF-8CBF-0249-8827-82C4DDB7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92DDF-AB70-7043-A71E-3CAB9AD6C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FD56BDA-A8D3-1D44-85D0-65BE29505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A2701B6-5BD3-5442-9709-D4140785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0DF4-C8A6-EA4D-9217-6292ECF8E0A9}" type="datetimeFigureOut">
              <a:rPr lang="it-IT" smtClean="0"/>
              <a:t>14/02/21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E3872FE-505F-8A49-8FF4-B529F325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83D1991-5FAA-134F-A0C6-EE41EA97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16E-F3E8-E143-9620-F68A96ADA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44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9F93A4-5FC1-EC48-8BCA-14129BB5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0DF236-B326-AF4E-AEDB-AE8FBA98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0DF4-C8A6-EA4D-9217-6292ECF8E0A9}" type="datetimeFigureOut">
              <a:rPr lang="it-IT" smtClean="0"/>
              <a:t>14/02/21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77084F-19D7-A045-80D5-4BB5F500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1D6DC71-D887-514E-BC3C-20F54623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16E-F3E8-E143-9620-F68A96ADA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089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DB1EC82-5D8C-2741-830B-F22E3ED2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0DF4-C8A6-EA4D-9217-6292ECF8E0A9}" type="datetimeFigureOut">
              <a:rPr lang="it-IT" smtClean="0"/>
              <a:t>14/02/21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10F1452-2D0B-A54C-95E7-49F1131B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14A890-B7F8-A344-ACB6-261C3163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16E-F3E8-E143-9620-F68A96ADA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167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3B9B3E-94EC-3E42-A5AE-2CB9B517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7F937F-7734-3843-B2E0-B6466AC0B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2CEFD8D-EFFC-6349-81A9-6AF46A314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84D4D8-3C78-0B4B-A69A-E8101A87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0DF4-C8A6-EA4D-9217-6292ECF8E0A9}" type="datetimeFigureOut">
              <a:rPr lang="it-IT" smtClean="0"/>
              <a:t>14/02/21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EBCBB3-40D3-414F-B278-B063D61E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C02F3F-E3FA-DB4A-900E-BB77BA67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16E-F3E8-E143-9620-F68A96ADA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74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98FA95-E3EA-334F-B744-7A4999E9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AC255AE-FCEC-2841-92C4-3D2EB9B08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36FD455-40AD-E347-976C-AEA5C3BC6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CF6BF5-86BF-4A4A-885B-D9B6297A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0DF4-C8A6-EA4D-9217-6292ECF8E0A9}" type="datetimeFigureOut">
              <a:rPr lang="it-IT" smtClean="0"/>
              <a:t>14/02/21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F06E1F-12C1-1240-A3E7-1518728F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F5AE6F-CF34-E548-A07E-546FFED0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16E-F3E8-E143-9620-F68A96ADA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183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DF5BAB-B855-0E4B-9B89-AC4A49AF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1F5BF6-8252-D04F-86A4-206555DCF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82F0F8-10D1-A047-914B-8052B386B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30DF4-C8A6-EA4D-9217-6292ECF8E0A9}" type="datetimeFigureOut">
              <a:rPr lang="it-IT" smtClean="0"/>
              <a:t>14/02/21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174DCE-D204-8C40-AD6C-71BB57837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831AB0-77BA-4549-B62C-7020B84FE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216E-F3E8-E143-9620-F68A96ADA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04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F00112B-1222-024C-8A07-EDA4476F03E3}"/>
              </a:ext>
            </a:extLst>
          </p:cNvPr>
          <p:cNvSpPr/>
          <p:nvPr/>
        </p:nvSpPr>
        <p:spPr>
          <a:xfrm>
            <a:off x="1115381" y="977227"/>
            <a:ext cx="29209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Mnemosine</a:t>
            </a:r>
            <a:endParaRPr lang="it-IT" sz="4400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F8C85C5-EBA5-AC48-9816-06A99A8B6CA5}"/>
              </a:ext>
            </a:extLst>
          </p:cNvPr>
          <p:cNvSpPr>
            <a:spLocks/>
          </p:cNvSpPr>
          <p:nvPr/>
        </p:nvSpPr>
        <p:spPr bwMode="auto">
          <a:xfrm>
            <a:off x="2575877" y="2808963"/>
            <a:ext cx="4734996" cy="2162658"/>
          </a:xfrm>
          <a:custGeom>
            <a:avLst/>
            <a:gdLst>
              <a:gd name="T0" fmla="*/ 1476 w 4788"/>
              <a:gd name="T1" fmla="*/ 1313 h 2310"/>
              <a:gd name="T2" fmla="*/ 3124 w 4788"/>
              <a:gd name="T3" fmla="*/ 1393 h 2310"/>
              <a:gd name="T4" fmla="*/ 3052 w 4788"/>
              <a:gd name="T5" fmla="*/ 605 h 2310"/>
              <a:gd name="T6" fmla="*/ 2872 w 4788"/>
              <a:gd name="T7" fmla="*/ 1361 h 2310"/>
              <a:gd name="T8" fmla="*/ 2844 w 4788"/>
              <a:gd name="T9" fmla="*/ 1989 h 2310"/>
              <a:gd name="T10" fmla="*/ 2220 w 4788"/>
              <a:gd name="T11" fmla="*/ 1165 h 2310"/>
              <a:gd name="T12" fmla="*/ 2828 w 4788"/>
              <a:gd name="T13" fmla="*/ 481 h 2310"/>
              <a:gd name="T14" fmla="*/ 2110 w 4788"/>
              <a:gd name="T15" fmla="*/ 673 h 2310"/>
              <a:gd name="T16" fmla="*/ 2404 w 4788"/>
              <a:gd name="T17" fmla="*/ 1881 h 2310"/>
              <a:gd name="T18" fmla="*/ 1672 w 4788"/>
              <a:gd name="T19" fmla="*/ 1769 h 2310"/>
              <a:gd name="T20" fmla="*/ 1524 w 4788"/>
              <a:gd name="T21" fmla="*/ 865 h 2310"/>
              <a:gd name="T22" fmla="*/ 2064 w 4788"/>
              <a:gd name="T23" fmla="*/ 301 h 2310"/>
              <a:gd name="T24" fmla="*/ 2972 w 4788"/>
              <a:gd name="T25" fmla="*/ 381 h 2310"/>
              <a:gd name="T26" fmla="*/ 3184 w 4788"/>
              <a:gd name="T27" fmla="*/ 1193 h 2310"/>
              <a:gd name="T28" fmla="*/ 2908 w 4788"/>
              <a:gd name="T29" fmla="*/ 1885 h 2310"/>
              <a:gd name="T30" fmla="*/ 2000 w 4788"/>
              <a:gd name="T31" fmla="*/ 1977 h 2310"/>
              <a:gd name="T32" fmla="*/ 1420 w 4788"/>
              <a:gd name="T33" fmla="*/ 1433 h 2310"/>
              <a:gd name="T34" fmla="*/ 1860 w 4788"/>
              <a:gd name="T35" fmla="*/ 813 h 2310"/>
              <a:gd name="T36" fmla="*/ 2212 w 4788"/>
              <a:gd name="T37" fmla="*/ 205 h 2310"/>
              <a:gd name="T38" fmla="*/ 2948 w 4788"/>
              <a:gd name="T39" fmla="*/ 445 h 2310"/>
              <a:gd name="T40" fmla="*/ 3028 w 4788"/>
              <a:gd name="T41" fmla="*/ 1125 h 2310"/>
              <a:gd name="T42" fmla="*/ 1948 w 4788"/>
              <a:gd name="T43" fmla="*/ 909 h 2310"/>
              <a:gd name="T44" fmla="*/ 2224 w 4788"/>
              <a:gd name="T45" fmla="*/ 1709 h 2310"/>
              <a:gd name="T46" fmla="*/ 3156 w 4788"/>
              <a:gd name="T47" fmla="*/ 1485 h 2310"/>
              <a:gd name="T48" fmla="*/ 3425 w 4788"/>
              <a:gd name="T49" fmla="*/ 1149 h 2310"/>
              <a:gd name="T50" fmla="*/ 3428 w 4788"/>
              <a:gd name="T51" fmla="*/ 1135 h 2310"/>
              <a:gd name="T52" fmla="*/ 2908 w 4788"/>
              <a:gd name="T53" fmla="*/ 513 h 2310"/>
              <a:gd name="T54" fmla="*/ 1860 w 4788"/>
              <a:gd name="T55" fmla="*/ 885 h 2310"/>
              <a:gd name="T56" fmla="*/ 1788 w 4788"/>
              <a:gd name="T57" fmla="*/ 2037 h 2310"/>
              <a:gd name="T58" fmla="*/ 2800 w 4788"/>
              <a:gd name="T59" fmla="*/ 2077 h 2310"/>
              <a:gd name="T60" fmla="*/ 3296 w 4788"/>
              <a:gd name="T61" fmla="*/ 1825 h 2310"/>
              <a:gd name="T62" fmla="*/ 3532 w 4788"/>
              <a:gd name="T63" fmla="*/ 1213 h 2310"/>
              <a:gd name="T64" fmla="*/ 3032 w 4788"/>
              <a:gd name="T65" fmla="*/ 757 h 2310"/>
              <a:gd name="T66" fmla="*/ 1968 w 4788"/>
              <a:gd name="T67" fmla="*/ 501 h 2310"/>
              <a:gd name="T68" fmla="*/ 1459 w 4788"/>
              <a:gd name="T69" fmla="*/ 1155 h 2310"/>
              <a:gd name="T70" fmla="*/ 2724 w 4788"/>
              <a:gd name="T71" fmla="*/ 1789 h 2310"/>
              <a:gd name="T72" fmla="*/ 3480 w 4788"/>
              <a:gd name="T73" fmla="*/ 1493 h 2310"/>
              <a:gd name="T74" fmla="*/ 2404 w 4788"/>
              <a:gd name="T75" fmla="*/ 853 h 2310"/>
              <a:gd name="T76" fmla="*/ 2184 w 4788"/>
              <a:gd name="T77" fmla="*/ 1429 h 2310"/>
              <a:gd name="T78" fmla="*/ 2404 w 4788"/>
              <a:gd name="T79" fmla="*/ 1201 h 2310"/>
              <a:gd name="T80" fmla="*/ 2508 w 4788"/>
              <a:gd name="T81" fmla="*/ 1941 h 2310"/>
              <a:gd name="T82" fmla="*/ 1752 w 4788"/>
              <a:gd name="T83" fmla="*/ 653 h 2310"/>
              <a:gd name="T84" fmla="*/ 2916 w 4788"/>
              <a:gd name="T85" fmla="*/ 321 h 2310"/>
              <a:gd name="T86" fmla="*/ 3024 w 4788"/>
              <a:gd name="T87" fmla="*/ 1965 h 2310"/>
              <a:gd name="T88" fmla="*/ 1816 w 4788"/>
              <a:gd name="T89" fmla="*/ 1161 h 2310"/>
              <a:gd name="T90" fmla="*/ 2660 w 4788"/>
              <a:gd name="T91" fmla="*/ 2209 h 2310"/>
              <a:gd name="T92" fmla="*/ 2940 w 4788"/>
              <a:gd name="T93" fmla="*/ 669 h 2310"/>
              <a:gd name="T94" fmla="*/ 1700 w 4788"/>
              <a:gd name="T95" fmla="*/ 1549 h 2310"/>
              <a:gd name="T96" fmla="*/ 2532 w 4788"/>
              <a:gd name="T97" fmla="*/ 673 h 2310"/>
              <a:gd name="T98" fmla="*/ 2272 w 4788"/>
              <a:gd name="T99" fmla="*/ 793 h 2310"/>
              <a:gd name="T100" fmla="*/ 2308 w 4788"/>
              <a:gd name="T101" fmla="*/ 641 h 2310"/>
              <a:gd name="T102" fmla="*/ 2932 w 4788"/>
              <a:gd name="T103" fmla="*/ 2033 h 2310"/>
              <a:gd name="T104" fmla="*/ 3408 w 4788"/>
              <a:gd name="T105" fmla="*/ 745 h 2310"/>
              <a:gd name="T106" fmla="*/ 1732 w 4788"/>
              <a:gd name="T107" fmla="*/ 789 h 2310"/>
              <a:gd name="T108" fmla="*/ 3080 w 4788"/>
              <a:gd name="T109" fmla="*/ 357 h 2310"/>
              <a:gd name="T110" fmla="*/ 2540 w 4788"/>
              <a:gd name="T111" fmla="*/ 2265 h 2310"/>
              <a:gd name="T112" fmla="*/ 3760 w 4788"/>
              <a:gd name="T113" fmla="*/ 1521 h 2310"/>
              <a:gd name="T114" fmla="*/ 4788 w 4788"/>
              <a:gd name="T115" fmla="*/ 1041 h 2310"/>
              <a:gd name="connsiteX0" fmla="*/ 0 w 10010"/>
              <a:gd name="connsiteY0" fmla="*/ 8484 h 9316"/>
              <a:gd name="connsiteX1" fmla="*/ 3083 w 10010"/>
              <a:gd name="connsiteY1" fmla="*/ 5177 h 9316"/>
              <a:gd name="connsiteX2" fmla="*/ 5079 w 10010"/>
              <a:gd name="connsiteY2" fmla="*/ 6251 h 9316"/>
              <a:gd name="connsiteX3" fmla="*/ 6525 w 10010"/>
              <a:gd name="connsiteY3" fmla="*/ 5523 h 9316"/>
              <a:gd name="connsiteX4" fmla="*/ 6892 w 10010"/>
              <a:gd name="connsiteY4" fmla="*/ 4173 h 9316"/>
              <a:gd name="connsiteX5" fmla="*/ 6374 w 10010"/>
              <a:gd name="connsiteY5" fmla="*/ 2112 h 9316"/>
              <a:gd name="connsiteX6" fmla="*/ 5472 w 10010"/>
              <a:gd name="connsiteY6" fmla="*/ 3567 h 9316"/>
              <a:gd name="connsiteX7" fmla="*/ 5998 w 10010"/>
              <a:gd name="connsiteY7" fmla="*/ 5385 h 9316"/>
              <a:gd name="connsiteX8" fmla="*/ 6516 w 10010"/>
              <a:gd name="connsiteY8" fmla="*/ 6701 h 9316"/>
              <a:gd name="connsiteX9" fmla="*/ 5940 w 10010"/>
              <a:gd name="connsiteY9" fmla="*/ 8103 h 9316"/>
              <a:gd name="connsiteX10" fmla="*/ 4678 w 10010"/>
              <a:gd name="connsiteY10" fmla="*/ 8121 h 9316"/>
              <a:gd name="connsiteX11" fmla="*/ 4637 w 10010"/>
              <a:gd name="connsiteY11" fmla="*/ 4536 h 9316"/>
              <a:gd name="connsiteX12" fmla="*/ 5748 w 10010"/>
              <a:gd name="connsiteY12" fmla="*/ 3722 h 9316"/>
              <a:gd name="connsiteX13" fmla="*/ 5906 w 10010"/>
              <a:gd name="connsiteY13" fmla="*/ 1575 h 9316"/>
              <a:gd name="connsiteX14" fmla="*/ 4453 w 10010"/>
              <a:gd name="connsiteY14" fmla="*/ 987 h 9316"/>
              <a:gd name="connsiteX15" fmla="*/ 4407 w 10010"/>
              <a:gd name="connsiteY15" fmla="*/ 2406 h 9316"/>
              <a:gd name="connsiteX16" fmla="*/ 4620 w 10010"/>
              <a:gd name="connsiteY16" fmla="*/ 3999 h 9316"/>
              <a:gd name="connsiteX17" fmla="*/ 5021 w 10010"/>
              <a:gd name="connsiteY17" fmla="*/ 7636 h 9316"/>
              <a:gd name="connsiteX18" fmla="*/ 4403 w 10010"/>
              <a:gd name="connsiteY18" fmla="*/ 8571 h 9316"/>
              <a:gd name="connsiteX19" fmla="*/ 3492 w 10010"/>
              <a:gd name="connsiteY19" fmla="*/ 7151 h 9316"/>
              <a:gd name="connsiteX20" fmla="*/ 3417 w 10010"/>
              <a:gd name="connsiteY20" fmla="*/ 4779 h 9316"/>
              <a:gd name="connsiteX21" fmla="*/ 3183 w 10010"/>
              <a:gd name="connsiteY21" fmla="*/ 3238 h 9316"/>
              <a:gd name="connsiteX22" fmla="*/ 3634 w 10010"/>
              <a:gd name="connsiteY22" fmla="*/ 1679 h 9316"/>
              <a:gd name="connsiteX23" fmla="*/ 4311 w 10010"/>
              <a:gd name="connsiteY23" fmla="*/ 796 h 9316"/>
              <a:gd name="connsiteX24" fmla="*/ 5138 w 10010"/>
              <a:gd name="connsiteY24" fmla="*/ 1835 h 9316"/>
              <a:gd name="connsiteX25" fmla="*/ 6207 w 10010"/>
              <a:gd name="connsiteY25" fmla="*/ 1142 h 9316"/>
              <a:gd name="connsiteX26" fmla="*/ 6942 w 10010"/>
              <a:gd name="connsiteY26" fmla="*/ 2441 h 9316"/>
              <a:gd name="connsiteX27" fmla="*/ 6650 w 10010"/>
              <a:gd name="connsiteY27" fmla="*/ 4658 h 9316"/>
              <a:gd name="connsiteX28" fmla="*/ 6742 w 10010"/>
              <a:gd name="connsiteY28" fmla="*/ 6389 h 9316"/>
              <a:gd name="connsiteX29" fmla="*/ 6074 w 10010"/>
              <a:gd name="connsiteY29" fmla="*/ 7653 h 9316"/>
              <a:gd name="connsiteX30" fmla="*/ 5104 w 10010"/>
              <a:gd name="connsiteY30" fmla="*/ 8917 h 9316"/>
              <a:gd name="connsiteX31" fmla="*/ 4177 w 10010"/>
              <a:gd name="connsiteY31" fmla="*/ 8051 h 9316"/>
              <a:gd name="connsiteX32" fmla="*/ 2989 w 10010"/>
              <a:gd name="connsiteY32" fmla="*/ 5822 h 9316"/>
              <a:gd name="connsiteX33" fmla="*/ 2966 w 10010"/>
              <a:gd name="connsiteY33" fmla="*/ 5696 h 9316"/>
              <a:gd name="connsiteX34" fmla="*/ 3016 w 10010"/>
              <a:gd name="connsiteY34" fmla="*/ 3688 h 9316"/>
              <a:gd name="connsiteX35" fmla="*/ 3885 w 10010"/>
              <a:gd name="connsiteY35" fmla="*/ 3012 h 9316"/>
              <a:gd name="connsiteX36" fmla="*/ 4169 w 10010"/>
              <a:gd name="connsiteY36" fmla="*/ 2060 h 9316"/>
              <a:gd name="connsiteX37" fmla="*/ 4620 w 10010"/>
              <a:gd name="connsiteY37" fmla="*/ 380 h 9316"/>
              <a:gd name="connsiteX38" fmla="*/ 5497 w 10010"/>
              <a:gd name="connsiteY38" fmla="*/ 259 h 9316"/>
              <a:gd name="connsiteX39" fmla="*/ 6157 w 10010"/>
              <a:gd name="connsiteY39" fmla="*/ 1419 h 9316"/>
              <a:gd name="connsiteX40" fmla="*/ 6675 w 10010"/>
              <a:gd name="connsiteY40" fmla="*/ 1956 h 9316"/>
              <a:gd name="connsiteX41" fmla="*/ 6324 w 10010"/>
              <a:gd name="connsiteY41" fmla="*/ 4363 h 9316"/>
              <a:gd name="connsiteX42" fmla="*/ 4971 w 10010"/>
              <a:gd name="connsiteY42" fmla="*/ 3670 h 9316"/>
              <a:gd name="connsiteX43" fmla="*/ 4069 w 10010"/>
              <a:gd name="connsiteY43" fmla="*/ 3428 h 9316"/>
              <a:gd name="connsiteX44" fmla="*/ 3743 w 10010"/>
              <a:gd name="connsiteY44" fmla="*/ 6095 h 9316"/>
              <a:gd name="connsiteX45" fmla="*/ 4645 w 10010"/>
              <a:gd name="connsiteY45" fmla="*/ 6891 h 9316"/>
              <a:gd name="connsiteX46" fmla="*/ 5564 w 10010"/>
              <a:gd name="connsiteY46" fmla="*/ 6839 h 9316"/>
              <a:gd name="connsiteX47" fmla="*/ 6591 w 10010"/>
              <a:gd name="connsiteY47" fmla="*/ 5922 h 9316"/>
              <a:gd name="connsiteX48" fmla="*/ 7084 w 10010"/>
              <a:gd name="connsiteY48" fmla="*/ 4900 h 9316"/>
              <a:gd name="connsiteX49" fmla="*/ 7153 w 10010"/>
              <a:gd name="connsiteY49" fmla="*/ 4467 h 9316"/>
              <a:gd name="connsiteX50" fmla="*/ 7153 w 10010"/>
              <a:gd name="connsiteY50" fmla="*/ 4467 h 9316"/>
              <a:gd name="connsiteX51" fmla="*/ 7160 w 10010"/>
              <a:gd name="connsiteY51" fmla="*/ 4406 h 9316"/>
              <a:gd name="connsiteX52" fmla="*/ 7151 w 10010"/>
              <a:gd name="connsiteY52" fmla="*/ 3515 h 9316"/>
              <a:gd name="connsiteX53" fmla="*/ 6074 w 10010"/>
              <a:gd name="connsiteY53" fmla="*/ 1714 h 9316"/>
              <a:gd name="connsiteX54" fmla="*/ 4754 w 10010"/>
              <a:gd name="connsiteY54" fmla="*/ 2580 h 9316"/>
              <a:gd name="connsiteX55" fmla="*/ 3885 w 10010"/>
              <a:gd name="connsiteY55" fmla="*/ 3324 h 9316"/>
              <a:gd name="connsiteX56" fmla="*/ 3250 w 10010"/>
              <a:gd name="connsiteY56" fmla="*/ 7324 h 9316"/>
              <a:gd name="connsiteX57" fmla="*/ 3734 w 10010"/>
              <a:gd name="connsiteY57" fmla="*/ 8311 h 9316"/>
              <a:gd name="connsiteX58" fmla="*/ 4695 w 10010"/>
              <a:gd name="connsiteY58" fmla="*/ 9316 h 9316"/>
              <a:gd name="connsiteX59" fmla="*/ 5848 w 10010"/>
              <a:gd name="connsiteY59" fmla="*/ 8484 h 9316"/>
              <a:gd name="connsiteX60" fmla="*/ 6391 w 10010"/>
              <a:gd name="connsiteY60" fmla="*/ 8484 h 9316"/>
              <a:gd name="connsiteX61" fmla="*/ 6884 w 10010"/>
              <a:gd name="connsiteY61" fmla="*/ 7393 h 9316"/>
              <a:gd name="connsiteX62" fmla="*/ 7059 w 10010"/>
              <a:gd name="connsiteY62" fmla="*/ 5904 h 9316"/>
              <a:gd name="connsiteX63" fmla="*/ 7377 w 10010"/>
              <a:gd name="connsiteY63" fmla="*/ 4744 h 9316"/>
              <a:gd name="connsiteX64" fmla="*/ 7268 w 10010"/>
              <a:gd name="connsiteY64" fmla="*/ 3688 h 9316"/>
              <a:gd name="connsiteX65" fmla="*/ 6332 w 10010"/>
              <a:gd name="connsiteY65" fmla="*/ 2770 h 9316"/>
              <a:gd name="connsiteX66" fmla="*/ 5063 w 10010"/>
              <a:gd name="connsiteY66" fmla="*/ 2839 h 9316"/>
              <a:gd name="connsiteX67" fmla="*/ 4110 w 10010"/>
              <a:gd name="connsiteY67" fmla="*/ 1662 h 9316"/>
              <a:gd name="connsiteX68" fmla="*/ 3166 w 10010"/>
              <a:gd name="connsiteY68" fmla="*/ 2493 h 9316"/>
              <a:gd name="connsiteX69" fmla="*/ 3047 w 10010"/>
              <a:gd name="connsiteY69" fmla="*/ 4493 h 9316"/>
              <a:gd name="connsiteX70" fmla="*/ 4144 w 10010"/>
              <a:gd name="connsiteY70" fmla="*/ 7393 h 9316"/>
              <a:gd name="connsiteX71" fmla="*/ 5689 w 10010"/>
              <a:gd name="connsiteY71" fmla="*/ 7238 h 9316"/>
              <a:gd name="connsiteX72" fmla="*/ 6658 w 10010"/>
              <a:gd name="connsiteY72" fmla="*/ 7238 h 9316"/>
              <a:gd name="connsiteX73" fmla="*/ 7268 w 10010"/>
              <a:gd name="connsiteY73" fmla="*/ 5956 h 9316"/>
              <a:gd name="connsiteX74" fmla="*/ 6115 w 10010"/>
              <a:gd name="connsiteY74" fmla="*/ 3445 h 9316"/>
              <a:gd name="connsiteX75" fmla="*/ 5021 w 10010"/>
              <a:gd name="connsiteY75" fmla="*/ 3186 h 9316"/>
              <a:gd name="connsiteX76" fmla="*/ 5263 w 10010"/>
              <a:gd name="connsiteY76" fmla="*/ 5454 h 9316"/>
              <a:gd name="connsiteX77" fmla="*/ 4561 w 10010"/>
              <a:gd name="connsiteY77" fmla="*/ 5679 h 9316"/>
              <a:gd name="connsiteX78" fmla="*/ 4069 w 10010"/>
              <a:gd name="connsiteY78" fmla="*/ 4103 h 9316"/>
              <a:gd name="connsiteX79" fmla="*/ 5021 w 10010"/>
              <a:gd name="connsiteY79" fmla="*/ 4692 h 9316"/>
              <a:gd name="connsiteX80" fmla="*/ 3609 w 10010"/>
              <a:gd name="connsiteY80" fmla="*/ 6978 h 9316"/>
              <a:gd name="connsiteX81" fmla="*/ 5238 w 10010"/>
              <a:gd name="connsiteY81" fmla="*/ 7896 h 9316"/>
              <a:gd name="connsiteX82" fmla="*/ 5606 w 10010"/>
              <a:gd name="connsiteY82" fmla="*/ 5056 h 9316"/>
              <a:gd name="connsiteX83" fmla="*/ 3659 w 10010"/>
              <a:gd name="connsiteY83" fmla="*/ 2320 h 9316"/>
              <a:gd name="connsiteX84" fmla="*/ 4252 w 10010"/>
              <a:gd name="connsiteY84" fmla="*/ 502 h 9316"/>
              <a:gd name="connsiteX85" fmla="*/ 6090 w 10010"/>
              <a:gd name="connsiteY85" fmla="*/ 883 h 9316"/>
              <a:gd name="connsiteX86" fmla="*/ 5472 w 10010"/>
              <a:gd name="connsiteY86" fmla="*/ 5627 h 9316"/>
              <a:gd name="connsiteX87" fmla="*/ 6316 w 10010"/>
              <a:gd name="connsiteY87" fmla="*/ 7999 h 9316"/>
              <a:gd name="connsiteX88" fmla="*/ 6107 w 10010"/>
              <a:gd name="connsiteY88" fmla="*/ 3826 h 9316"/>
              <a:gd name="connsiteX89" fmla="*/ 3793 w 10010"/>
              <a:gd name="connsiteY89" fmla="*/ 4519 h 9316"/>
              <a:gd name="connsiteX90" fmla="*/ 4327 w 10010"/>
              <a:gd name="connsiteY90" fmla="*/ 7861 h 9316"/>
              <a:gd name="connsiteX91" fmla="*/ 5556 w 10010"/>
              <a:gd name="connsiteY91" fmla="*/ 9056 h 9316"/>
              <a:gd name="connsiteX92" fmla="*/ 6884 w 10010"/>
              <a:gd name="connsiteY92" fmla="*/ 6095 h 9316"/>
              <a:gd name="connsiteX93" fmla="*/ 6140 w 10010"/>
              <a:gd name="connsiteY93" fmla="*/ 2389 h 9316"/>
              <a:gd name="connsiteX94" fmla="*/ 4002 w 10010"/>
              <a:gd name="connsiteY94" fmla="*/ 1367 h 9316"/>
              <a:gd name="connsiteX95" fmla="*/ 3551 w 10010"/>
              <a:gd name="connsiteY95" fmla="*/ 6199 h 9316"/>
              <a:gd name="connsiteX96" fmla="*/ 6199 w 10010"/>
              <a:gd name="connsiteY96" fmla="*/ 4848 h 9316"/>
              <a:gd name="connsiteX97" fmla="*/ 5288 w 10010"/>
              <a:gd name="connsiteY97" fmla="*/ 2406 h 9316"/>
              <a:gd name="connsiteX98" fmla="*/ 4745 w 10010"/>
              <a:gd name="connsiteY98" fmla="*/ 1679 h 9316"/>
              <a:gd name="connsiteX99" fmla="*/ 4745 w 10010"/>
              <a:gd name="connsiteY99" fmla="*/ 2926 h 9316"/>
              <a:gd name="connsiteX100" fmla="*/ 5597 w 10010"/>
              <a:gd name="connsiteY100" fmla="*/ 2354 h 9316"/>
              <a:gd name="connsiteX101" fmla="*/ 4820 w 10010"/>
              <a:gd name="connsiteY101" fmla="*/ 2268 h 9316"/>
              <a:gd name="connsiteX102" fmla="*/ 4612 w 10010"/>
              <a:gd name="connsiteY102" fmla="*/ 5229 h 9316"/>
              <a:gd name="connsiteX103" fmla="*/ 6124 w 10010"/>
              <a:gd name="connsiteY103" fmla="*/ 8294 h 9316"/>
              <a:gd name="connsiteX104" fmla="*/ 7084 w 10010"/>
              <a:gd name="connsiteY104" fmla="*/ 6961 h 9316"/>
              <a:gd name="connsiteX105" fmla="*/ 7118 w 10010"/>
              <a:gd name="connsiteY105" fmla="*/ 2718 h 9316"/>
              <a:gd name="connsiteX106" fmla="*/ 5046 w 10010"/>
              <a:gd name="connsiteY106" fmla="*/ 1471 h 9316"/>
              <a:gd name="connsiteX107" fmla="*/ 3617 w 10010"/>
              <a:gd name="connsiteY107" fmla="*/ 2909 h 9316"/>
              <a:gd name="connsiteX108" fmla="*/ 3676 w 10010"/>
              <a:gd name="connsiteY108" fmla="*/ 1246 h 9316"/>
              <a:gd name="connsiteX109" fmla="*/ 6433 w 10010"/>
              <a:gd name="connsiteY109" fmla="*/ 1038 h 9316"/>
              <a:gd name="connsiteX110" fmla="*/ 6115 w 10010"/>
              <a:gd name="connsiteY110" fmla="*/ 6978 h 9316"/>
              <a:gd name="connsiteX111" fmla="*/ 5305 w 10010"/>
              <a:gd name="connsiteY111" fmla="*/ 9298 h 9316"/>
              <a:gd name="connsiteX112" fmla="*/ 3926 w 10010"/>
              <a:gd name="connsiteY112" fmla="*/ 4779 h 9316"/>
              <a:gd name="connsiteX113" fmla="*/ 7853 w 10010"/>
              <a:gd name="connsiteY113" fmla="*/ 6077 h 9316"/>
              <a:gd name="connsiteX114" fmla="*/ 9541 w 10010"/>
              <a:gd name="connsiteY114" fmla="*/ 5038 h 9316"/>
              <a:gd name="connsiteX115" fmla="*/ 10010 w 10010"/>
              <a:gd name="connsiteY115" fmla="*/ 3999 h 9316"/>
              <a:gd name="connsiteX0" fmla="*/ 0 w 9900"/>
              <a:gd name="connsiteY0" fmla="*/ 9107 h 10000"/>
              <a:gd name="connsiteX1" fmla="*/ 3080 w 9900"/>
              <a:gd name="connsiteY1" fmla="*/ 5557 h 10000"/>
              <a:gd name="connsiteX2" fmla="*/ 5074 w 9900"/>
              <a:gd name="connsiteY2" fmla="*/ 6710 h 10000"/>
              <a:gd name="connsiteX3" fmla="*/ 6518 w 9900"/>
              <a:gd name="connsiteY3" fmla="*/ 5929 h 10000"/>
              <a:gd name="connsiteX4" fmla="*/ 6885 w 9900"/>
              <a:gd name="connsiteY4" fmla="*/ 4479 h 10000"/>
              <a:gd name="connsiteX5" fmla="*/ 6368 w 9900"/>
              <a:gd name="connsiteY5" fmla="*/ 2267 h 10000"/>
              <a:gd name="connsiteX6" fmla="*/ 5467 w 9900"/>
              <a:gd name="connsiteY6" fmla="*/ 3829 h 10000"/>
              <a:gd name="connsiteX7" fmla="*/ 5992 w 9900"/>
              <a:gd name="connsiteY7" fmla="*/ 5780 h 10000"/>
              <a:gd name="connsiteX8" fmla="*/ 6509 w 9900"/>
              <a:gd name="connsiteY8" fmla="*/ 7193 h 10000"/>
              <a:gd name="connsiteX9" fmla="*/ 5934 w 9900"/>
              <a:gd name="connsiteY9" fmla="*/ 8698 h 10000"/>
              <a:gd name="connsiteX10" fmla="*/ 4673 w 9900"/>
              <a:gd name="connsiteY10" fmla="*/ 8717 h 10000"/>
              <a:gd name="connsiteX11" fmla="*/ 4632 w 9900"/>
              <a:gd name="connsiteY11" fmla="*/ 4869 h 10000"/>
              <a:gd name="connsiteX12" fmla="*/ 5742 w 9900"/>
              <a:gd name="connsiteY12" fmla="*/ 3995 h 10000"/>
              <a:gd name="connsiteX13" fmla="*/ 5900 w 9900"/>
              <a:gd name="connsiteY13" fmla="*/ 1691 h 10000"/>
              <a:gd name="connsiteX14" fmla="*/ 4449 w 9900"/>
              <a:gd name="connsiteY14" fmla="*/ 1059 h 10000"/>
              <a:gd name="connsiteX15" fmla="*/ 4403 w 9900"/>
              <a:gd name="connsiteY15" fmla="*/ 2583 h 10000"/>
              <a:gd name="connsiteX16" fmla="*/ 4615 w 9900"/>
              <a:gd name="connsiteY16" fmla="*/ 4293 h 10000"/>
              <a:gd name="connsiteX17" fmla="*/ 5016 w 9900"/>
              <a:gd name="connsiteY17" fmla="*/ 8197 h 10000"/>
              <a:gd name="connsiteX18" fmla="*/ 4399 w 9900"/>
              <a:gd name="connsiteY18" fmla="*/ 9200 h 10000"/>
              <a:gd name="connsiteX19" fmla="*/ 3489 w 9900"/>
              <a:gd name="connsiteY19" fmla="*/ 7676 h 10000"/>
              <a:gd name="connsiteX20" fmla="*/ 3414 w 9900"/>
              <a:gd name="connsiteY20" fmla="*/ 5130 h 10000"/>
              <a:gd name="connsiteX21" fmla="*/ 3180 w 9900"/>
              <a:gd name="connsiteY21" fmla="*/ 3476 h 10000"/>
              <a:gd name="connsiteX22" fmla="*/ 3630 w 9900"/>
              <a:gd name="connsiteY22" fmla="*/ 1802 h 10000"/>
              <a:gd name="connsiteX23" fmla="*/ 4307 w 9900"/>
              <a:gd name="connsiteY23" fmla="*/ 854 h 10000"/>
              <a:gd name="connsiteX24" fmla="*/ 5133 w 9900"/>
              <a:gd name="connsiteY24" fmla="*/ 1970 h 10000"/>
              <a:gd name="connsiteX25" fmla="*/ 6201 w 9900"/>
              <a:gd name="connsiteY25" fmla="*/ 1226 h 10000"/>
              <a:gd name="connsiteX26" fmla="*/ 6935 w 9900"/>
              <a:gd name="connsiteY26" fmla="*/ 2620 h 10000"/>
              <a:gd name="connsiteX27" fmla="*/ 6643 w 9900"/>
              <a:gd name="connsiteY27" fmla="*/ 5000 h 10000"/>
              <a:gd name="connsiteX28" fmla="*/ 6735 w 9900"/>
              <a:gd name="connsiteY28" fmla="*/ 6858 h 10000"/>
              <a:gd name="connsiteX29" fmla="*/ 6068 w 9900"/>
              <a:gd name="connsiteY29" fmla="*/ 8215 h 10000"/>
              <a:gd name="connsiteX30" fmla="*/ 5099 w 9900"/>
              <a:gd name="connsiteY30" fmla="*/ 9572 h 10000"/>
              <a:gd name="connsiteX31" fmla="*/ 4173 w 9900"/>
              <a:gd name="connsiteY31" fmla="*/ 8642 h 10000"/>
              <a:gd name="connsiteX32" fmla="*/ 2986 w 9900"/>
              <a:gd name="connsiteY32" fmla="*/ 6249 h 10000"/>
              <a:gd name="connsiteX33" fmla="*/ 2963 w 9900"/>
              <a:gd name="connsiteY33" fmla="*/ 6114 h 10000"/>
              <a:gd name="connsiteX34" fmla="*/ 3013 w 9900"/>
              <a:gd name="connsiteY34" fmla="*/ 3959 h 10000"/>
              <a:gd name="connsiteX35" fmla="*/ 3881 w 9900"/>
              <a:gd name="connsiteY35" fmla="*/ 3233 h 10000"/>
              <a:gd name="connsiteX36" fmla="*/ 4165 w 9900"/>
              <a:gd name="connsiteY36" fmla="*/ 2211 h 10000"/>
              <a:gd name="connsiteX37" fmla="*/ 4615 w 9900"/>
              <a:gd name="connsiteY37" fmla="*/ 408 h 10000"/>
              <a:gd name="connsiteX38" fmla="*/ 5492 w 9900"/>
              <a:gd name="connsiteY38" fmla="*/ 278 h 10000"/>
              <a:gd name="connsiteX39" fmla="*/ 6151 w 9900"/>
              <a:gd name="connsiteY39" fmla="*/ 1523 h 10000"/>
              <a:gd name="connsiteX40" fmla="*/ 6668 w 9900"/>
              <a:gd name="connsiteY40" fmla="*/ 2100 h 10000"/>
              <a:gd name="connsiteX41" fmla="*/ 6318 w 9900"/>
              <a:gd name="connsiteY41" fmla="*/ 4683 h 10000"/>
              <a:gd name="connsiteX42" fmla="*/ 4966 w 9900"/>
              <a:gd name="connsiteY42" fmla="*/ 3939 h 10000"/>
              <a:gd name="connsiteX43" fmla="*/ 4065 w 9900"/>
              <a:gd name="connsiteY43" fmla="*/ 3680 h 10000"/>
              <a:gd name="connsiteX44" fmla="*/ 3739 w 9900"/>
              <a:gd name="connsiteY44" fmla="*/ 6543 h 10000"/>
              <a:gd name="connsiteX45" fmla="*/ 4640 w 9900"/>
              <a:gd name="connsiteY45" fmla="*/ 7397 h 10000"/>
              <a:gd name="connsiteX46" fmla="*/ 5558 w 9900"/>
              <a:gd name="connsiteY46" fmla="*/ 7341 h 10000"/>
              <a:gd name="connsiteX47" fmla="*/ 6584 w 9900"/>
              <a:gd name="connsiteY47" fmla="*/ 6357 h 10000"/>
              <a:gd name="connsiteX48" fmla="*/ 7077 w 9900"/>
              <a:gd name="connsiteY48" fmla="*/ 5260 h 10000"/>
              <a:gd name="connsiteX49" fmla="*/ 7146 w 9900"/>
              <a:gd name="connsiteY49" fmla="*/ 4795 h 10000"/>
              <a:gd name="connsiteX50" fmla="*/ 7146 w 9900"/>
              <a:gd name="connsiteY50" fmla="*/ 4795 h 10000"/>
              <a:gd name="connsiteX51" fmla="*/ 7153 w 9900"/>
              <a:gd name="connsiteY51" fmla="*/ 4729 h 10000"/>
              <a:gd name="connsiteX52" fmla="*/ 7144 w 9900"/>
              <a:gd name="connsiteY52" fmla="*/ 3773 h 10000"/>
              <a:gd name="connsiteX53" fmla="*/ 6068 w 9900"/>
              <a:gd name="connsiteY53" fmla="*/ 1840 h 10000"/>
              <a:gd name="connsiteX54" fmla="*/ 4749 w 9900"/>
              <a:gd name="connsiteY54" fmla="*/ 2769 h 10000"/>
              <a:gd name="connsiteX55" fmla="*/ 3881 w 9900"/>
              <a:gd name="connsiteY55" fmla="*/ 3568 h 10000"/>
              <a:gd name="connsiteX56" fmla="*/ 3247 w 9900"/>
              <a:gd name="connsiteY56" fmla="*/ 7862 h 10000"/>
              <a:gd name="connsiteX57" fmla="*/ 3730 w 9900"/>
              <a:gd name="connsiteY57" fmla="*/ 8921 h 10000"/>
              <a:gd name="connsiteX58" fmla="*/ 4690 w 9900"/>
              <a:gd name="connsiteY58" fmla="*/ 10000 h 10000"/>
              <a:gd name="connsiteX59" fmla="*/ 5842 w 9900"/>
              <a:gd name="connsiteY59" fmla="*/ 9107 h 10000"/>
              <a:gd name="connsiteX60" fmla="*/ 6385 w 9900"/>
              <a:gd name="connsiteY60" fmla="*/ 9107 h 10000"/>
              <a:gd name="connsiteX61" fmla="*/ 6877 w 9900"/>
              <a:gd name="connsiteY61" fmla="*/ 7936 h 10000"/>
              <a:gd name="connsiteX62" fmla="*/ 7052 w 9900"/>
              <a:gd name="connsiteY62" fmla="*/ 6337 h 10000"/>
              <a:gd name="connsiteX63" fmla="*/ 7370 w 9900"/>
              <a:gd name="connsiteY63" fmla="*/ 5092 h 10000"/>
              <a:gd name="connsiteX64" fmla="*/ 7261 w 9900"/>
              <a:gd name="connsiteY64" fmla="*/ 3959 h 10000"/>
              <a:gd name="connsiteX65" fmla="*/ 6326 w 9900"/>
              <a:gd name="connsiteY65" fmla="*/ 2973 h 10000"/>
              <a:gd name="connsiteX66" fmla="*/ 5058 w 9900"/>
              <a:gd name="connsiteY66" fmla="*/ 3047 h 10000"/>
              <a:gd name="connsiteX67" fmla="*/ 4106 w 9900"/>
              <a:gd name="connsiteY67" fmla="*/ 1784 h 10000"/>
              <a:gd name="connsiteX68" fmla="*/ 3163 w 9900"/>
              <a:gd name="connsiteY68" fmla="*/ 2676 h 10000"/>
              <a:gd name="connsiteX69" fmla="*/ 3044 w 9900"/>
              <a:gd name="connsiteY69" fmla="*/ 4823 h 10000"/>
              <a:gd name="connsiteX70" fmla="*/ 4140 w 9900"/>
              <a:gd name="connsiteY70" fmla="*/ 7936 h 10000"/>
              <a:gd name="connsiteX71" fmla="*/ 5683 w 9900"/>
              <a:gd name="connsiteY71" fmla="*/ 7769 h 10000"/>
              <a:gd name="connsiteX72" fmla="*/ 6651 w 9900"/>
              <a:gd name="connsiteY72" fmla="*/ 7769 h 10000"/>
              <a:gd name="connsiteX73" fmla="*/ 7261 w 9900"/>
              <a:gd name="connsiteY73" fmla="*/ 6393 h 10000"/>
              <a:gd name="connsiteX74" fmla="*/ 6109 w 9900"/>
              <a:gd name="connsiteY74" fmla="*/ 3698 h 10000"/>
              <a:gd name="connsiteX75" fmla="*/ 5016 w 9900"/>
              <a:gd name="connsiteY75" fmla="*/ 3420 h 10000"/>
              <a:gd name="connsiteX76" fmla="*/ 5258 w 9900"/>
              <a:gd name="connsiteY76" fmla="*/ 5854 h 10000"/>
              <a:gd name="connsiteX77" fmla="*/ 4556 w 9900"/>
              <a:gd name="connsiteY77" fmla="*/ 6096 h 10000"/>
              <a:gd name="connsiteX78" fmla="*/ 4065 w 9900"/>
              <a:gd name="connsiteY78" fmla="*/ 4404 h 10000"/>
              <a:gd name="connsiteX79" fmla="*/ 5016 w 9900"/>
              <a:gd name="connsiteY79" fmla="*/ 5036 h 10000"/>
              <a:gd name="connsiteX80" fmla="*/ 3605 w 9900"/>
              <a:gd name="connsiteY80" fmla="*/ 7490 h 10000"/>
              <a:gd name="connsiteX81" fmla="*/ 5233 w 9900"/>
              <a:gd name="connsiteY81" fmla="*/ 8476 h 10000"/>
              <a:gd name="connsiteX82" fmla="*/ 5600 w 9900"/>
              <a:gd name="connsiteY82" fmla="*/ 5427 h 10000"/>
              <a:gd name="connsiteX83" fmla="*/ 3655 w 9900"/>
              <a:gd name="connsiteY83" fmla="*/ 2490 h 10000"/>
              <a:gd name="connsiteX84" fmla="*/ 4248 w 9900"/>
              <a:gd name="connsiteY84" fmla="*/ 539 h 10000"/>
              <a:gd name="connsiteX85" fmla="*/ 6084 w 9900"/>
              <a:gd name="connsiteY85" fmla="*/ 948 h 10000"/>
              <a:gd name="connsiteX86" fmla="*/ 5467 w 9900"/>
              <a:gd name="connsiteY86" fmla="*/ 6040 h 10000"/>
              <a:gd name="connsiteX87" fmla="*/ 6310 w 9900"/>
              <a:gd name="connsiteY87" fmla="*/ 8586 h 10000"/>
              <a:gd name="connsiteX88" fmla="*/ 6101 w 9900"/>
              <a:gd name="connsiteY88" fmla="*/ 4107 h 10000"/>
              <a:gd name="connsiteX89" fmla="*/ 3789 w 9900"/>
              <a:gd name="connsiteY89" fmla="*/ 4851 h 10000"/>
              <a:gd name="connsiteX90" fmla="*/ 4323 w 9900"/>
              <a:gd name="connsiteY90" fmla="*/ 8438 h 10000"/>
              <a:gd name="connsiteX91" fmla="*/ 5550 w 9900"/>
              <a:gd name="connsiteY91" fmla="*/ 9721 h 10000"/>
              <a:gd name="connsiteX92" fmla="*/ 6877 w 9900"/>
              <a:gd name="connsiteY92" fmla="*/ 6543 h 10000"/>
              <a:gd name="connsiteX93" fmla="*/ 6134 w 9900"/>
              <a:gd name="connsiteY93" fmla="*/ 2564 h 10000"/>
              <a:gd name="connsiteX94" fmla="*/ 3998 w 9900"/>
              <a:gd name="connsiteY94" fmla="*/ 1467 h 10000"/>
              <a:gd name="connsiteX95" fmla="*/ 3547 w 9900"/>
              <a:gd name="connsiteY95" fmla="*/ 6654 h 10000"/>
              <a:gd name="connsiteX96" fmla="*/ 6193 w 9900"/>
              <a:gd name="connsiteY96" fmla="*/ 5204 h 10000"/>
              <a:gd name="connsiteX97" fmla="*/ 5283 w 9900"/>
              <a:gd name="connsiteY97" fmla="*/ 2583 h 10000"/>
              <a:gd name="connsiteX98" fmla="*/ 4740 w 9900"/>
              <a:gd name="connsiteY98" fmla="*/ 1802 h 10000"/>
              <a:gd name="connsiteX99" fmla="*/ 4740 w 9900"/>
              <a:gd name="connsiteY99" fmla="*/ 3141 h 10000"/>
              <a:gd name="connsiteX100" fmla="*/ 5591 w 9900"/>
              <a:gd name="connsiteY100" fmla="*/ 2527 h 10000"/>
              <a:gd name="connsiteX101" fmla="*/ 4815 w 9900"/>
              <a:gd name="connsiteY101" fmla="*/ 2435 h 10000"/>
              <a:gd name="connsiteX102" fmla="*/ 4607 w 9900"/>
              <a:gd name="connsiteY102" fmla="*/ 5613 h 10000"/>
              <a:gd name="connsiteX103" fmla="*/ 6118 w 9900"/>
              <a:gd name="connsiteY103" fmla="*/ 8903 h 10000"/>
              <a:gd name="connsiteX104" fmla="*/ 7077 w 9900"/>
              <a:gd name="connsiteY104" fmla="*/ 7472 h 10000"/>
              <a:gd name="connsiteX105" fmla="*/ 7111 w 9900"/>
              <a:gd name="connsiteY105" fmla="*/ 2918 h 10000"/>
              <a:gd name="connsiteX106" fmla="*/ 5041 w 9900"/>
              <a:gd name="connsiteY106" fmla="*/ 1579 h 10000"/>
              <a:gd name="connsiteX107" fmla="*/ 3613 w 9900"/>
              <a:gd name="connsiteY107" fmla="*/ 3123 h 10000"/>
              <a:gd name="connsiteX108" fmla="*/ 3672 w 9900"/>
              <a:gd name="connsiteY108" fmla="*/ 1337 h 10000"/>
              <a:gd name="connsiteX109" fmla="*/ 6427 w 9900"/>
              <a:gd name="connsiteY109" fmla="*/ 1114 h 10000"/>
              <a:gd name="connsiteX110" fmla="*/ 6109 w 9900"/>
              <a:gd name="connsiteY110" fmla="*/ 7490 h 10000"/>
              <a:gd name="connsiteX111" fmla="*/ 5300 w 9900"/>
              <a:gd name="connsiteY111" fmla="*/ 9981 h 10000"/>
              <a:gd name="connsiteX112" fmla="*/ 3922 w 9900"/>
              <a:gd name="connsiteY112" fmla="*/ 5130 h 10000"/>
              <a:gd name="connsiteX113" fmla="*/ 7845 w 9900"/>
              <a:gd name="connsiteY113" fmla="*/ 6523 h 10000"/>
              <a:gd name="connsiteX114" fmla="*/ 9531 w 9900"/>
              <a:gd name="connsiteY114" fmla="*/ 5408 h 10000"/>
              <a:gd name="connsiteX115" fmla="*/ 9900 w 9900"/>
              <a:gd name="connsiteY115" fmla="*/ 453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9900" h="10000">
                <a:moveTo>
                  <a:pt x="0" y="9107"/>
                </a:moveTo>
                <a:cubicBezTo>
                  <a:pt x="1027" y="5278"/>
                  <a:pt x="2666" y="5404"/>
                  <a:pt x="3080" y="5557"/>
                </a:cubicBezTo>
                <a:cubicBezTo>
                  <a:pt x="3912" y="5868"/>
                  <a:pt x="4142" y="6593"/>
                  <a:pt x="5074" y="6710"/>
                </a:cubicBezTo>
                <a:cubicBezTo>
                  <a:pt x="6036" y="6826"/>
                  <a:pt x="6416" y="6134"/>
                  <a:pt x="6518" y="5929"/>
                </a:cubicBezTo>
                <a:cubicBezTo>
                  <a:pt x="6599" y="5766"/>
                  <a:pt x="6841" y="5269"/>
                  <a:pt x="6885" y="4479"/>
                </a:cubicBezTo>
                <a:cubicBezTo>
                  <a:pt x="6931" y="3680"/>
                  <a:pt x="6781" y="2481"/>
                  <a:pt x="6368" y="2267"/>
                </a:cubicBezTo>
                <a:cubicBezTo>
                  <a:pt x="5940" y="2044"/>
                  <a:pt x="5494" y="3020"/>
                  <a:pt x="5467" y="3829"/>
                </a:cubicBezTo>
                <a:cubicBezTo>
                  <a:pt x="5448" y="4410"/>
                  <a:pt x="5648" y="4911"/>
                  <a:pt x="5992" y="5780"/>
                </a:cubicBezTo>
                <a:cubicBezTo>
                  <a:pt x="6335" y="6640"/>
                  <a:pt x="6500" y="6752"/>
                  <a:pt x="6509" y="7193"/>
                </a:cubicBezTo>
                <a:cubicBezTo>
                  <a:pt x="6528" y="7987"/>
                  <a:pt x="6009" y="8610"/>
                  <a:pt x="5934" y="8698"/>
                </a:cubicBezTo>
                <a:cubicBezTo>
                  <a:pt x="5880" y="8763"/>
                  <a:pt x="5168" y="9558"/>
                  <a:pt x="4673" y="8717"/>
                </a:cubicBezTo>
                <a:cubicBezTo>
                  <a:pt x="4146" y="7820"/>
                  <a:pt x="4232" y="5673"/>
                  <a:pt x="4632" y="4869"/>
                </a:cubicBezTo>
                <a:cubicBezTo>
                  <a:pt x="4974" y="4186"/>
                  <a:pt x="5400" y="4771"/>
                  <a:pt x="5742" y="3995"/>
                </a:cubicBezTo>
                <a:cubicBezTo>
                  <a:pt x="5990" y="3434"/>
                  <a:pt x="6074" y="2425"/>
                  <a:pt x="5900" y="1691"/>
                </a:cubicBezTo>
                <a:cubicBezTo>
                  <a:pt x="5614" y="478"/>
                  <a:pt x="4726" y="376"/>
                  <a:pt x="4449" y="1059"/>
                </a:cubicBezTo>
                <a:cubicBezTo>
                  <a:pt x="4323" y="1371"/>
                  <a:pt x="4359" y="1876"/>
                  <a:pt x="4403" y="2583"/>
                </a:cubicBezTo>
                <a:cubicBezTo>
                  <a:pt x="4451" y="3392"/>
                  <a:pt x="4556" y="3967"/>
                  <a:pt x="4615" y="4293"/>
                </a:cubicBezTo>
                <a:cubicBezTo>
                  <a:pt x="4989" y="6379"/>
                  <a:pt x="5177" y="7425"/>
                  <a:pt x="5016" y="8197"/>
                </a:cubicBezTo>
                <a:cubicBezTo>
                  <a:pt x="4901" y="8740"/>
                  <a:pt x="4650" y="9149"/>
                  <a:pt x="4399" y="9200"/>
                </a:cubicBezTo>
                <a:cubicBezTo>
                  <a:pt x="3998" y="9280"/>
                  <a:pt x="3628" y="8438"/>
                  <a:pt x="3489" y="7676"/>
                </a:cubicBezTo>
                <a:cubicBezTo>
                  <a:pt x="3322" y="6766"/>
                  <a:pt x="3567" y="6439"/>
                  <a:pt x="3414" y="5130"/>
                </a:cubicBezTo>
                <a:cubicBezTo>
                  <a:pt x="3307" y="4214"/>
                  <a:pt x="3155" y="4103"/>
                  <a:pt x="3180" y="3476"/>
                </a:cubicBezTo>
                <a:cubicBezTo>
                  <a:pt x="3209" y="2750"/>
                  <a:pt x="3439" y="2235"/>
                  <a:pt x="3630" y="1802"/>
                </a:cubicBezTo>
                <a:cubicBezTo>
                  <a:pt x="3864" y="1277"/>
                  <a:pt x="4056" y="850"/>
                  <a:pt x="4307" y="854"/>
                </a:cubicBezTo>
                <a:cubicBezTo>
                  <a:pt x="4680" y="864"/>
                  <a:pt x="4728" y="1826"/>
                  <a:pt x="5133" y="1970"/>
                </a:cubicBezTo>
                <a:cubicBezTo>
                  <a:pt x="5566" y="2123"/>
                  <a:pt x="5733" y="1100"/>
                  <a:pt x="6201" y="1226"/>
                </a:cubicBezTo>
                <a:cubicBezTo>
                  <a:pt x="6528" y="1315"/>
                  <a:pt x="6862" y="1928"/>
                  <a:pt x="6935" y="2620"/>
                </a:cubicBezTo>
                <a:cubicBezTo>
                  <a:pt x="7023" y="3452"/>
                  <a:pt x="6664" y="3745"/>
                  <a:pt x="6643" y="5000"/>
                </a:cubicBezTo>
                <a:cubicBezTo>
                  <a:pt x="6626" y="5970"/>
                  <a:pt x="6837" y="6194"/>
                  <a:pt x="6735" y="6858"/>
                </a:cubicBezTo>
                <a:cubicBezTo>
                  <a:pt x="6685" y="7188"/>
                  <a:pt x="6601" y="7341"/>
                  <a:pt x="6068" y="8215"/>
                </a:cubicBezTo>
                <a:cubicBezTo>
                  <a:pt x="5310" y="9456"/>
                  <a:pt x="5233" y="9549"/>
                  <a:pt x="5099" y="9572"/>
                </a:cubicBezTo>
                <a:cubicBezTo>
                  <a:pt x="4924" y="9605"/>
                  <a:pt x="4673" y="9284"/>
                  <a:pt x="4173" y="8642"/>
                </a:cubicBezTo>
                <a:cubicBezTo>
                  <a:pt x="3513" y="7802"/>
                  <a:pt x="3144" y="7114"/>
                  <a:pt x="2986" y="6249"/>
                </a:cubicBezTo>
                <a:cubicBezTo>
                  <a:pt x="2973" y="6180"/>
                  <a:pt x="2965" y="6124"/>
                  <a:pt x="2963" y="6114"/>
                </a:cubicBezTo>
                <a:cubicBezTo>
                  <a:pt x="2871" y="5529"/>
                  <a:pt x="2808" y="4498"/>
                  <a:pt x="3013" y="3959"/>
                </a:cubicBezTo>
                <a:cubicBezTo>
                  <a:pt x="3230" y="3387"/>
                  <a:pt x="3549" y="3893"/>
                  <a:pt x="3881" y="3233"/>
                </a:cubicBezTo>
                <a:cubicBezTo>
                  <a:pt x="3950" y="3095"/>
                  <a:pt x="4023" y="2797"/>
                  <a:pt x="4165" y="2211"/>
                </a:cubicBezTo>
                <a:cubicBezTo>
                  <a:pt x="4488" y="873"/>
                  <a:pt x="4461" y="664"/>
                  <a:pt x="4615" y="408"/>
                </a:cubicBezTo>
                <a:cubicBezTo>
                  <a:pt x="4861" y="4"/>
                  <a:pt x="5237" y="32"/>
                  <a:pt x="5492" y="278"/>
                </a:cubicBezTo>
                <a:cubicBezTo>
                  <a:pt x="5788" y="567"/>
                  <a:pt x="5760" y="1004"/>
                  <a:pt x="6151" y="1523"/>
                </a:cubicBezTo>
                <a:cubicBezTo>
                  <a:pt x="6456" y="1928"/>
                  <a:pt x="6566" y="1788"/>
                  <a:pt x="6668" y="2100"/>
                </a:cubicBezTo>
                <a:cubicBezTo>
                  <a:pt x="6883" y="2755"/>
                  <a:pt x="6704" y="4302"/>
                  <a:pt x="6318" y="4683"/>
                </a:cubicBezTo>
                <a:cubicBezTo>
                  <a:pt x="6072" y="4925"/>
                  <a:pt x="5909" y="4535"/>
                  <a:pt x="4966" y="3939"/>
                </a:cubicBezTo>
                <a:cubicBezTo>
                  <a:pt x="4288" y="3512"/>
                  <a:pt x="4156" y="3578"/>
                  <a:pt x="4065" y="3680"/>
                </a:cubicBezTo>
                <a:cubicBezTo>
                  <a:pt x="3678" y="4103"/>
                  <a:pt x="3477" y="5655"/>
                  <a:pt x="3739" y="6543"/>
                </a:cubicBezTo>
                <a:cubicBezTo>
                  <a:pt x="3914" y="7133"/>
                  <a:pt x="4246" y="7253"/>
                  <a:pt x="4640" y="7397"/>
                </a:cubicBezTo>
                <a:cubicBezTo>
                  <a:pt x="4730" y="7430"/>
                  <a:pt x="5093" y="7550"/>
                  <a:pt x="5558" y="7341"/>
                </a:cubicBezTo>
                <a:cubicBezTo>
                  <a:pt x="6040" y="7128"/>
                  <a:pt x="6354" y="6682"/>
                  <a:pt x="6584" y="6357"/>
                </a:cubicBezTo>
                <a:cubicBezTo>
                  <a:pt x="6841" y="5994"/>
                  <a:pt x="6992" y="5678"/>
                  <a:pt x="7077" y="5260"/>
                </a:cubicBezTo>
                <a:cubicBezTo>
                  <a:pt x="7121" y="5050"/>
                  <a:pt x="7142" y="4841"/>
                  <a:pt x="7146" y="4795"/>
                </a:cubicBezTo>
                <a:lnTo>
                  <a:pt x="7146" y="4795"/>
                </a:lnTo>
                <a:cubicBezTo>
                  <a:pt x="7153" y="4763"/>
                  <a:pt x="7153" y="4729"/>
                  <a:pt x="7153" y="4729"/>
                </a:cubicBezTo>
                <a:cubicBezTo>
                  <a:pt x="7155" y="4702"/>
                  <a:pt x="7167" y="4019"/>
                  <a:pt x="7144" y="3773"/>
                </a:cubicBezTo>
                <a:cubicBezTo>
                  <a:pt x="7100" y="3289"/>
                  <a:pt x="6695" y="2002"/>
                  <a:pt x="6068" y="1840"/>
                </a:cubicBezTo>
                <a:cubicBezTo>
                  <a:pt x="5898" y="1798"/>
                  <a:pt x="5806" y="1858"/>
                  <a:pt x="4749" y="2769"/>
                </a:cubicBezTo>
                <a:cubicBezTo>
                  <a:pt x="4213" y="3229"/>
                  <a:pt x="3945" y="3462"/>
                  <a:pt x="3881" y="3568"/>
                </a:cubicBezTo>
                <a:cubicBezTo>
                  <a:pt x="3289" y="4544"/>
                  <a:pt x="2944" y="6584"/>
                  <a:pt x="3247" y="7862"/>
                </a:cubicBezTo>
                <a:cubicBezTo>
                  <a:pt x="3337" y="8247"/>
                  <a:pt x="3468" y="8470"/>
                  <a:pt x="3730" y="8921"/>
                </a:cubicBezTo>
                <a:cubicBezTo>
                  <a:pt x="4079" y="9521"/>
                  <a:pt x="4349" y="9986"/>
                  <a:pt x="4690" y="10000"/>
                </a:cubicBezTo>
                <a:cubicBezTo>
                  <a:pt x="5177" y="10023"/>
                  <a:pt x="5254" y="9112"/>
                  <a:pt x="5842" y="9107"/>
                </a:cubicBezTo>
                <a:cubicBezTo>
                  <a:pt x="6097" y="9107"/>
                  <a:pt x="6189" y="9274"/>
                  <a:pt x="6385" y="9107"/>
                </a:cubicBezTo>
                <a:cubicBezTo>
                  <a:pt x="6685" y="8851"/>
                  <a:pt x="6831" y="8150"/>
                  <a:pt x="6877" y="7936"/>
                </a:cubicBezTo>
                <a:cubicBezTo>
                  <a:pt x="7025" y="7229"/>
                  <a:pt x="6902" y="7063"/>
                  <a:pt x="7052" y="6337"/>
                </a:cubicBezTo>
                <a:cubicBezTo>
                  <a:pt x="7190" y="5673"/>
                  <a:pt x="7332" y="5627"/>
                  <a:pt x="7370" y="5092"/>
                </a:cubicBezTo>
                <a:cubicBezTo>
                  <a:pt x="7412" y="4512"/>
                  <a:pt x="7282" y="4033"/>
                  <a:pt x="7261" y="3959"/>
                </a:cubicBezTo>
                <a:cubicBezTo>
                  <a:pt x="7054" y="3215"/>
                  <a:pt x="6628" y="3067"/>
                  <a:pt x="6326" y="2973"/>
                </a:cubicBezTo>
                <a:cubicBezTo>
                  <a:pt x="5629" y="2755"/>
                  <a:pt x="5518" y="3359"/>
                  <a:pt x="5058" y="3047"/>
                </a:cubicBezTo>
                <a:cubicBezTo>
                  <a:pt x="4556" y="2708"/>
                  <a:pt x="4556" y="1914"/>
                  <a:pt x="4106" y="1784"/>
                </a:cubicBezTo>
                <a:cubicBezTo>
                  <a:pt x="3772" y="1686"/>
                  <a:pt x="3378" y="2012"/>
                  <a:pt x="3163" y="2676"/>
                </a:cubicBezTo>
                <a:cubicBezTo>
                  <a:pt x="2923" y="3420"/>
                  <a:pt x="2998" y="4293"/>
                  <a:pt x="3044" y="4823"/>
                </a:cubicBezTo>
                <a:cubicBezTo>
                  <a:pt x="3149" y="6012"/>
                  <a:pt x="3526" y="7481"/>
                  <a:pt x="4140" y="7936"/>
                </a:cubicBezTo>
                <a:cubicBezTo>
                  <a:pt x="4634" y="8303"/>
                  <a:pt x="4717" y="7597"/>
                  <a:pt x="5683" y="7769"/>
                </a:cubicBezTo>
                <a:cubicBezTo>
                  <a:pt x="6134" y="7848"/>
                  <a:pt x="6339" y="8043"/>
                  <a:pt x="6651" y="7769"/>
                </a:cubicBezTo>
                <a:cubicBezTo>
                  <a:pt x="6693" y="7732"/>
                  <a:pt x="7199" y="7271"/>
                  <a:pt x="7261" y="6393"/>
                </a:cubicBezTo>
                <a:cubicBezTo>
                  <a:pt x="7366" y="4967"/>
                  <a:pt x="6205" y="3791"/>
                  <a:pt x="6109" y="3698"/>
                </a:cubicBezTo>
                <a:cubicBezTo>
                  <a:pt x="5783" y="3378"/>
                  <a:pt x="5166" y="2950"/>
                  <a:pt x="5016" y="3420"/>
                </a:cubicBezTo>
                <a:cubicBezTo>
                  <a:pt x="4843" y="3959"/>
                  <a:pt x="5457" y="5162"/>
                  <a:pt x="5258" y="5854"/>
                </a:cubicBezTo>
                <a:cubicBezTo>
                  <a:pt x="5139" y="6268"/>
                  <a:pt x="4790" y="6291"/>
                  <a:pt x="4556" y="6096"/>
                </a:cubicBezTo>
                <a:cubicBezTo>
                  <a:pt x="4177" y="5775"/>
                  <a:pt x="3954" y="4735"/>
                  <a:pt x="4065" y="4404"/>
                </a:cubicBezTo>
                <a:cubicBezTo>
                  <a:pt x="4207" y="3981"/>
                  <a:pt x="4976" y="4446"/>
                  <a:pt x="5016" y="5036"/>
                </a:cubicBezTo>
                <a:cubicBezTo>
                  <a:pt x="5072" y="5887"/>
                  <a:pt x="3576" y="6495"/>
                  <a:pt x="3605" y="7490"/>
                </a:cubicBezTo>
                <a:cubicBezTo>
                  <a:pt x="3628" y="8285"/>
                  <a:pt x="4623" y="9390"/>
                  <a:pt x="5233" y="8476"/>
                </a:cubicBezTo>
                <a:cubicBezTo>
                  <a:pt x="5650" y="7848"/>
                  <a:pt x="5792" y="6421"/>
                  <a:pt x="5600" y="5427"/>
                </a:cubicBezTo>
                <a:cubicBezTo>
                  <a:pt x="5233" y="3522"/>
                  <a:pt x="3772" y="3921"/>
                  <a:pt x="3655" y="2490"/>
                </a:cubicBezTo>
                <a:cubicBezTo>
                  <a:pt x="3576" y="1519"/>
                  <a:pt x="4190" y="623"/>
                  <a:pt x="4248" y="539"/>
                </a:cubicBezTo>
                <a:cubicBezTo>
                  <a:pt x="4891" y="-381"/>
                  <a:pt x="5854" y="-33"/>
                  <a:pt x="6084" y="948"/>
                </a:cubicBezTo>
                <a:cubicBezTo>
                  <a:pt x="6377" y="2197"/>
                  <a:pt x="5283" y="3628"/>
                  <a:pt x="5467" y="6040"/>
                </a:cubicBezTo>
                <a:cubicBezTo>
                  <a:pt x="5573" y="7453"/>
                  <a:pt x="6084" y="8740"/>
                  <a:pt x="6310" y="8586"/>
                </a:cubicBezTo>
                <a:cubicBezTo>
                  <a:pt x="6601" y="8387"/>
                  <a:pt x="6793" y="5478"/>
                  <a:pt x="6101" y="4107"/>
                </a:cubicBezTo>
                <a:cubicBezTo>
                  <a:pt x="5425" y="2769"/>
                  <a:pt x="4108" y="3294"/>
                  <a:pt x="3789" y="4851"/>
                </a:cubicBezTo>
                <a:cubicBezTo>
                  <a:pt x="3526" y="6134"/>
                  <a:pt x="4016" y="7736"/>
                  <a:pt x="4323" y="8438"/>
                </a:cubicBezTo>
                <a:cubicBezTo>
                  <a:pt x="4478" y="8791"/>
                  <a:pt x="4932" y="9841"/>
                  <a:pt x="5550" y="9721"/>
                </a:cubicBezTo>
                <a:cubicBezTo>
                  <a:pt x="6262" y="9581"/>
                  <a:pt x="6770" y="7973"/>
                  <a:pt x="6877" y="6543"/>
                </a:cubicBezTo>
                <a:cubicBezTo>
                  <a:pt x="7040" y="4376"/>
                  <a:pt x="6266" y="2830"/>
                  <a:pt x="6134" y="2564"/>
                </a:cubicBezTo>
                <a:cubicBezTo>
                  <a:pt x="6049" y="2393"/>
                  <a:pt x="4934" y="228"/>
                  <a:pt x="3998" y="1467"/>
                </a:cubicBezTo>
                <a:cubicBezTo>
                  <a:pt x="3192" y="2532"/>
                  <a:pt x="3027" y="5436"/>
                  <a:pt x="3547" y="6654"/>
                </a:cubicBezTo>
                <a:cubicBezTo>
                  <a:pt x="4236" y="8266"/>
                  <a:pt x="6078" y="6826"/>
                  <a:pt x="6193" y="5204"/>
                </a:cubicBezTo>
                <a:cubicBezTo>
                  <a:pt x="6237" y="4600"/>
                  <a:pt x="5913" y="3927"/>
                  <a:pt x="5283" y="2583"/>
                </a:cubicBezTo>
                <a:cubicBezTo>
                  <a:pt x="4911" y="1788"/>
                  <a:pt x="4797" y="1733"/>
                  <a:pt x="4740" y="1802"/>
                </a:cubicBezTo>
                <a:cubicBezTo>
                  <a:pt x="4604" y="1970"/>
                  <a:pt x="4573" y="2816"/>
                  <a:pt x="4740" y="3141"/>
                </a:cubicBezTo>
                <a:cubicBezTo>
                  <a:pt x="4989" y="3624"/>
                  <a:pt x="5612" y="2834"/>
                  <a:pt x="5591" y="2527"/>
                </a:cubicBezTo>
                <a:cubicBezTo>
                  <a:pt x="5575" y="2277"/>
                  <a:pt x="5102" y="2044"/>
                  <a:pt x="4815" y="2435"/>
                </a:cubicBezTo>
                <a:cubicBezTo>
                  <a:pt x="4409" y="2987"/>
                  <a:pt x="4497" y="4725"/>
                  <a:pt x="4607" y="5613"/>
                </a:cubicBezTo>
                <a:cubicBezTo>
                  <a:pt x="4776" y="6979"/>
                  <a:pt x="5338" y="9043"/>
                  <a:pt x="6118" y="8903"/>
                </a:cubicBezTo>
                <a:cubicBezTo>
                  <a:pt x="6647" y="8810"/>
                  <a:pt x="6988" y="7760"/>
                  <a:pt x="7077" y="7472"/>
                </a:cubicBezTo>
                <a:cubicBezTo>
                  <a:pt x="7474" y="6217"/>
                  <a:pt x="7557" y="4288"/>
                  <a:pt x="7111" y="2918"/>
                </a:cubicBezTo>
                <a:cubicBezTo>
                  <a:pt x="6587" y="1310"/>
                  <a:pt x="5593" y="1277"/>
                  <a:pt x="5041" y="1579"/>
                </a:cubicBezTo>
                <a:cubicBezTo>
                  <a:pt x="4238" y="2021"/>
                  <a:pt x="3837" y="3456"/>
                  <a:pt x="3613" y="3123"/>
                </a:cubicBezTo>
                <a:cubicBezTo>
                  <a:pt x="3460" y="2890"/>
                  <a:pt x="3491" y="1960"/>
                  <a:pt x="3672" y="1337"/>
                </a:cubicBezTo>
                <a:cubicBezTo>
                  <a:pt x="4133" y="-251"/>
                  <a:pt x="5773" y="-544"/>
                  <a:pt x="6427" y="1114"/>
                </a:cubicBezTo>
                <a:cubicBezTo>
                  <a:pt x="7031" y="2648"/>
                  <a:pt x="6541" y="5222"/>
                  <a:pt x="6109" y="7490"/>
                </a:cubicBezTo>
                <a:cubicBezTo>
                  <a:pt x="5857" y="8810"/>
                  <a:pt x="5654" y="9883"/>
                  <a:pt x="5300" y="9981"/>
                </a:cubicBezTo>
                <a:cubicBezTo>
                  <a:pt x="4563" y="10190"/>
                  <a:pt x="3551" y="6086"/>
                  <a:pt x="3922" y="5130"/>
                </a:cubicBezTo>
                <a:cubicBezTo>
                  <a:pt x="4275" y="4219"/>
                  <a:pt x="5712" y="6543"/>
                  <a:pt x="7845" y="6523"/>
                </a:cubicBezTo>
                <a:cubicBezTo>
                  <a:pt x="8294" y="6519"/>
                  <a:pt x="8963" y="6413"/>
                  <a:pt x="9531" y="5408"/>
                </a:cubicBezTo>
                <a:cubicBezTo>
                  <a:pt x="9754" y="5013"/>
                  <a:pt x="9812" y="4829"/>
                  <a:pt x="9900" y="4536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22">
            <a:extLst>
              <a:ext uri="{FF2B5EF4-FFF2-40B4-BE49-F238E27FC236}">
                <a16:creationId xmlns:a16="http://schemas.microsoft.com/office/drawing/2014/main" id="{F9ECF183-8B91-1B46-B908-A295742155B4}"/>
              </a:ext>
            </a:extLst>
          </p:cNvPr>
          <p:cNvGrpSpPr/>
          <p:nvPr/>
        </p:nvGrpSpPr>
        <p:grpSpPr>
          <a:xfrm>
            <a:off x="1115381" y="4113822"/>
            <a:ext cx="1833245" cy="2546291"/>
            <a:chOff x="1569719" y="1656926"/>
            <a:chExt cx="2748281" cy="3499526"/>
          </a:xfrm>
        </p:grpSpPr>
        <p:grpSp>
          <p:nvGrpSpPr>
            <p:cNvPr id="18" name="Group 5">
              <a:extLst>
                <a:ext uri="{FF2B5EF4-FFF2-40B4-BE49-F238E27FC236}">
                  <a16:creationId xmlns:a16="http://schemas.microsoft.com/office/drawing/2014/main" id="{26DA72EB-8027-2F4C-BBA2-45FCE4742FB8}"/>
                </a:ext>
              </a:extLst>
            </p:cNvPr>
            <p:cNvGrpSpPr/>
            <p:nvPr/>
          </p:nvGrpSpPr>
          <p:grpSpPr>
            <a:xfrm>
              <a:off x="1569719" y="1656926"/>
              <a:ext cx="2748281" cy="3499526"/>
              <a:chOff x="1874519" y="1663276"/>
              <a:chExt cx="3509075" cy="4468284"/>
            </a:xfrm>
          </p:grpSpPr>
          <p:sp>
            <p:nvSpPr>
              <p:cNvPr id="20" name="Rectangle 1">
                <a:extLst>
                  <a:ext uri="{FF2B5EF4-FFF2-40B4-BE49-F238E27FC236}">
                    <a16:creationId xmlns:a16="http://schemas.microsoft.com/office/drawing/2014/main" id="{C613E892-9E18-DA4C-B9EE-87786ABC68F1}"/>
                  </a:ext>
                </a:extLst>
              </p:cNvPr>
              <p:cNvSpPr/>
              <p:nvPr/>
            </p:nvSpPr>
            <p:spPr>
              <a:xfrm>
                <a:off x="1874519" y="1663276"/>
                <a:ext cx="3509075" cy="4468284"/>
              </a:xfrm>
              <a:custGeom>
                <a:avLst/>
                <a:gdLst>
                  <a:gd name="connsiteX0" fmla="*/ 0 w 3505200"/>
                  <a:gd name="connsiteY0" fmla="*/ 0 h 4460240"/>
                  <a:gd name="connsiteX1" fmla="*/ 3505200 w 3505200"/>
                  <a:gd name="connsiteY1" fmla="*/ 0 h 4460240"/>
                  <a:gd name="connsiteX2" fmla="*/ 3505200 w 3505200"/>
                  <a:gd name="connsiteY2" fmla="*/ 4460240 h 4460240"/>
                  <a:gd name="connsiteX3" fmla="*/ 0 w 3505200"/>
                  <a:gd name="connsiteY3" fmla="*/ 4460240 h 4460240"/>
                  <a:gd name="connsiteX4" fmla="*/ 0 w 3505200"/>
                  <a:gd name="connsiteY4" fmla="*/ 0 h 4460240"/>
                  <a:gd name="connsiteX0" fmla="*/ 0 w 3510280"/>
                  <a:gd name="connsiteY0" fmla="*/ 0 h 4460240"/>
                  <a:gd name="connsiteX1" fmla="*/ 3505200 w 3510280"/>
                  <a:gd name="connsiteY1" fmla="*/ 0 h 4460240"/>
                  <a:gd name="connsiteX2" fmla="*/ 3510280 w 3510280"/>
                  <a:gd name="connsiteY2" fmla="*/ 365760 h 4460240"/>
                  <a:gd name="connsiteX3" fmla="*/ 3505200 w 3510280"/>
                  <a:gd name="connsiteY3" fmla="*/ 4460240 h 4460240"/>
                  <a:gd name="connsiteX4" fmla="*/ 0 w 3510280"/>
                  <a:gd name="connsiteY4" fmla="*/ 4460240 h 4460240"/>
                  <a:gd name="connsiteX5" fmla="*/ 0 w 3510280"/>
                  <a:gd name="connsiteY5" fmla="*/ 0 h 4460240"/>
                  <a:gd name="connsiteX0" fmla="*/ 0 w 3510280"/>
                  <a:gd name="connsiteY0" fmla="*/ 10160 h 4470400"/>
                  <a:gd name="connsiteX1" fmla="*/ 3042920 w 3510280"/>
                  <a:gd name="connsiteY1" fmla="*/ 0 h 4470400"/>
                  <a:gd name="connsiteX2" fmla="*/ 3505200 w 3510280"/>
                  <a:gd name="connsiteY2" fmla="*/ 10160 h 4470400"/>
                  <a:gd name="connsiteX3" fmla="*/ 3510280 w 3510280"/>
                  <a:gd name="connsiteY3" fmla="*/ 375920 h 4470400"/>
                  <a:gd name="connsiteX4" fmla="*/ 3505200 w 3510280"/>
                  <a:gd name="connsiteY4" fmla="*/ 4470400 h 4470400"/>
                  <a:gd name="connsiteX5" fmla="*/ 0 w 3510280"/>
                  <a:gd name="connsiteY5" fmla="*/ 4470400 h 4470400"/>
                  <a:gd name="connsiteX6" fmla="*/ 0 w 3510280"/>
                  <a:gd name="connsiteY6" fmla="*/ 10160 h 4470400"/>
                  <a:gd name="connsiteX0" fmla="*/ 0 w 3510280"/>
                  <a:gd name="connsiteY0" fmla="*/ 10160 h 4470400"/>
                  <a:gd name="connsiteX1" fmla="*/ 3042920 w 3510280"/>
                  <a:gd name="connsiteY1" fmla="*/ 0 h 4470400"/>
                  <a:gd name="connsiteX2" fmla="*/ 3510280 w 3510280"/>
                  <a:gd name="connsiteY2" fmla="*/ 375920 h 4470400"/>
                  <a:gd name="connsiteX3" fmla="*/ 3505200 w 3510280"/>
                  <a:gd name="connsiteY3" fmla="*/ 4470400 h 4470400"/>
                  <a:gd name="connsiteX4" fmla="*/ 0 w 3510280"/>
                  <a:gd name="connsiteY4" fmla="*/ 4470400 h 4470400"/>
                  <a:gd name="connsiteX5" fmla="*/ 0 w 3510280"/>
                  <a:gd name="connsiteY5" fmla="*/ 10160 h 4470400"/>
                  <a:gd name="connsiteX0" fmla="*/ 0 w 3513308"/>
                  <a:gd name="connsiteY0" fmla="*/ 10160 h 4470400"/>
                  <a:gd name="connsiteX1" fmla="*/ 3042920 w 3513308"/>
                  <a:gd name="connsiteY1" fmla="*/ 0 h 4470400"/>
                  <a:gd name="connsiteX2" fmla="*/ 3513308 w 3513308"/>
                  <a:gd name="connsiteY2" fmla="*/ 445560 h 4470400"/>
                  <a:gd name="connsiteX3" fmla="*/ 3505200 w 3513308"/>
                  <a:gd name="connsiteY3" fmla="*/ 4470400 h 4470400"/>
                  <a:gd name="connsiteX4" fmla="*/ 0 w 3513308"/>
                  <a:gd name="connsiteY4" fmla="*/ 4470400 h 4470400"/>
                  <a:gd name="connsiteX5" fmla="*/ 0 w 3513308"/>
                  <a:gd name="connsiteY5" fmla="*/ 10160 h 4470400"/>
                  <a:gd name="connsiteX0" fmla="*/ 0 w 3513308"/>
                  <a:gd name="connsiteY0" fmla="*/ 10160 h 4470400"/>
                  <a:gd name="connsiteX1" fmla="*/ 3042920 w 3513308"/>
                  <a:gd name="connsiteY1" fmla="*/ 0 h 4470400"/>
                  <a:gd name="connsiteX2" fmla="*/ 3513308 w 3513308"/>
                  <a:gd name="connsiteY2" fmla="*/ 475193 h 4470400"/>
                  <a:gd name="connsiteX3" fmla="*/ 3505200 w 3513308"/>
                  <a:gd name="connsiteY3" fmla="*/ 4470400 h 4470400"/>
                  <a:gd name="connsiteX4" fmla="*/ 0 w 3513308"/>
                  <a:gd name="connsiteY4" fmla="*/ 4470400 h 4470400"/>
                  <a:gd name="connsiteX5" fmla="*/ 0 w 3513308"/>
                  <a:gd name="connsiteY5" fmla="*/ 10160 h 4470400"/>
                  <a:gd name="connsiteX0" fmla="*/ 0 w 3513308"/>
                  <a:gd name="connsiteY0" fmla="*/ 10160 h 4470400"/>
                  <a:gd name="connsiteX1" fmla="*/ 3042920 w 3513308"/>
                  <a:gd name="connsiteY1" fmla="*/ 0 h 4470400"/>
                  <a:gd name="connsiteX2" fmla="*/ 3513308 w 3513308"/>
                  <a:gd name="connsiteY2" fmla="*/ 470960 h 4470400"/>
                  <a:gd name="connsiteX3" fmla="*/ 3505200 w 3513308"/>
                  <a:gd name="connsiteY3" fmla="*/ 4470400 h 4470400"/>
                  <a:gd name="connsiteX4" fmla="*/ 0 w 3513308"/>
                  <a:gd name="connsiteY4" fmla="*/ 4470400 h 4470400"/>
                  <a:gd name="connsiteX5" fmla="*/ 0 w 3513308"/>
                  <a:gd name="connsiteY5" fmla="*/ 10160 h 4470400"/>
                  <a:gd name="connsiteX0" fmla="*/ 0 w 3513308"/>
                  <a:gd name="connsiteY0" fmla="*/ 5927 h 4466167"/>
                  <a:gd name="connsiteX1" fmla="*/ 2841837 w 3513308"/>
                  <a:gd name="connsiteY1" fmla="*/ 0 h 4466167"/>
                  <a:gd name="connsiteX2" fmla="*/ 3513308 w 3513308"/>
                  <a:gd name="connsiteY2" fmla="*/ 466727 h 4466167"/>
                  <a:gd name="connsiteX3" fmla="*/ 3505200 w 3513308"/>
                  <a:gd name="connsiteY3" fmla="*/ 4466167 h 4466167"/>
                  <a:gd name="connsiteX4" fmla="*/ 0 w 3513308"/>
                  <a:gd name="connsiteY4" fmla="*/ 4466167 h 4466167"/>
                  <a:gd name="connsiteX5" fmla="*/ 0 w 3513308"/>
                  <a:gd name="connsiteY5" fmla="*/ 5927 h 4466167"/>
                  <a:gd name="connsiteX0" fmla="*/ 0 w 3509075"/>
                  <a:gd name="connsiteY0" fmla="*/ 5927 h 4466167"/>
                  <a:gd name="connsiteX1" fmla="*/ 2841837 w 3509075"/>
                  <a:gd name="connsiteY1" fmla="*/ 0 h 4466167"/>
                  <a:gd name="connsiteX2" fmla="*/ 3509075 w 3509075"/>
                  <a:gd name="connsiteY2" fmla="*/ 682627 h 4466167"/>
                  <a:gd name="connsiteX3" fmla="*/ 3505200 w 3509075"/>
                  <a:gd name="connsiteY3" fmla="*/ 4466167 h 4466167"/>
                  <a:gd name="connsiteX4" fmla="*/ 0 w 3509075"/>
                  <a:gd name="connsiteY4" fmla="*/ 4466167 h 4466167"/>
                  <a:gd name="connsiteX5" fmla="*/ 0 w 3509075"/>
                  <a:gd name="connsiteY5" fmla="*/ 5927 h 4466167"/>
                  <a:gd name="connsiteX0" fmla="*/ 0 w 3509075"/>
                  <a:gd name="connsiteY0" fmla="*/ 8044 h 4468284"/>
                  <a:gd name="connsiteX1" fmla="*/ 2827020 w 3509075"/>
                  <a:gd name="connsiteY1" fmla="*/ 0 h 4468284"/>
                  <a:gd name="connsiteX2" fmla="*/ 3509075 w 3509075"/>
                  <a:gd name="connsiteY2" fmla="*/ 684744 h 4468284"/>
                  <a:gd name="connsiteX3" fmla="*/ 3505200 w 3509075"/>
                  <a:gd name="connsiteY3" fmla="*/ 4468284 h 4468284"/>
                  <a:gd name="connsiteX4" fmla="*/ 0 w 3509075"/>
                  <a:gd name="connsiteY4" fmla="*/ 4468284 h 4468284"/>
                  <a:gd name="connsiteX5" fmla="*/ 0 w 3509075"/>
                  <a:gd name="connsiteY5" fmla="*/ 8044 h 4468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09075" h="4468284">
                    <a:moveTo>
                      <a:pt x="0" y="8044"/>
                    </a:moveTo>
                    <a:lnTo>
                      <a:pt x="2827020" y="0"/>
                    </a:lnTo>
                    <a:lnTo>
                      <a:pt x="3509075" y="684744"/>
                    </a:lnTo>
                    <a:cubicBezTo>
                      <a:pt x="3507382" y="2049571"/>
                      <a:pt x="3506893" y="3103457"/>
                      <a:pt x="3505200" y="4468284"/>
                    </a:cubicBezTo>
                    <a:lnTo>
                      <a:pt x="0" y="4468284"/>
                    </a:lnTo>
                    <a:lnTo>
                      <a:pt x="0" y="80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Isosceles Triangle 3">
                <a:extLst>
                  <a:ext uri="{FF2B5EF4-FFF2-40B4-BE49-F238E27FC236}">
                    <a16:creationId xmlns:a16="http://schemas.microsoft.com/office/drawing/2014/main" id="{A3106E78-A8FA-8043-8DB8-2D23D1849C96}"/>
                  </a:ext>
                </a:extLst>
              </p:cNvPr>
              <p:cNvSpPr/>
              <p:nvPr/>
            </p:nvSpPr>
            <p:spPr>
              <a:xfrm rot="13500000">
                <a:off x="4375605" y="1936443"/>
                <a:ext cx="982254" cy="491630"/>
              </a:xfrm>
              <a:prstGeom prst="triangle">
                <a:avLst>
                  <a:gd name="adj" fmla="val 5056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TextBox 7">
              <a:extLst>
                <a:ext uri="{FF2B5EF4-FFF2-40B4-BE49-F238E27FC236}">
                  <a16:creationId xmlns:a16="http://schemas.microsoft.com/office/drawing/2014/main" id="{63B87EF1-0093-E94E-8B58-B1A772C7BD11}"/>
                </a:ext>
              </a:extLst>
            </p:cNvPr>
            <p:cNvSpPr txBox="1"/>
            <p:nvPr/>
          </p:nvSpPr>
          <p:spPr>
            <a:xfrm>
              <a:off x="1569719" y="2737987"/>
              <a:ext cx="2687091" cy="164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 pitchFamily="34" charset="0"/>
                  <a:ea typeface="Noto Sans" panose="020B0502040504020204" pitchFamily="34"/>
                  <a:cs typeface="Calibri" panose="020F0502020204030204" pitchFamily="34" charset="0"/>
                </a:rPr>
                <a:t>Gestisci </a:t>
              </a:r>
              <a:r>
                <a:rPr lang="en-GB" dirty="0">
                  <a:solidFill>
                    <a:srgbClr val="282F39"/>
                  </a:solidFill>
                  <a:latin typeface="Calibri" panose="020F0502020204030204" pitchFamily="34" charset="0"/>
                  <a:ea typeface="Noto Sans" panose="020B0502040504020204" pitchFamily="34"/>
                  <a:cs typeface="Calibri" panose="020F0502020204030204" pitchFamily="34" charset="0"/>
                </a:rPr>
                <a:t>i</a:t>
              </a:r>
              <a:r>
                <a:rPr kumimoji="0" lang="en-GB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 pitchFamily="34" charset="0"/>
                  <a:ea typeface="Noto Sans" panose="020B0502040504020204" pitchFamily="34"/>
                  <a:cs typeface="Calibri" panose="020F0502020204030204" pitchFamily="34" charset="0"/>
                </a:rPr>
                <a:t> tuoi file su Cloud con </a:t>
              </a:r>
              <a:r>
                <a:rPr kumimoji="0" lang="en-GB" b="1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 pitchFamily="34" charset="0"/>
                  <a:ea typeface="Noto Sans" panose="020B0502040504020204" pitchFamily="34"/>
                  <a:cs typeface="Calibri" panose="020F0502020204030204" pitchFamily="34" charset="0"/>
                </a:rPr>
                <a:t>Mnemosine</a:t>
              </a:r>
              <a:r>
                <a:rPr kumimoji="0" lang="en-GB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 pitchFamily="34" charset="0"/>
                  <a:ea typeface="Noto Sans" panose="020B0502040504020204" pitchFamily="34"/>
                  <a:cs typeface="Calibri" panose="020F0502020204030204" pitchFamily="34" charset="0"/>
                </a:rPr>
                <a:t> e </a:t>
              </a:r>
              <a:r>
                <a:rPr kumimoji="0" lang="en-GB" b="1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 pitchFamily="34" charset="0"/>
                  <a:ea typeface="Noto Sans" panose="020B0502040504020204" pitchFamily="34"/>
                  <a:cs typeface="Calibri" panose="020F0502020204030204" pitchFamily="34" charset="0"/>
                </a:rPr>
                <a:t>Microsoft Azure</a:t>
              </a:r>
              <a:r>
                <a:rPr kumimoji="0" lang="en-GB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 pitchFamily="34" charset="0"/>
                  <a:ea typeface="Noto Sans" panose="020B0502040504020204" pitchFamily="34"/>
                  <a:cs typeface="Calibri" panose="020F0502020204030204" pitchFamily="34" charset="0"/>
                </a:rPr>
                <a:t>.</a:t>
              </a:r>
            </a:p>
          </p:txBody>
        </p:sp>
      </p:grpSp>
      <p:pic>
        <p:nvPicPr>
          <p:cNvPr id="22" name="Immagine 21">
            <a:extLst>
              <a:ext uri="{FF2B5EF4-FFF2-40B4-BE49-F238E27FC236}">
                <a16:creationId xmlns:a16="http://schemas.microsoft.com/office/drawing/2014/main" id="{9491EE23-B245-B040-8891-561A9D336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476" y="1491487"/>
            <a:ext cx="5522540" cy="368169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C62468C-0DF5-424B-A97A-E12F5E1E48A3}"/>
              </a:ext>
            </a:extLst>
          </p:cNvPr>
          <p:cNvSpPr txBox="1"/>
          <p:nvPr/>
        </p:nvSpPr>
        <p:spPr>
          <a:xfrm>
            <a:off x="9941822" y="6242361"/>
            <a:ext cx="16099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/>
              <a:t>Tiziano Citro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85E521F-41BF-1F42-B8F5-7E7F6CB6E6A4}"/>
              </a:ext>
            </a:extLst>
          </p:cNvPr>
          <p:cNvSpPr/>
          <p:nvPr/>
        </p:nvSpPr>
        <p:spPr>
          <a:xfrm>
            <a:off x="10307244" y="5811474"/>
            <a:ext cx="12445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200" b="1" dirty="0">
                <a:solidFill>
                  <a:schemeClr val="accent1"/>
                </a:solidFill>
              </a:rPr>
              <a:t>Studente</a:t>
            </a:r>
          </a:p>
        </p:txBody>
      </p:sp>
    </p:spTree>
    <p:extLst>
      <p:ext uri="{BB962C8B-B14F-4D97-AF65-F5344CB8AC3E}">
        <p14:creationId xmlns:p14="http://schemas.microsoft.com/office/powerpoint/2010/main" val="426066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1098468" y="885651"/>
            <a:ext cx="3229803" cy="462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BLOB Storage - 1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4978708" y="885651"/>
            <a:ext cx="6525220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Fornisce servizi per memorizzare grandi moli di dati non strutturati.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Garantisce: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en-US" sz="2400" dirty="0"/>
              <a:t>scalabilità. 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en-US" sz="2400" dirty="0"/>
              <a:t>durabilità. 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en-US" sz="2400" dirty="0"/>
              <a:t>alta disponibilità.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en-US" sz="2400" dirty="0"/>
              <a:t>protezione grazie al controllo degli accessi in base al ruolo con Azure Active Directory e le App Registration.</a:t>
            </a:r>
          </a:p>
        </p:txBody>
      </p:sp>
    </p:spTree>
    <p:extLst>
      <p:ext uri="{BB962C8B-B14F-4D97-AF65-F5344CB8AC3E}">
        <p14:creationId xmlns:p14="http://schemas.microsoft.com/office/powerpoint/2010/main" val="4198879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1098468" y="885651"/>
            <a:ext cx="3229803" cy="462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BLOB Storage </a:t>
            </a:r>
            <a:r>
              <a:rPr lang="en-US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- 2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4978708" y="885651"/>
            <a:ext cx="6525220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Mnemosine sfrutta il servizio tramite l’opportuno SDK reso disponibile da Microsoft per offrire servizi per la gestione dei container e dei contenuti (BLOB).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Gestione container: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en-US" sz="2000" dirty="0"/>
              <a:t>creazione di un nuovo container.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en-US" sz="2000" dirty="0"/>
              <a:t>cancellazione di un container.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en-US" sz="2000" dirty="0"/>
              <a:t>ottenimento dei container degli utenti e delle informazioni su di essi.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Gestione contenuti: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en-US" sz="2000" dirty="0"/>
              <a:t>upload e download di contenuti.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en-US" sz="2000" dirty="0"/>
              <a:t>cancellazione di contenuti.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en-US" sz="2000" dirty="0"/>
              <a:t>l’ottenimento dei contenuti degli utenti.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en-US" sz="2000" dirty="0"/>
              <a:t>l’ottenimento delle informazioni sui contenuti.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en-US" sz="2000" dirty="0"/>
              <a:t>ridenominazione e duplicazione dei contenuti.</a:t>
            </a:r>
          </a:p>
        </p:txBody>
      </p:sp>
    </p:spTree>
    <p:extLst>
      <p:ext uri="{BB962C8B-B14F-4D97-AF65-F5344CB8AC3E}">
        <p14:creationId xmlns:p14="http://schemas.microsoft.com/office/powerpoint/2010/main" val="11875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F00112B-1222-024C-8A07-EDA4476F03E3}"/>
              </a:ext>
            </a:extLst>
          </p:cNvPr>
          <p:cNvSpPr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Esempio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Upload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8660EFA-533F-B04A-8B31-F758B497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11" y="3449360"/>
            <a:ext cx="10826578" cy="316677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D7599F-AC01-5146-A7AD-08093E3E4E70}"/>
              </a:ext>
            </a:extLst>
          </p:cNvPr>
          <p:cNvSpPr txBox="1"/>
          <p:nvPr/>
        </p:nvSpPr>
        <p:spPr>
          <a:xfrm>
            <a:off x="4287328" y="395809"/>
            <a:ext cx="74742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/>
              <a:t>Lo snippet di codice illustra come l’upload di un nuovo contenuto è gestito.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i="1" dirty="0"/>
              <a:t>azureService </a:t>
            </a:r>
            <a:r>
              <a:rPr lang="it-IT" sz="2200" dirty="0"/>
              <a:t>mantiene informazioni relative alla subscription e all’App Registration utilizzate.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i="1" dirty="0"/>
              <a:t>containerService </a:t>
            </a:r>
            <a:r>
              <a:rPr lang="it-IT" sz="2200" dirty="0"/>
              <a:t>è il servizio di Mnemosine per la gestione dei container.</a:t>
            </a:r>
          </a:p>
        </p:txBody>
      </p:sp>
    </p:spTree>
    <p:extLst>
      <p:ext uri="{BB962C8B-B14F-4D97-AF65-F5344CB8AC3E}">
        <p14:creationId xmlns:p14="http://schemas.microsoft.com/office/powerpoint/2010/main" val="299948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1098468" y="885651"/>
            <a:ext cx="3229803" cy="462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Servizio App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4978708" y="885651"/>
            <a:ext cx="6525220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400" dirty="0"/>
              <a:t>Fornisce una piattaforma completamente gestita da Microsoft per creare, distribuire e gestire applicazioni Web.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400" dirty="0"/>
              <a:t>Utilizzato per il deploy del microservizio e dell’applicazione Web.</a:t>
            </a:r>
          </a:p>
        </p:txBody>
      </p:sp>
    </p:spTree>
    <p:extLst>
      <p:ext uri="{BB962C8B-B14F-4D97-AF65-F5344CB8AC3E}">
        <p14:creationId xmlns:p14="http://schemas.microsoft.com/office/powerpoint/2010/main" val="57777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1098468" y="885651"/>
            <a:ext cx="3229803" cy="462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Mnemosine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Applicazione Web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4978708" y="885651"/>
            <a:ext cx="6525220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400" dirty="0"/>
              <a:t>Applicazione Web per l’integrazione dei servizi esposti dal microservizio tramite API RESTful.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400" dirty="0"/>
              <a:t>Permette la gestione dello storage su Microsoft Azure tramite interfaccia grafica.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400" dirty="0"/>
              <a:t>Fornisce un’astrazione per permettere di gestire gruppi di risorse, account di archiviazione e container come directory nelle quali organizzare i propri file.</a:t>
            </a:r>
          </a:p>
        </p:txBody>
      </p:sp>
    </p:spTree>
    <p:extLst>
      <p:ext uri="{BB962C8B-B14F-4D97-AF65-F5344CB8AC3E}">
        <p14:creationId xmlns:p14="http://schemas.microsoft.com/office/powerpoint/2010/main" val="39309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E75301D-8D72-4138-8F5D-E9E34FB49D51}"/>
              </a:ext>
            </a:extLst>
          </p:cNvPr>
          <p:cNvSpPr/>
          <p:nvPr/>
        </p:nvSpPr>
        <p:spPr>
          <a:xfrm>
            <a:off x="7235634" y="5654584"/>
            <a:ext cx="2812297" cy="17968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20770" y="70686"/>
            <a:ext cx="11930332" cy="738664"/>
          </a:xfrm>
          <a:custGeom>
            <a:avLst/>
            <a:gdLst>
              <a:gd name="connsiteX0" fmla="*/ 0 w 11930332"/>
              <a:gd name="connsiteY0" fmla="*/ 0 h 738664"/>
              <a:gd name="connsiteX1" fmla="*/ 11930332 w 11930332"/>
              <a:gd name="connsiteY1" fmla="*/ 0 h 738664"/>
              <a:gd name="connsiteX2" fmla="*/ 11930332 w 11930332"/>
              <a:gd name="connsiteY2" fmla="*/ 738664 h 738664"/>
              <a:gd name="connsiteX3" fmla="*/ 0 w 11930332"/>
              <a:gd name="connsiteY3" fmla="*/ 738664 h 738664"/>
              <a:gd name="connsiteX4" fmla="*/ 0 w 11930332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0332" h="738664" fill="none" extrusionOk="0">
                <a:moveTo>
                  <a:pt x="0" y="0"/>
                </a:moveTo>
                <a:cubicBezTo>
                  <a:pt x="5631758" y="98267"/>
                  <a:pt x="9448154" y="113279"/>
                  <a:pt x="11930332" y="0"/>
                </a:cubicBezTo>
                <a:cubicBezTo>
                  <a:pt x="11869132" y="178670"/>
                  <a:pt x="11870836" y="414912"/>
                  <a:pt x="11930332" y="738664"/>
                </a:cubicBezTo>
                <a:cubicBezTo>
                  <a:pt x="7252386" y="880730"/>
                  <a:pt x="1960502" y="643577"/>
                  <a:pt x="0" y="738664"/>
                </a:cubicBezTo>
                <a:cubicBezTo>
                  <a:pt x="51540" y="650787"/>
                  <a:pt x="30134" y="224193"/>
                  <a:pt x="0" y="0"/>
                </a:cubicBezTo>
                <a:close/>
              </a:path>
              <a:path w="11930332" h="738664" stroke="0" extrusionOk="0">
                <a:moveTo>
                  <a:pt x="0" y="0"/>
                </a:moveTo>
                <a:cubicBezTo>
                  <a:pt x="5076322" y="109306"/>
                  <a:pt x="9090808" y="70022"/>
                  <a:pt x="11930332" y="0"/>
                </a:cubicBezTo>
                <a:cubicBezTo>
                  <a:pt x="11982385" y="94747"/>
                  <a:pt x="11977462" y="614792"/>
                  <a:pt x="11930332" y="738664"/>
                </a:cubicBezTo>
                <a:cubicBezTo>
                  <a:pt x="10085293" y="764024"/>
                  <a:pt x="3037644" y="680410"/>
                  <a:pt x="0" y="738664"/>
                </a:cubicBezTo>
                <a:cubicBezTo>
                  <a:pt x="38757" y="554748"/>
                  <a:pt x="-57962" y="106272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dirty="0">
                <a:solidFill>
                  <a:schemeClr val="bg1"/>
                </a:solidFill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Gruppi di risorse</a:t>
            </a:r>
            <a:endParaRPr kumimoji="0" lang="en-GB" sz="4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Noto Sans" panose="020B0502040504020204" pitchFamily="34"/>
              <a:cs typeface="Calibri" panose="020F050202020403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352311" y="914400"/>
            <a:ext cx="8698791" cy="5943600"/>
            <a:chOff x="2244725" y="2692929"/>
            <a:chExt cx="3076575" cy="2457450"/>
          </a:xfrm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565F838-D972-EA4F-B531-862BB9ACB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375" y="1078718"/>
            <a:ext cx="8099686" cy="406684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C8BF8E-FBD0-924C-8FD8-91EA73CDB65B}"/>
              </a:ext>
            </a:extLst>
          </p:cNvPr>
          <p:cNvSpPr txBox="1"/>
          <p:nvPr/>
        </p:nvSpPr>
        <p:spPr>
          <a:xfrm>
            <a:off x="140898" y="1293962"/>
            <a:ext cx="30595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Allo stesso modo è possibile gestire account di archiviazione e 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Account di archiviazione per subscription o per gruppo di risorse.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4312E3D-C504-CB4A-87FD-777A2270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361" y="1063858"/>
            <a:ext cx="8098699" cy="40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E75301D-8D72-4138-8F5D-E9E34FB49D51}"/>
              </a:ext>
            </a:extLst>
          </p:cNvPr>
          <p:cNvSpPr/>
          <p:nvPr/>
        </p:nvSpPr>
        <p:spPr>
          <a:xfrm>
            <a:off x="7235634" y="5654584"/>
            <a:ext cx="2812297" cy="17968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30834" y="79156"/>
            <a:ext cx="11930332" cy="738664"/>
          </a:xfrm>
          <a:custGeom>
            <a:avLst/>
            <a:gdLst>
              <a:gd name="connsiteX0" fmla="*/ 0 w 11930332"/>
              <a:gd name="connsiteY0" fmla="*/ 0 h 738664"/>
              <a:gd name="connsiteX1" fmla="*/ 11930332 w 11930332"/>
              <a:gd name="connsiteY1" fmla="*/ 0 h 738664"/>
              <a:gd name="connsiteX2" fmla="*/ 11930332 w 11930332"/>
              <a:gd name="connsiteY2" fmla="*/ 738664 h 738664"/>
              <a:gd name="connsiteX3" fmla="*/ 0 w 11930332"/>
              <a:gd name="connsiteY3" fmla="*/ 738664 h 738664"/>
              <a:gd name="connsiteX4" fmla="*/ 0 w 11930332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0332" h="738664" fill="none" extrusionOk="0">
                <a:moveTo>
                  <a:pt x="0" y="0"/>
                </a:moveTo>
                <a:cubicBezTo>
                  <a:pt x="2950675" y="-33775"/>
                  <a:pt x="9459183" y="138873"/>
                  <a:pt x="11930332" y="0"/>
                </a:cubicBezTo>
                <a:cubicBezTo>
                  <a:pt x="11966660" y="235868"/>
                  <a:pt x="11971143" y="528660"/>
                  <a:pt x="11930332" y="738664"/>
                </a:cubicBezTo>
                <a:cubicBezTo>
                  <a:pt x="10207624" y="601334"/>
                  <a:pt x="3356187" y="600808"/>
                  <a:pt x="0" y="738664"/>
                </a:cubicBezTo>
                <a:cubicBezTo>
                  <a:pt x="66211" y="526021"/>
                  <a:pt x="18157" y="199193"/>
                  <a:pt x="0" y="0"/>
                </a:cubicBezTo>
                <a:close/>
              </a:path>
              <a:path w="11930332" h="738664" stroke="0" extrusionOk="0">
                <a:moveTo>
                  <a:pt x="0" y="0"/>
                </a:moveTo>
                <a:cubicBezTo>
                  <a:pt x="5400469" y="-101487"/>
                  <a:pt x="10581430" y="-162162"/>
                  <a:pt x="11930332" y="0"/>
                </a:cubicBezTo>
                <a:cubicBezTo>
                  <a:pt x="11954348" y="276300"/>
                  <a:pt x="11905440" y="652934"/>
                  <a:pt x="11930332" y="738664"/>
                </a:cubicBezTo>
                <a:cubicBezTo>
                  <a:pt x="10488414" y="788729"/>
                  <a:pt x="4015733" y="580215"/>
                  <a:pt x="0" y="738664"/>
                </a:cubicBezTo>
                <a:cubicBezTo>
                  <a:pt x="43971" y="572943"/>
                  <a:pt x="-45395" y="887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200" dirty="0">
                <a:solidFill>
                  <a:schemeClr val="bg1"/>
                </a:solidFill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Gestione dei gruppi di risorse</a:t>
            </a:r>
            <a:endParaRPr lang="en-GB" sz="4200" dirty="0">
              <a:solidFill>
                <a:schemeClr val="bg1"/>
              </a:solidFill>
              <a:latin typeface="Calibri" panose="020F0502020204030204" pitchFamily="34" charset="0"/>
              <a:ea typeface="Noto Sans" panose="020B0502040504020204" pitchFamily="34"/>
              <a:cs typeface="Calibri" panose="020F050202020403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46604" y="914400"/>
            <a:ext cx="8698791" cy="5943600"/>
            <a:chOff x="2244725" y="2692929"/>
            <a:chExt cx="3076575" cy="2457450"/>
          </a:xfrm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565A413D-4311-DB47-8BEB-D6E32713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37" y="1077646"/>
            <a:ext cx="8121948" cy="40755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3DEA1AD-1657-904E-922E-B3F5C7E7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213" y="1077646"/>
            <a:ext cx="8136272" cy="4085219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DA530B-4864-ED41-A191-B250409C9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213" y="1086136"/>
            <a:ext cx="8117113" cy="407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28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E75301D-8D72-4138-8F5D-E9E34FB49D51}"/>
              </a:ext>
            </a:extLst>
          </p:cNvPr>
          <p:cNvSpPr/>
          <p:nvPr/>
        </p:nvSpPr>
        <p:spPr>
          <a:xfrm>
            <a:off x="7235634" y="5654584"/>
            <a:ext cx="2812297" cy="17968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26345" y="101601"/>
            <a:ext cx="11930332" cy="738664"/>
          </a:xfrm>
          <a:custGeom>
            <a:avLst/>
            <a:gdLst>
              <a:gd name="connsiteX0" fmla="*/ 0 w 11930332"/>
              <a:gd name="connsiteY0" fmla="*/ 0 h 738664"/>
              <a:gd name="connsiteX1" fmla="*/ 11930332 w 11930332"/>
              <a:gd name="connsiteY1" fmla="*/ 0 h 738664"/>
              <a:gd name="connsiteX2" fmla="*/ 11930332 w 11930332"/>
              <a:gd name="connsiteY2" fmla="*/ 738664 h 738664"/>
              <a:gd name="connsiteX3" fmla="*/ 0 w 11930332"/>
              <a:gd name="connsiteY3" fmla="*/ 738664 h 738664"/>
              <a:gd name="connsiteX4" fmla="*/ 0 w 11930332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0332" h="738664" fill="none" extrusionOk="0">
                <a:moveTo>
                  <a:pt x="0" y="0"/>
                </a:moveTo>
                <a:cubicBezTo>
                  <a:pt x="2950675" y="-33775"/>
                  <a:pt x="9459183" y="138873"/>
                  <a:pt x="11930332" y="0"/>
                </a:cubicBezTo>
                <a:cubicBezTo>
                  <a:pt x="11966660" y="235868"/>
                  <a:pt x="11971143" y="528660"/>
                  <a:pt x="11930332" y="738664"/>
                </a:cubicBezTo>
                <a:cubicBezTo>
                  <a:pt x="10207624" y="601334"/>
                  <a:pt x="3356187" y="600808"/>
                  <a:pt x="0" y="738664"/>
                </a:cubicBezTo>
                <a:cubicBezTo>
                  <a:pt x="66211" y="526021"/>
                  <a:pt x="18157" y="199193"/>
                  <a:pt x="0" y="0"/>
                </a:cubicBezTo>
                <a:close/>
              </a:path>
              <a:path w="11930332" h="738664" stroke="0" extrusionOk="0">
                <a:moveTo>
                  <a:pt x="0" y="0"/>
                </a:moveTo>
                <a:cubicBezTo>
                  <a:pt x="5400469" y="-101487"/>
                  <a:pt x="10581430" y="-162162"/>
                  <a:pt x="11930332" y="0"/>
                </a:cubicBezTo>
                <a:cubicBezTo>
                  <a:pt x="11954348" y="276300"/>
                  <a:pt x="11905440" y="652934"/>
                  <a:pt x="11930332" y="738664"/>
                </a:cubicBezTo>
                <a:cubicBezTo>
                  <a:pt x="10488414" y="788729"/>
                  <a:pt x="4015733" y="580215"/>
                  <a:pt x="0" y="738664"/>
                </a:cubicBezTo>
                <a:cubicBezTo>
                  <a:pt x="43971" y="572943"/>
                  <a:pt x="-45395" y="887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200" dirty="0">
                <a:solidFill>
                  <a:schemeClr val="bg1"/>
                </a:solidFill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Dettagli dei gruppi di risorse</a:t>
            </a:r>
            <a:endParaRPr lang="en-GB" sz="4200" dirty="0">
              <a:solidFill>
                <a:schemeClr val="bg1"/>
              </a:solidFill>
              <a:latin typeface="Calibri" panose="020F0502020204030204" pitchFamily="34" charset="0"/>
              <a:ea typeface="Noto Sans" panose="020B0502040504020204" pitchFamily="34"/>
              <a:cs typeface="Calibri" panose="020F050202020403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46604" y="914400"/>
            <a:ext cx="8698791" cy="5943600"/>
            <a:chOff x="2244725" y="2692929"/>
            <a:chExt cx="3076575" cy="2457450"/>
          </a:xfrm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565A413D-4311-DB47-8BEB-D6E32713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37" y="1077646"/>
            <a:ext cx="8121948" cy="40755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3DEA1AD-1657-904E-922E-B3F5C7E7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213" y="1077646"/>
            <a:ext cx="8136272" cy="4085219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DA530B-4864-ED41-A191-B250409C9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213" y="1086136"/>
            <a:ext cx="8117113" cy="407559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D498FB7-FFD1-7444-BB0F-0C3991B84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213" y="1064066"/>
            <a:ext cx="8159574" cy="40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68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E75301D-8D72-4138-8F5D-E9E34FB49D51}"/>
              </a:ext>
            </a:extLst>
          </p:cNvPr>
          <p:cNvSpPr/>
          <p:nvPr/>
        </p:nvSpPr>
        <p:spPr>
          <a:xfrm>
            <a:off x="7235634" y="5654584"/>
            <a:ext cx="2812297" cy="17968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26345" y="101601"/>
            <a:ext cx="11930332" cy="738664"/>
          </a:xfrm>
          <a:custGeom>
            <a:avLst/>
            <a:gdLst>
              <a:gd name="connsiteX0" fmla="*/ 0 w 11930332"/>
              <a:gd name="connsiteY0" fmla="*/ 0 h 738664"/>
              <a:gd name="connsiteX1" fmla="*/ 11930332 w 11930332"/>
              <a:gd name="connsiteY1" fmla="*/ 0 h 738664"/>
              <a:gd name="connsiteX2" fmla="*/ 11930332 w 11930332"/>
              <a:gd name="connsiteY2" fmla="*/ 738664 h 738664"/>
              <a:gd name="connsiteX3" fmla="*/ 0 w 11930332"/>
              <a:gd name="connsiteY3" fmla="*/ 738664 h 738664"/>
              <a:gd name="connsiteX4" fmla="*/ 0 w 11930332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0332" h="738664" fill="none" extrusionOk="0">
                <a:moveTo>
                  <a:pt x="0" y="0"/>
                </a:moveTo>
                <a:cubicBezTo>
                  <a:pt x="2950675" y="-33775"/>
                  <a:pt x="9459183" y="138873"/>
                  <a:pt x="11930332" y="0"/>
                </a:cubicBezTo>
                <a:cubicBezTo>
                  <a:pt x="11966660" y="235868"/>
                  <a:pt x="11971143" y="528660"/>
                  <a:pt x="11930332" y="738664"/>
                </a:cubicBezTo>
                <a:cubicBezTo>
                  <a:pt x="10207624" y="601334"/>
                  <a:pt x="3356187" y="600808"/>
                  <a:pt x="0" y="738664"/>
                </a:cubicBezTo>
                <a:cubicBezTo>
                  <a:pt x="66211" y="526021"/>
                  <a:pt x="18157" y="199193"/>
                  <a:pt x="0" y="0"/>
                </a:cubicBezTo>
                <a:close/>
              </a:path>
              <a:path w="11930332" h="738664" stroke="0" extrusionOk="0">
                <a:moveTo>
                  <a:pt x="0" y="0"/>
                </a:moveTo>
                <a:cubicBezTo>
                  <a:pt x="5400469" y="-101487"/>
                  <a:pt x="10581430" y="-162162"/>
                  <a:pt x="11930332" y="0"/>
                </a:cubicBezTo>
                <a:cubicBezTo>
                  <a:pt x="11954348" y="276300"/>
                  <a:pt x="11905440" y="652934"/>
                  <a:pt x="11930332" y="738664"/>
                </a:cubicBezTo>
                <a:cubicBezTo>
                  <a:pt x="10488414" y="788729"/>
                  <a:pt x="4015733" y="580215"/>
                  <a:pt x="0" y="738664"/>
                </a:cubicBezTo>
                <a:cubicBezTo>
                  <a:pt x="43971" y="572943"/>
                  <a:pt x="-45395" y="887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200" dirty="0">
                <a:solidFill>
                  <a:schemeClr val="bg1"/>
                </a:solidFill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Creazione dei gruppi di risorse</a:t>
            </a:r>
            <a:endParaRPr lang="en-GB" sz="4200" dirty="0">
              <a:solidFill>
                <a:schemeClr val="bg1"/>
              </a:solidFill>
              <a:latin typeface="Calibri" panose="020F0502020204030204" pitchFamily="34" charset="0"/>
              <a:ea typeface="Noto Sans" panose="020B0502040504020204" pitchFamily="34"/>
              <a:cs typeface="Calibri" panose="020F050202020403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46604" y="914400"/>
            <a:ext cx="8698791" cy="5943600"/>
            <a:chOff x="2244725" y="2692929"/>
            <a:chExt cx="3076575" cy="2457450"/>
          </a:xfrm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565A413D-4311-DB47-8BEB-D6E32713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37" y="1077646"/>
            <a:ext cx="8121948" cy="40755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3DEA1AD-1657-904E-922E-B3F5C7E7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213" y="1077646"/>
            <a:ext cx="8136272" cy="4085219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DA530B-4864-ED41-A191-B250409C9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213" y="1086136"/>
            <a:ext cx="8117113" cy="407559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7AE1413-3967-AF40-9C58-CF4669506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6395" y="1049988"/>
            <a:ext cx="8190232" cy="41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7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E75301D-8D72-4138-8F5D-E9E34FB49D51}"/>
              </a:ext>
            </a:extLst>
          </p:cNvPr>
          <p:cNvSpPr/>
          <p:nvPr/>
        </p:nvSpPr>
        <p:spPr>
          <a:xfrm>
            <a:off x="7235634" y="5654584"/>
            <a:ext cx="2812297" cy="17968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26345" y="101601"/>
            <a:ext cx="11930332" cy="738664"/>
          </a:xfrm>
          <a:custGeom>
            <a:avLst/>
            <a:gdLst>
              <a:gd name="connsiteX0" fmla="*/ 0 w 11930332"/>
              <a:gd name="connsiteY0" fmla="*/ 0 h 738664"/>
              <a:gd name="connsiteX1" fmla="*/ 11930332 w 11930332"/>
              <a:gd name="connsiteY1" fmla="*/ 0 h 738664"/>
              <a:gd name="connsiteX2" fmla="*/ 11930332 w 11930332"/>
              <a:gd name="connsiteY2" fmla="*/ 738664 h 738664"/>
              <a:gd name="connsiteX3" fmla="*/ 0 w 11930332"/>
              <a:gd name="connsiteY3" fmla="*/ 738664 h 738664"/>
              <a:gd name="connsiteX4" fmla="*/ 0 w 11930332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0332" h="738664" fill="none" extrusionOk="0">
                <a:moveTo>
                  <a:pt x="0" y="0"/>
                </a:moveTo>
                <a:cubicBezTo>
                  <a:pt x="2950675" y="-33775"/>
                  <a:pt x="9459183" y="138873"/>
                  <a:pt x="11930332" y="0"/>
                </a:cubicBezTo>
                <a:cubicBezTo>
                  <a:pt x="11966660" y="235868"/>
                  <a:pt x="11971143" y="528660"/>
                  <a:pt x="11930332" y="738664"/>
                </a:cubicBezTo>
                <a:cubicBezTo>
                  <a:pt x="10207624" y="601334"/>
                  <a:pt x="3356187" y="600808"/>
                  <a:pt x="0" y="738664"/>
                </a:cubicBezTo>
                <a:cubicBezTo>
                  <a:pt x="66211" y="526021"/>
                  <a:pt x="18157" y="199193"/>
                  <a:pt x="0" y="0"/>
                </a:cubicBezTo>
                <a:close/>
              </a:path>
              <a:path w="11930332" h="738664" stroke="0" extrusionOk="0">
                <a:moveTo>
                  <a:pt x="0" y="0"/>
                </a:moveTo>
                <a:cubicBezTo>
                  <a:pt x="5400469" y="-101487"/>
                  <a:pt x="10581430" y="-162162"/>
                  <a:pt x="11930332" y="0"/>
                </a:cubicBezTo>
                <a:cubicBezTo>
                  <a:pt x="11954348" y="276300"/>
                  <a:pt x="11905440" y="652934"/>
                  <a:pt x="11930332" y="738664"/>
                </a:cubicBezTo>
                <a:cubicBezTo>
                  <a:pt x="10488414" y="788729"/>
                  <a:pt x="4015733" y="580215"/>
                  <a:pt x="0" y="738664"/>
                </a:cubicBezTo>
                <a:cubicBezTo>
                  <a:pt x="43971" y="572943"/>
                  <a:pt x="-45395" y="887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200" dirty="0">
                <a:solidFill>
                  <a:schemeClr val="bg1"/>
                </a:solidFill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 File</a:t>
            </a:r>
            <a:endParaRPr lang="en-GB" sz="4200" dirty="0">
              <a:solidFill>
                <a:schemeClr val="bg1"/>
              </a:solidFill>
              <a:latin typeface="Calibri" panose="020F0502020204030204" pitchFamily="34" charset="0"/>
              <a:ea typeface="Noto Sans" panose="020B0502040504020204" pitchFamily="34"/>
              <a:cs typeface="Calibri" panose="020F050202020403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46604" y="914400"/>
            <a:ext cx="8698791" cy="5943600"/>
            <a:chOff x="2244725" y="2692929"/>
            <a:chExt cx="3076575" cy="2457450"/>
          </a:xfrm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565A413D-4311-DB47-8BEB-D6E32713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37" y="1077646"/>
            <a:ext cx="8121948" cy="40755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3DEA1AD-1657-904E-922E-B3F5C7E7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213" y="1077646"/>
            <a:ext cx="8136272" cy="408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0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1098468" y="885651"/>
            <a:ext cx="3229803" cy="462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4978708" y="885651"/>
            <a:ext cx="6525220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/>
              <a:t>Il progetto prevedeva la realizzazione di: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300" dirty="0"/>
              <a:t>un microservizio che fornisse API RESTful per la gestione di storage su Cloud, sfruttando i servizi di Microsoft Azure.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300" dirty="0"/>
              <a:t>un’applicazione Web che permettesse la gestione tramite interfaccia grafica di storage su Cloud, usando le API RESTful esposte dal microservizio.</a:t>
            </a:r>
          </a:p>
        </p:txBody>
      </p:sp>
    </p:spTree>
    <p:extLst>
      <p:ext uri="{BB962C8B-B14F-4D97-AF65-F5344CB8AC3E}">
        <p14:creationId xmlns:p14="http://schemas.microsoft.com/office/powerpoint/2010/main" val="2549380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E75301D-8D72-4138-8F5D-E9E34FB49D51}"/>
              </a:ext>
            </a:extLst>
          </p:cNvPr>
          <p:cNvSpPr/>
          <p:nvPr/>
        </p:nvSpPr>
        <p:spPr>
          <a:xfrm>
            <a:off x="7235634" y="5654584"/>
            <a:ext cx="2812297" cy="17968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26345" y="101601"/>
            <a:ext cx="11930332" cy="738664"/>
          </a:xfrm>
          <a:custGeom>
            <a:avLst/>
            <a:gdLst>
              <a:gd name="connsiteX0" fmla="*/ 0 w 11930332"/>
              <a:gd name="connsiteY0" fmla="*/ 0 h 738664"/>
              <a:gd name="connsiteX1" fmla="*/ 11930332 w 11930332"/>
              <a:gd name="connsiteY1" fmla="*/ 0 h 738664"/>
              <a:gd name="connsiteX2" fmla="*/ 11930332 w 11930332"/>
              <a:gd name="connsiteY2" fmla="*/ 738664 h 738664"/>
              <a:gd name="connsiteX3" fmla="*/ 0 w 11930332"/>
              <a:gd name="connsiteY3" fmla="*/ 738664 h 738664"/>
              <a:gd name="connsiteX4" fmla="*/ 0 w 11930332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0332" h="738664" fill="none" extrusionOk="0">
                <a:moveTo>
                  <a:pt x="0" y="0"/>
                </a:moveTo>
                <a:cubicBezTo>
                  <a:pt x="2950675" y="-33775"/>
                  <a:pt x="9459183" y="138873"/>
                  <a:pt x="11930332" y="0"/>
                </a:cubicBezTo>
                <a:cubicBezTo>
                  <a:pt x="11966660" y="235868"/>
                  <a:pt x="11971143" y="528660"/>
                  <a:pt x="11930332" y="738664"/>
                </a:cubicBezTo>
                <a:cubicBezTo>
                  <a:pt x="10207624" y="601334"/>
                  <a:pt x="3356187" y="600808"/>
                  <a:pt x="0" y="738664"/>
                </a:cubicBezTo>
                <a:cubicBezTo>
                  <a:pt x="66211" y="526021"/>
                  <a:pt x="18157" y="199193"/>
                  <a:pt x="0" y="0"/>
                </a:cubicBezTo>
                <a:close/>
              </a:path>
              <a:path w="11930332" h="738664" stroke="0" extrusionOk="0">
                <a:moveTo>
                  <a:pt x="0" y="0"/>
                </a:moveTo>
                <a:cubicBezTo>
                  <a:pt x="5400469" y="-101487"/>
                  <a:pt x="10581430" y="-162162"/>
                  <a:pt x="11930332" y="0"/>
                </a:cubicBezTo>
                <a:cubicBezTo>
                  <a:pt x="11954348" y="276300"/>
                  <a:pt x="11905440" y="652934"/>
                  <a:pt x="11930332" y="738664"/>
                </a:cubicBezTo>
                <a:cubicBezTo>
                  <a:pt x="10488414" y="788729"/>
                  <a:pt x="4015733" y="580215"/>
                  <a:pt x="0" y="738664"/>
                </a:cubicBezTo>
                <a:cubicBezTo>
                  <a:pt x="43971" y="572943"/>
                  <a:pt x="-45395" y="887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200" dirty="0">
                <a:solidFill>
                  <a:schemeClr val="bg1"/>
                </a:solidFill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 Gestione dei file</a:t>
            </a:r>
            <a:endParaRPr lang="en-GB" sz="4200" dirty="0">
              <a:solidFill>
                <a:schemeClr val="bg1"/>
              </a:solidFill>
              <a:latin typeface="Calibri" panose="020F0502020204030204" pitchFamily="34" charset="0"/>
              <a:ea typeface="Noto Sans" panose="020B0502040504020204" pitchFamily="34"/>
              <a:cs typeface="Calibri" panose="020F050202020403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46604" y="914400"/>
            <a:ext cx="8698791" cy="5943600"/>
            <a:chOff x="2244725" y="2692929"/>
            <a:chExt cx="3076575" cy="2457450"/>
          </a:xfrm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565A413D-4311-DB47-8BEB-D6E32713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37" y="1077646"/>
            <a:ext cx="8121948" cy="40755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A13C2C6-A109-3A4C-B23C-C9A86CCD1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37" y="1076001"/>
            <a:ext cx="8105096" cy="406956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C114513-C6FA-DA4F-919D-E2F60D1CA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538" y="1076000"/>
            <a:ext cx="8105096" cy="40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1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E75301D-8D72-4138-8F5D-E9E34FB49D51}"/>
              </a:ext>
            </a:extLst>
          </p:cNvPr>
          <p:cNvSpPr/>
          <p:nvPr/>
        </p:nvSpPr>
        <p:spPr>
          <a:xfrm>
            <a:off x="7235634" y="5654584"/>
            <a:ext cx="2812297" cy="17968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26345" y="101601"/>
            <a:ext cx="11930332" cy="738664"/>
          </a:xfrm>
          <a:custGeom>
            <a:avLst/>
            <a:gdLst>
              <a:gd name="connsiteX0" fmla="*/ 0 w 11930332"/>
              <a:gd name="connsiteY0" fmla="*/ 0 h 738664"/>
              <a:gd name="connsiteX1" fmla="*/ 11930332 w 11930332"/>
              <a:gd name="connsiteY1" fmla="*/ 0 h 738664"/>
              <a:gd name="connsiteX2" fmla="*/ 11930332 w 11930332"/>
              <a:gd name="connsiteY2" fmla="*/ 738664 h 738664"/>
              <a:gd name="connsiteX3" fmla="*/ 0 w 11930332"/>
              <a:gd name="connsiteY3" fmla="*/ 738664 h 738664"/>
              <a:gd name="connsiteX4" fmla="*/ 0 w 11930332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0332" h="738664" fill="none" extrusionOk="0">
                <a:moveTo>
                  <a:pt x="0" y="0"/>
                </a:moveTo>
                <a:cubicBezTo>
                  <a:pt x="2950675" y="-33775"/>
                  <a:pt x="9459183" y="138873"/>
                  <a:pt x="11930332" y="0"/>
                </a:cubicBezTo>
                <a:cubicBezTo>
                  <a:pt x="11966660" y="235868"/>
                  <a:pt x="11971143" y="528660"/>
                  <a:pt x="11930332" y="738664"/>
                </a:cubicBezTo>
                <a:cubicBezTo>
                  <a:pt x="10207624" y="601334"/>
                  <a:pt x="3356187" y="600808"/>
                  <a:pt x="0" y="738664"/>
                </a:cubicBezTo>
                <a:cubicBezTo>
                  <a:pt x="66211" y="526021"/>
                  <a:pt x="18157" y="199193"/>
                  <a:pt x="0" y="0"/>
                </a:cubicBezTo>
                <a:close/>
              </a:path>
              <a:path w="11930332" h="738664" stroke="0" extrusionOk="0">
                <a:moveTo>
                  <a:pt x="0" y="0"/>
                </a:moveTo>
                <a:cubicBezTo>
                  <a:pt x="5400469" y="-101487"/>
                  <a:pt x="10581430" y="-162162"/>
                  <a:pt x="11930332" y="0"/>
                </a:cubicBezTo>
                <a:cubicBezTo>
                  <a:pt x="11954348" y="276300"/>
                  <a:pt x="11905440" y="652934"/>
                  <a:pt x="11930332" y="738664"/>
                </a:cubicBezTo>
                <a:cubicBezTo>
                  <a:pt x="10488414" y="788729"/>
                  <a:pt x="4015733" y="580215"/>
                  <a:pt x="0" y="738664"/>
                </a:cubicBezTo>
                <a:cubicBezTo>
                  <a:pt x="43971" y="572943"/>
                  <a:pt x="-45395" y="887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200" dirty="0">
                <a:solidFill>
                  <a:schemeClr val="bg1"/>
                </a:solidFill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 Dettagli dei file</a:t>
            </a:r>
            <a:endParaRPr lang="en-GB" sz="4200" dirty="0">
              <a:solidFill>
                <a:schemeClr val="bg1"/>
              </a:solidFill>
              <a:latin typeface="Calibri" panose="020F0502020204030204" pitchFamily="34" charset="0"/>
              <a:ea typeface="Noto Sans" panose="020B0502040504020204" pitchFamily="34"/>
              <a:cs typeface="Calibri" panose="020F050202020403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46604" y="914400"/>
            <a:ext cx="8698791" cy="5943600"/>
            <a:chOff x="2244725" y="2692929"/>
            <a:chExt cx="3076575" cy="2457450"/>
          </a:xfrm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565A413D-4311-DB47-8BEB-D6E32713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37" y="1077646"/>
            <a:ext cx="8121948" cy="40755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A13C2C6-A109-3A4C-B23C-C9A86CCD1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37" y="1076001"/>
            <a:ext cx="8105096" cy="406956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C114513-C6FA-DA4F-919D-E2F60D1CA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538" y="1076000"/>
            <a:ext cx="8105096" cy="406956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5D5C10A-58F0-AF45-A2D7-1FA793937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0520" y="1067814"/>
            <a:ext cx="8150941" cy="40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1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E75301D-8D72-4138-8F5D-E9E34FB49D51}"/>
              </a:ext>
            </a:extLst>
          </p:cNvPr>
          <p:cNvSpPr/>
          <p:nvPr/>
        </p:nvSpPr>
        <p:spPr>
          <a:xfrm>
            <a:off x="7235634" y="5654584"/>
            <a:ext cx="2812297" cy="17968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26345" y="101601"/>
            <a:ext cx="11930332" cy="738664"/>
          </a:xfrm>
          <a:custGeom>
            <a:avLst/>
            <a:gdLst>
              <a:gd name="connsiteX0" fmla="*/ 0 w 11930332"/>
              <a:gd name="connsiteY0" fmla="*/ 0 h 738664"/>
              <a:gd name="connsiteX1" fmla="*/ 11930332 w 11930332"/>
              <a:gd name="connsiteY1" fmla="*/ 0 h 738664"/>
              <a:gd name="connsiteX2" fmla="*/ 11930332 w 11930332"/>
              <a:gd name="connsiteY2" fmla="*/ 738664 h 738664"/>
              <a:gd name="connsiteX3" fmla="*/ 0 w 11930332"/>
              <a:gd name="connsiteY3" fmla="*/ 738664 h 738664"/>
              <a:gd name="connsiteX4" fmla="*/ 0 w 11930332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0332" h="738664" fill="none" extrusionOk="0">
                <a:moveTo>
                  <a:pt x="0" y="0"/>
                </a:moveTo>
                <a:cubicBezTo>
                  <a:pt x="2950675" y="-33775"/>
                  <a:pt x="9459183" y="138873"/>
                  <a:pt x="11930332" y="0"/>
                </a:cubicBezTo>
                <a:cubicBezTo>
                  <a:pt x="11966660" y="235868"/>
                  <a:pt x="11971143" y="528660"/>
                  <a:pt x="11930332" y="738664"/>
                </a:cubicBezTo>
                <a:cubicBezTo>
                  <a:pt x="10207624" y="601334"/>
                  <a:pt x="3356187" y="600808"/>
                  <a:pt x="0" y="738664"/>
                </a:cubicBezTo>
                <a:cubicBezTo>
                  <a:pt x="66211" y="526021"/>
                  <a:pt x="18157" y="199193"/>
                  <a:pt x="0" y="0"/>
                </a:cubicBezTo>
                <a:close/>
              </a:path>
              <a:path w="11930332" h="738664" stroke="0" extrusionOk="0">
                <a:moveTo>
                  <a:pt x="0" y="0"/>
                </a:moveTo>
                <a:cubicBezTo>
                  <a:pt x="5400469" y="-101487"/>
                  <a:pt x="10581430" y="-162162"/>
                  <a:pt x="11930332" y="0"/>
                </a:cubicBezTo>
                <a:cubicBezTo>
                  <a:pt x="11954348" y="276300"/>
                  <a:pt x="11905440" y="652934"/>
                  <a:pt x="11930332" y="738664"/>
                </a:cubicBezTo>
                <a:cubicBezTo>
                  <a:pt x="10488414" y="788729"/>
                  <a:pt x="4015733" y="580215"/>
                  <a:pt x="0" y="738664"/>
                </a:cubicBezTo>
                <a:cubicBezTo>
                  <a:pt x="43971" y="572943"/>
                  <a:pt x="-45395" y="887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200" dirty="0">
                <a:solidFill>
                  <a:schemeClr val="bg1"/>
                </a:solidFill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Upload dei file</a:t>
            </a:r>
            <a:endParaRPr lang="en-GB" sz="4200" dirty="0">
              <a:solidFill>
                <a:schemeClr val="bg1"/>
              </a:solidFill>
              <a:latin typeface="Calibri" panose="020F0502020204030204" pitchFamily="34" charset="0"/>
              <a:ea typeface="Noto Sans" panose="020B0502040504020204" pitchFamily="34"/>
              <a:cs typeface="Calibri" panose="020F050202020403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46604" y="914400"/>
            <a:ext cx="8698791" cy="5943600"/>
            <a:chOff x="2244725" y="2692929"/>
            <a:chExt cx="3076575" cy="2457450"/>
          </a:xfrm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565A413D-4311-DB47-8BEB-D6E32713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37" y="1077646"/>
            <a:ext cx="8121948" cy="40755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D14EB59-AAFA-4E44-A073-61C72775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37" y="1075219"/>
            <a:ext cx="8121948" cy="407802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7A32FC3-87E8-434C-9D34-75A5C4D0A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537" y="1097628"/>
            <a:ext cx="8121948" cy="402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47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7FE461E-521A-457C-BD1F-4CC4EB6D7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FFFD28B7-CC22-4615-B487-71F011040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712E4DE6-A2E5-4786-B1B9-795E13D12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176DEB1C-09CA-478A-AEEF-963E89897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28861D55-9A89-4552-8E10-2201E199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8" y="644382"/>
            <a:ext cx="10734055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483919" y="1544618"/>
            <a:ext cx="5329877" cy="2451640"/>
          </a:xfrm>
          <a:custGeom>
            <a:avLst/>
            <a:gdLst>
              <a:gd name="connsiteX0" fmla="*/ 0 w 11930332"/>
              <a:gd name="connsiteY0" fmla="*/ 0 h 738664"/>
              <a:gd name="connsiteX1" fmla="*/ 11930332 w 11930332"/>
              <a:gd name="connsiteY1" fmla="*/ 0 h 738664"/>
              <a:gd name="connsiteX2" fmla="*/ 11930332 w 11930332"/>
              <a:gd name="connsiteY2" fmla="*/ 738664 h 738664"/>
              <a:gd name="connsiteX3" fmla="*/ 0 w 11930332"/>
              <a:gd name="connsiteY3" fmla="*/ 738664 h 738664"/>
              <a:gd name="connsiteX4" fmla="*/ 0 w 11930332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0332" h="738664" fill="none" extrusionOk="0">
                <a:moveTo>
                  <a:pt x="0" y="0"/>
                </a:moveTo>
                <a:cubicBezTo>
                  <a:pt x="2950675" y="-33775"/>
                  <a:pt x="9459183" y="138873"/>
                  <a:pt x="11930332" y="0"/>
                </a:cubicBezTo>
                <a:cubicBezTo>
                  <a:pt x="11966660" y="235868"/>
                  <a:pt x="11971143" y="528660"/>
                  <a:pt x="11930332" y="738664"/>
                </a:cubicBezTo>
                <a:cubicBezTo>
                  <a:pt x="10207624" y="601334"/>
                  <a:pt x="3356187" y="600808"/>
                  <a:pt x="0" y="738664"/>
                </a:cubicBezTo>
                <a:cubicBezTo>
                  <a:pt x="66211" y="526021"/>
                  <a:pt x="18157" y="199193"/>
                  <a:pt x="0" y="0"/>
                </a:cubicBezTo>
                <a:close/>
              </a:path>
              <a:path w="11930332" h="738664" stroke="0" extrusionOk="0">
                <a:moveTo>
                  <a:pt x="0" y="0"/>
                </a:moveTo>
                <a:cubicBezTo>
                  <a:pt x="5400469" y="-101487"/>
                  <a:pt x="10581430" y="-162162"/>
                  <a:pt x="11930332" y="0"/>
                </a:cubicBezTo>
                <a:cubicBezTo>
                  <a:pt x="11954348" y="276300"/>
                  <a:pt x="11905440" y="652934"/>
                  <a:pt x="11930332" y="738664"/>
                </a:cubicBezTo>
                <a:cubicBezTo>
                  <a:pt x="10488414" y="788729"/>
                  <a:pt x="4015733" y="580215"/>
                  <a:pt x="0" y="738664"/>
                </a:cubicBezTo>
                <a:cubicBezTo>
                  <a:pt x="43971" y="572943"/>
                  <a:pt x="-45395" y="88780"/>
                  <a:pt x="0" y="0"/>
                </a:cubicBezTo>
                <a:close/>
              </a:path>
            </a:pathLst>
          </a:custGeo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Creazione account di archiviazione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43ABC127-55C2-2348-B72F-FC565133D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165" y="761583"/>
            <a:ext cx="4243671" cy="2258709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BBDBE16-7409-1243-A370-25DB5D9B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165" y="3137493"/>
            <a:ext cx="4243671" cy="265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3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1098468" y="885651"/>
            <a:ext cx="3229803" cy="462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Problematiche</a:t>
            </a:r>
            <a:endParaRPr lang="en-US" sz="41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4978708" y="885651"/>
            <a:ext cx="6525220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Servizi generici: </a:t>
            </a:r>
            <a:r>
              <a:rPr lang="it-IT" sz="2200" dirty="0"/>
              <a:t>non vincolati all’utilizzo di una specifica Subscription o  App Registration.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200" dirty="0"/>
              <a:t>Gestione delle dipendenze tra le risorse.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it-IT" sz="2200" dirty="0"/>
              <a:t>Verificare l’esistenza di un container equivale a verificare che l’account di archiviazione ad esso associato esista e che esista il gruppo di risorse associato all’account.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it-IT" sz="2200" dirty="0"/>
              <a:t>Nel caso peggiore, creare un nuovo container può significare dover creare anche un account di archiviazione e un gruppo di risorse.</a:t>
            </a:r>
          </a:p>
        </p:txBody>
      </p:sp>
    </p:spTree>
    <p:extLst>
      <p:ext uri="{BB962C8B-B14F-4D97-AF65-F5344CB8AC3E}">
        <p14:creationId xmlns:p14="http://schemas.microsoft.com/office/powerpoint/2010/main" val="650584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1098468" y="885651"/>
            <a:ext cx="3229803" cy="462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Servizi generici</a:t>
            </a:r>
            <a:endParaRPr lang="en-US" sz="41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4978708" y="885651"/>
            <a:ext cx="6525220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Servizi generici: </a:t>
            </a:r>
            <a:r>
              <a:rPr lang="it-IT" sz="2200" dirty="0"/>
              <a:t>non vincolati all’utilizzo di una specifica Subscription o  App Registration.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200" dirty="0"/>
              <a:t>Ogni servizio necessita di ricevere le informazioni relative alla Subscription e all’App Registration da utilizzare.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200" dirty="0"/>
              <a:t>Le informazioni non sono memorizzate e quindi possono cambiare da richiesta a richiesta, permettendo di avere servizi generici rispetto a Subscription e App Registration.</a:t>
            </a:r>
          </a:p>
        </p:txBody>
      </p:sp>
    </p:spTree>
    <p:extLst>
      <p:ext uri="{BB962C8B-B14F-4D97-AF65-F5344CB8AC3E}">
        <p14:creationId xmlns:p14="http://schemas.microsoft.com/office/powerpoint/2010/main" val="2625029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F00112B-1222-024C-8A07-EDA4476F03E3}"/>
              </a:ext>
            </a:extLst>
          </p:cNvPr>
          <p:cNvSpPr/>
          <p:nvPr/>
        </p:nvSpPr>
        <p:spPr>
          <a:xfrm>
            <a:off x="1115381" y="977227"/>
            <a:ext cx="58767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Dipendenze tra le risorse</a:t>
            </a:r>
            <a:endParaRPr lang="it-IT" sz="4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EB3DC5-BA57-234B-8BA6-7BBDCFDCFF44}"/>
              </a:ext>
            </a:extLst>
          </p:cNvPr>
          <p:cNvSpPr txBox="1"/>
          <p:nvPr/>
        </p:nvSpPr>
        <p:spPr>
          <a:xfrm>
            <a:off x="2366559" y="3326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24" name="Group 3">
            <a:extLst>
              <a:ext uri="{FF2B5EF4-FFF2-40B4-BE49-F238E27FC236}">
                <a16:creationId xmlns:a16="http://schemas.microsoft.com/office/drawing/2014/main" id="{C0CE8DF1-5E14-1D4F-A2D2-F6F7E6355ADB}"/>
              </a:ext>
            </a:extLst>
          </p:cNvPr>
          <p:cNvGrpSpPr/>
          <p:nvPr/>
        </p:nvGrpSpPr>
        <p:grpSpPr>
          <a:xfrm>
            <a:off x="1354272" y="2354089"/>
            <a:ext cx="5435600" cy="3501180"/>
            <a:chOff x="3067665" y="1415845"/>
            <a:chExt cx="6282812" cy="4689362"/>
          </a:xfrm>
        </p:grpSpPr>
        <p:sp>
          <p:nvSpPr>
            <p:cNvPr id="30" name="Rectangle 1">
              <a:extLst>
                <a:ext uri="{FF2B5EF4-FFF2-40B4-BE49-F238E27FC236}">
                  <a16:creationId xmlns:a16="http://schemas.microsoft.com/office/drawing/2014/main" id="{864A91F7-8669-624E-ABA1-12FF7CC82524}"/>
                </a:ext>
              </a:extLst>
            </p:cNvPr>
            <p:cNvSpPr/>
            <p:nvPr/>
          </p:nvSpPr>
          <p:spPr>
            <a:xfrm>
              <a:off x="3067665" y="1415845"/>
              <a:ext cx="6282812" cy="1091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Parallelogram 2">
              <a:extLst>
                <a:ext uri="{FF2B5EF4-FFF2-40B4-BE49-F238E27FC236}">
                  <a16:creationId xmlns:a16="http://schemas.microsoft.com/office/drawing/2014/main" id="{528AF50D-CC67-CE4B-B311-0B86F5DEB801}"/>
                </a:ext>
              </a:extLst>
            </p:cNvPr>
            <p:cNvSpPr/>
            <p:nvPr/>
          </p:nvSpPr>
          <p:spPr>
            <a:xfrm flipH="1">
              <a:off x="3067667" y="2507226"/>
              <a:ext cx="6282810" cy="473781"/>
            </a:xfrm>
            <a:prstGeom prst="parallelogram">
              <a:avLst>
                <a:gd name="adj" fmla="val 21130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7">
              <a:extLst>
                <a:ext uri="{FF2B5EF4-FFF2-40B4-BE49-F238E27FC236}">
                  <a16:creationId xmlns:a16="http://schemas.microsoft.com/office/drawing/2014/main" id="{ADCAEC48-02F3-6544-B32B-C169E6644DED}"/>
                </a:ext>
              </a:extLst>
            </p:cNvPr>
            <p:cNvSpPr/>
            <p:nvPr/>
          </p:nvSpPr>
          <p:spPr>
            <a:xfrm>
              <a:off x="3067665" y="2977945"/>
              <a:ext cx="6282812" cy="109138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Parallelogram 8">
              <a:extLst>
                <a:ext uri="{FF2B5EF4-FFF2-40B4-BE49-F238E27FC236}">
                  <a16:creationId xmlns:a16="http://schemas.microsoft.com/office/drawing/2014/main" id="{304CDFC3-F28F-0243-B10A-233D332DF1DF}"/>
                </a:ext>
              </a:extLst>
            </p:cNvPr>
            <p:cNvSpPr/>
            <p:nvPr/>
          </p:nvSpPr>
          <p:spPr>
            <a:xfrm flipH="1">
              <a:off x="3067667" y="4069326"/>
              <a:ext cx="6282810" cy="473781"/>
            </a:xfrm>
            <a:prstGeom prst="parallelogram">
              <a:avLst>
                <a:gd name="adj" fmla="val 211301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9">
              <a:extLst>
                <a:ext uri="{FF2B5EF4-FFF2-40B4-BE49-F238E27FC236}">
                  <a16:creationId xmlns:a16="http://schemas.microsoft.com/office/drawing/2014/main" id="{1960B164-04E8-B54E-BE32-DA1776F9CEE6}"/>
                </a:ext>
              </a:extLst>
            </p:cNvPr>
            <p:cNvSpPr/>
            <p:nvPr/>
          </p:nvSpPr>
          <p:spPr>
            <a:xfrm>
              <a:off x="3067665" y="4540045"/>
              <a:ext cx="6282812" cy="10913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Parallelogram 10">
              <a:extLst>
                <a:ext uri="{FF2B5EF4-FFF2-40B4-BE49-F238E27FC236}">
                  <a16:creationId xmlns:a16="http://schemas.microsoft.com/office/drawing/2014/main" id="{E0215E01-582D-1C4E-87AE-5C2C544CB825}"/>
                </a:ext>
              </a:extLst>
            </p:cNvPr>
            <p:cNvSpPr/>
            <p:nvPr/>
          </p:nvSpPr>
          <p:spPr>
            <a:xfrm flipH="1">
              <a:off x="3067667" y="5631426"/>
              <a:ext cx="6282810" cy="473781"/>
            </a:xfrm>
            <a:prstGeom prst="parallelogram">
              <a:avLst>
                <a:gd name="adj" fmla="val 211301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extBox 14">
            <a:extLst>
              <a:ext uri="{FF2B5EF4-FFF2-40B4-BE49-F238E27FC236}">
                <a16:creationId xmlns:a16="http://schemas.microsoft.com/office/drawing/2014/main" id="{1FCC0C0B-9FE7-4F47-A1FF-7C9A8C9289DC}"/>
              </a:ext>
            </a:extLst>
          </p:cNvPr>
          <p:cNvSpPr txBox="1"/>
          <p:nvPr/>
        </p:nvSpPr>
        <p:spPr>
          <a:xfrm>
            <a:off x="1566640" y="4829328"/>
            <a:ext cx="4974218" cy="47705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Servizio account di archiviazione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C40A81F0-7FE7-1344-A23D-2752C763EAF5}"/>
              </a:ext>
            </a:extLst>
          </p:cNvPr>
          <p:cNvSpPr txBox="1"/>
          <p:nvPr/>
        </p:nvSpPr>
        <p:spPr>
          <a:xfrm>
            <a:off x="2502030" y="3686810"/>
            <a:ext cx="3140083" cy="47705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Servizio container</a:t>
            </a:r>
          </a:p>
        </p:txBody>
      </p:sp>
      <p:sp>
        <p:nvSpPr>
          <p:cNvPr id="27" name="TextBox 16">
            <a:extLst>
              <a:ext uri="{FF2B5EF4-FFF2-40B4-BE49-F238E27FC236}">
                <a16:creationId xmlns:a16="http://schemas.microsoft.com/office/drawing/2014/main" id="{C708C710-DCC8-3E4B-881D-B5048D9DB15F}"/>
              </a:ext>
            </a:extLst>
          </p:cNvPr>
          <p:cNvSpPr txBox="1"/>
          <p:nvPr/>
        </p:nvSpPr>
        <p:spPr>
          <a:xfrm>
            <a:off x="2502030" y="2505710"/>
            <a:ext cx="3140083" cy="47705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Servizio contenuti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DDC253D6-F91E-FE47-BA52-12D667F70D66}"/>
              </a:ext>
            </a:extLst>
          </p:cNvPr>
          <p:cNvSpPr txBox="1"/>
          <p:nvPr/>
        </p:nvSpPr>
        <p:spPr>
          <a:xfrm>
            <a:off x="2861600" y="6030551"/>
            <a:ext cx="2420942" cy="47705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Your Text Here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1" name="Rectangle 1">
            <a:extLst>
              <a:ext uri="{FF2B5EF4-FFF2-40B4-BE49-F238E27FC236}">
                <a16:creationId xmlns:a16="http://schemas.microsoft.com/office/drawing/2014/main" id="{4B70ABDA-892C-E04C-8CCC-EEF5FDDC6F4C}"/>
              </a:ext>
            </a:extLst>
          </p:cNvPr>
          <p:cNvSpPr/>
          <p:nvPr/>
        </p:nvSpPr>
        <p:spPr>
          <a:xfrm>
            <a:off x="1381758" y="5851847"/>
            <a:ext cx="5435600" cy="8148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</a:rPr>
              <a:t>Servizio gruppo di risorse</a:t>
            </a:r>
            <a:endParaRPr lang="en-GB" sz="2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2" name="Group 32">
            <a:extLst>
              <a:ext uri="{FF2B5EF4-FFF2-40B4-BE49-F238E27FC236}">
                <a16:creationId xmlns:a16="http://schemas.microsoft.com/office/drawing/2014/main" id="{E228B2C1-14A0-C840-9925-48D46D5F7FFE}"/>
              </a:ext>
            </a:extLst>
          </p:cNvPr>
          <p:cNvGrpSpPr/>
          <p:nvPr/>
        </p:nvGrpSpPr>
        <p:grpSpPr>
          <a:xfrm>
            <a:off x="7354856" y="2444201"/>
            <a:ext cx="3426864" cy="2955261"/>
            <a:chOff x="3783013" y="1633179"/>
            <a:chExt cx="3791429" cy="3237258"/>
          </a:xfrm>
        </p:grpSpPr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FA3831D8-500D-5D43-A8B9-C2AC7ED0B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531414"/>
              <a:ext cx="3427128" cy="2339023"/>
            </a:xfrm>
            <a:custGeom>
              <a:avLst/>
              <a:gdLst>
                <a:gd name="T0" fmla="*/ 2015 w 2176"/>
                <a:gd name="T1" fmla="*/ 65 h 1473"/>
                <a:gd name="T2" fmla="*/ 1817 w 2176"/>
                <a:gd name="T3" fmla="*/ 280 h 1473"/>
                <a:gd name="T4" fmla="*/ 1777 w 2176"/>
                <a:gd name="T5" fmla="*/ 195 h 1473"/>
                <a:gd name="T6" fmla="*/ 1493 w 2176"/>
                <a:gd name="T7" fmla="*/ 6 h 1473"/>
                <a:gd name="T8" fmla="*/ 1101 w 2176"/>
                <a:gd name="T9" fmla="*/ 9 h 1473"/>
                <a:gd name="T10" fmla="*/ 1005 w 2176"/>
                <a:gd name="T11" fmla="*/ 32 h 1473"/>
                <a:gd name="T12" fmla="*/ 789 w 2176"/>
                <a:gd name="T13" fmla="*/ 383 h 1473"/>
                <a:gd name="T14" fmla="*/ 719 w 2176"/>
                <a:gd name="T15" fmla="*/ 460 h 1473"/>
                <a:gd name="T16" fmla="*/ 384 w 2176"/>
                <a:gd name="T17" fmla="*/ 489 h 1473"/>
                <a:gd name="T18" fmla="*/ 298 w 2176"/>
                <a:gd name="T19" fmla="*/ 412 h 1473"/>
                <a:gd name="T20" fmla="*/ 319 w 2176"/>
                <a:gd name="T21" fmla="*/ 297 h 1473"/>
                <a:gd name="T22" fmla="*/ 78 w 2176"/>
                <a:gd name="T23" fmla="*/ 92 h 1473"/>
                <a:gd name="T24" fmla="*/ 15 w 2176"/>
                <a:gd name="T25" fmla="*/ 90 h 1473"/>
                <a:gd name="T26" fmla="*/ 6 w 2176"/>
                <a:gd name="T27" fmla="*/ 146 h 1473"/>
                <a:gd name="T28" fmla="*/ 121 w 2176"/>
                <a:gd name="T29" fmla="*/ 438 h 1473"/>
                <a:gd name="T30" fmla="*/ 260 w 2176"/>
                <a:gd name="T31" fmla="*/ 444 h 1473"/>
                <a:gd name="T32" fmla="*/ 362 w 2176"/>
                <a:gd name="T33" fmla="*/ 528 h 1473"/>
                <a:gd name="T34" fmla="*/ 475 w 2176"/>
                <a:gd name="T35" fmla="*/ 647 h 1473"/>
                <a:gd name="T36" fmla="*/ 821 w 2176"/>
                <a:gd name="T37" fmla="*/ 623 h 1473"/>
                <a:gd name="T38" fmla="*/ 950 w 2176"/>
                <a:gd name="T39" fmla="*/ 507 h 1473"/>
                <a:gd name="T40" fmla="*/ 986 w 2176"/>
                <a:gd name="T41" fmla="*/ 330 h 1473"/>
                <a:gd name="T42" fmla="*/ 1014 w 2176"/>
                <a:gd name="T43" fmla="*/ 376 h 1473"/>
                <a:gd name="T44" fmla="*/ 1012 w 2176"/>
                <a:gd name="T45" fmla="*/ 1473 h 1473"/>
                <a:gd name="T46" fmla="*/ 1287 w 2176"/>
                <a:gd name="T47" fmla="*/ 1473 h 1473"/>
                <a:gd name="T48" fmla="*/ 1288 w 2176"/>
                <a:gd name="T49" fmla="*/ 1014 h 1473"/>
                <a:gd name="T50" fmla="*/ 1314 w 2176"/>
                <a:gd name="T51" fmla="*/ 951 h 1473"/>
                <a:gd name="T52" fmla="*/ 1343 w 2176"/>
                <a:gd name="T53" fmla="*/ 1012 h 1473"/>
                <a:gd name="T54" fmla="*/ 1344 w 2176"/>
                <a:gd name="T55" fmla="*/ 1235 h 1473"/>
                <a:gd name="T56" fmla="*/ 1617 w 2176"/>
                <a:gd name="T57" fmla="*/ 1235 h 1473"/>
                <a:gd name="T58" fmla="*/ 1617 w 2176"/>
                <a:gd name="T59" fmla="*/ 323 h 1473"/>
                <a:gd name="T60" fmla="*/ 1675 w 2176"/>
                <a:gd name="T61" fmla="*/ 461 h 1473"/>
                <a:gd name="T62" fmla="*/ 1742 w 2176"/>
                <a:gd name="T63" fmla="*/ 558 h 1473"/>
                <a:gd name="T64" fmla="*/ 1901 w 2176"/>
                <a:gd name="T65" fmla="*/ 464 h 1473"/>
                <a:gd name="T66" fmla="*/ 2116 w 2176"/>
                <a:gd name="T67" fmla="*/ 217 h 1473"/>
                <a:gd name="T68" fmla="*/ 2176 w 2176"/>
                <a:gd name="T69" fmla="*/ 142 h 1473"/>
                <a:gd name="T70" fmla="*/ 2015 w 2176"/>
                <a:gd name="T71" fmla="*/ 65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76" h="1473">
                  <a:moveTo>
                    <a:pt x="2015" y="65"/>
                  </a:moveTo>
                  <a:cubicBezTo>
                    <a:pt x="1950" y="135"/>
                    <a:pt x="1886" y="205"/>
                    <a:pt x="1817" y="280"/>
                  </a:cubicBezTo>
                  <a:cubicBezTo>
                    <a:pt x="1801" y="246"/>
                    <a:pt x="1789" y="220"/>
                    <a:pt x="1777" y="195"/>
                  </a:cubicBezTo>
                  <a:cubicBezTo>
                    <a:pt x="1718" y="79"/>
                    <a:pt x="1636" y="0"/>
                    <a:pt x="1493" y="6"/>
                  </a:cubicBezTo>
                  <a:cubicBezTo>
                    <a:pt x="1362" y="12"/>
                    <a:pt x="1231" y="6"/>
                    <a:pt x="1101" y="9"/>
                  </a:cubicBezTo>
                  <a:cubicBezTo>
                    <a:pt x="1068" y="9"/>
                    <a:pt x="1034" y="18"/>
                    <a:pt x="1005" y="32"/>
                  </a:cubicBezTo>
                  <a:cubicBezTo>
                    <a:pt x="860" y="103"/>
                    <a:pt x="821" y="243"/>
                    <a:pt x="789" y="383"/>
                  </a:cubicBezTo>
                  <a:cubicBezTo>
                    <a:pt x="779" y="429"/>
                    <a:pt x="763" y="455"/>
                    <a:pt x="719" y="460"/>
                  </a:cubicBezTo>
                  <a:cubicBezTo>
                    <a:pt x="636" y="469"/>
                    <a:pt x="398" y="464"/>
                    <a:pt x="384" y="489"/>
                  </a:cubicBezTo>
                  <a:cubicBezTo>
                    <a:pt x="339" y="456"/>
                    <a:pt x="337" y="455"/>
                    <a:pt x="298" y="412"/>
                  </a:cubicBezTo>
                  <a:cubicBezTo>
                    <a:pt x="308" y="363"/>
                    <a:pt x="333" y="311"/>
                    <a:pt x="319" y="297"/>
                  </a:cubicBezTo>
                  <a:cubicBezTo>
                    <a:pt x="244" y="223"/>
                    <a:pt x="161" y="157"/>
                    <a:pt x="78" y="92"/>
                  </a:cubicBezTo>
                  <a:cubicBezTo>
                    <a:pt x="64" y="81"/>
                    <a:pt x="31" y="81"/>
                    <a:pt x="15" y="90"/>
                  </a:cubicBezTo>
                  <a:cubicBezTo>
                    <a:pt x="4" y="96"/>
                    <a:pt x="0" y="129"/>
                    <a:pt x="6" y="146"/>
                  </a:cubicBezTo>
                  <a:cubicBezTo>
                    <a:pt x="39" y="242"/>
                    <a:pt x="81" y="345"/>
                    <a:pt x="121" y="438"/>
                  </a:cubicBezTo>
                  <a:cubicBezTo>
                    <a:pt x="127" y="453"/>
                    <a:pt x="257" y="443"/>
                    <a:pt x="260" y="444"/>
                  </a:cubicBezTo>
                  <a:cubicBezTo>
                    <a:pt x="275" y="448"/>
                    <a:pt x="330" y="505"/>
                    <a:pt x="362" y="528"/>
                  </a:cubicBezTo>
                  <a:cubicBezTo>
                    <a:pt x="362" y="656"/>
                    <a:pt x="429" y="646"/>
                    <a:pt x="475" y="647"/>
                  </a:cubicBezTo>
                  <a:cubicBezTo>
                    <a:pt x="579" y="652"/>
                    <a:pt x="761" y="632"/>
                    <a:pt x="821" y="623"/>
                  </a:cubicBezTo>
                  <a:cubicBezTo>
                    <a:pt x="899" y="612"/>
                    <a:pt x="940" y="586"/>
                    <a:pt x="950" y="507"/>
                  </a:cubicBezTo>
                  <a:cubicBezTo>
                    <a:pt x="958" y="447"/>
                    <a:pt x="973" y="389"/>
                    <a:pt x="986" y="330"/>
                  </a:cubicBezTo>
                  <a:cubicBezTo>
                    <a:pt x="1007" y="345"/>
                    <a:pt x="1014" y="361"/>
                    <a:pt x="1014" y="376"/>
                  </a:cubicBezTo>
                  <a:cubicBezTo>
                    <a:pt x="1013" y="667"/>
                    <a:pt x="1012" y="1182"/>
                    <a:pt x="1012" y="1473"/>
                  </a:cubicBezTo>
                  <a:cubicBezTo>
                    <a:pt x="1287" y="1473"/>
                    <a:pt x="1287" y="1473"/>
                    <a:pt x="1287" y="1473"/>
                  </a:cubicBezTo>
                  <a:cubicBezTo>
                    <a:pt x="1286" y="1394"/>
                    <a:pt x="1287" y="1093"/>
                    <a:pt x="1288" y="1014"/>
                  </a:cubicBezTo>
                  <a:cubicBezTo>
                    <a:pt x="1289" y="993"/>
                    <a:pt x="1305" y="972"/>
                    <a:pt x="1314" y="951"/>
                  </a:cubicBezTo>
                  <a:cubicBezTo>
                    <a:pt x="1324" y="972"/>
                    <a:pt x="1341" y="991"/>
                    <a:pt x="1343" y="1012"/>
                  </a:cubicBezTo>
                  <a:cubicBezTo>
                    <a:pt x="1346" y="1071"/>
                    <a:pt x="1344" y="1175"/>
                    <a:pt x="1344" y="1235"/>
                  </a:cubicBezTo>
                  <a:cubicBezTo>
                    <a:pt x="1438" y="1235"/>
                    <a:pt x="1523" y="1235"/>
                    <a:pt x="1617" y="1235"/>
                  </a:cubicBezTo>
                  <a:cubicBezTo>
                    <a:pt x="1617" y="942"/>
                    <a:pt x="1617" y="610"/>
                    <a:pt x="1617" y="323"/>
                  </a:cubicBezTo>
                  <a:cubicBezTo>
                    <a:pt x="1646" y="368"/>
                    <a:pt x="1655" y="417"/>
                    <a:pt x="1675" y="461"/>
                  </a:cubicBezTo>
                  <a:cubicBezTo>
                    <a:pt x="1691" y="498"/>
                    <a:pt x="1715" y="554"/>
                    <a:pt x="1742" y="558"/>
                  </a:cubicBezTo>
                  <a:cubicBezTo>
                    <a:pt x="1778" y="564"/>
                    <a:pt x="1872" y="494"/>
                    <a:pt x="1901" y="464"/>
                  </a:cubicBezTo>
                  <a:cubicBezTo>
                    <a:pt x="1991" y="372"/>
                    <a:pt x="2032" y="315"/>
                    <a:pt x="2116" y="217"/>
                  </a:cubicBezTo>
                  <a:cubicBezTo>
                    <a:pt x="2136" y="195"/>
                    <a:pt x="2153" y="171"/>
                    <a:pt x="2176" y="142"/>
                  </a:cubicBezTo>
                  <a:cubicBezTo>
                    <a:pt x="2117" y="114"/>
                    <a:pt x="2068" y="90"/>
                    <a:pt x="2015" y="6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29">
              <a:extLst>
                <a:ext uri="{FF2B5EF4-FFF2-40B4-BE49-F238E27FC236}">
                  <a16:creationId xmlns:a16="http://schemas.microsoft.com/office/drawing/2014/main" id="{713722B3-35E7-D64E-884A-0AD3C6A6AA76}"/>
                </a:ext>
              </a:extLst>
            </p:cNvPr>
            <p:cNvSpPr/>
            <p:nvPr/>
          </p:nvSpPr>
          <p:spPr>
            <a:xfrm>
              <a:off x="5440076" y="1633179"/>
              <a:ext cx="803743" cy="8037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30">
              <a:extLst>
                <a:ext uri="{FF2B5EF4-FFF2-40B4-BE49-F238E27FC236}">
                  <a16:creationId xmlns:a16="http://schemas.microsoft.com/office/drawing/2014/main" id="{42A6012B-8149-194B-AE5E-8D0F6E64AEA9}"/>
                </a:ext>
              </a:extLst>
            </p:cNvPr>
            <p:cNvSpPr/>
            <p:nvPr/>
          </p:nvSpPr>
          <p:spPr>
            <a:xfrm rot="1529257">
              <a:off x="6797802" y="2375176"/>
              <a:ext cx="776640" cy="30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3" name="Group 34">
            <a:extLst>
              <a:ext uri="{FF2B5EF4-FFF2-40B4-BE49-F238E27FC236}">
                <a16:creationId xmlns:a16="http://schemas.microsoft.com/office/drawing/2014/main" id="{1D003C47-8147-334A-B3F9-03FE2B3563CC}"/>
              </a:ext>
            </a:extLst>
          </p:cNvPr>
          <p:cNvGrpSpPr/>
          <p:nvPr/>
        </p:nvGrpSpPr>
        <p:grpSpPr>
          <a:xfrm>
            <a:off x="7388313" y="4628717"/>
            <a:ext cx="3834890" cy="2037979"/>
            <a:chOff x="3920888" y="3793179"/>
            <a:chExt cx="4242862" cy="2232447"/>
          </a:xfrm>
        </p:grpSpPr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32277AFB-8C20-3941-A74C-E53F83AFE273}"/>
                </a:ext>
              </a:extLst>
            </p:cNvPr>
            <p:cNvSpPr/>
            <p:nvPr/>
          </p:nvSpPr>
          <p:spPr>
            <a:xfrm>
              <a:off x="7387110" y="5723261"/>
              <a:ext cx="776640" cy="30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21FE3B8F-B5E6-8549-935D-B605D9F1C82B}"/>
                </a:ext>
              </a:extLst>
            </p:cNvPr>
            <p:cNvSpPr/>
            <p:nvPr/>
          </p:nvSpPr>
          <p:spPr>
            <a:xfrm>
              <a:off x="6519009" y="5723262"/>
              <a:ext cx="776640" cy="30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38">
              <a:extLst>
                <a:ext uri="{FF2B5EF4-FFF2-40B4-BE49-F238E27FC236}">
                  <a16:creationId xmlns:a16="http://schemas.microsoft.com/office/drawing/2014/main" id="{CAA26C89-2F08-104A-92E2-6F0D2BF762A0}"/>
                </a:ext>
              </a:extLst>
            </p:cNvPr>
            <p:cNvSpPr/>
            <p:nvPr/>
          </p:nvSpPr>
          <p:spPr>
            <a:xfrm>
              <a:off x="5651280" y="5723262"/>
              <a:ext cx="776640" cy="30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39">
              <a:extLst>
                <a:ext uri="{FF2B5EF4-FFF2-40B4-BE49-F238E27FC236}">
                  <a16:creationId xmlns:a16="http://schemas.microsoft.com/office/drawing/2014/main" id="{17B51EA1-12DD-D943-B08B-C01A7357C9BF}"/>
                </a:ext>
              </a:extLst>
            </p:cNvPr>
            <p:cNvSpPr/>
            <p:nvPr/>
          </p:nvSpPr>
          <p:spPr>
            <a:xfrm>
              <a:off x="4783179" y="5723262"/>
              <a:ext cx="776640" cy="30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0">
              <a:extLst>
                <a:ext uri="{FF2B5EF4-FFF2-40B4-BE49-F238E27FC236}">
                  <a16:creationId xmlns:a16="http://schemas.microsoft.com/office/drawing/2014/main" id="{363AF1B7-604E-8E41-8099-C65920298D34}"/>
                </a:ext>
              </a:extLst>
            </p:cNvPr>
            <p:cNvSpPr/>
            <p:nvPr/>
          </p:nvSpPr>
          <p:spPr>
            <a:xfrm>
              <a:off x="3920888" y="5723262"/>
              <a:ext cx="776640" cy="30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2">
              <a:extLst>
                <a:ext uri="{FF2B5EF4-FFF2-40B4-BE49-F238E27FC236}">
                  <a16:creationId xmlns:a16="http://schemas.microsoft.com/office/drawing/2014/main" id="{C84283AF-9BB5-B140-83C2-E38C95BC683E}"/>
                </a:ext>
              </a:extLst>
            </p:cNvPr>
            <p:cNvSpPr/>
            <p:nvPr/>
          </p:nvSpPr>
          <p:spPr>
            <a:xfrm>
              <a:off x="7820307" y="5334642"/>
              <a:ext cx="343443" cy="30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43">
              <a:extLst>
                <a:ext uri="{FF2B5EF4-FFF2-40B4-BE49-F238E27FC236}">
                  <a16:creationId xmlns:a16="http://schemas.microsoft.com/office/drawing/2014/main" id="{99F284ED-AEB3-EA4E-A970-E1E4B0F389CA}"/>
                </a:ext>
              </a:extLst>
            </p:cNvPr>
            <p:cNvSpPr/>
            <p:nvPr/>
          </p:nvSpPr>
          <p:spPr>
            <a:xfrm>
              <a:off x="6952206" y="5334642"/>
              <a:ext cx="776640" cy="30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44">
              <a:extLst>
                <a:ext uri="{FF2B5EF4-FFF2-40B4-BE49-F238E27FC236}">
                  <a16:creationId xmlns:a16="http://schemas.microsoft.com/office/drawing/2014/main" id="{E5B46592-E2B9-A743-8E6F-DB62AE7312CF}"/>
                </a:ext>
              </a:extLst>
            </p:cNvPr>
            <p:cNvSpPr/>
            <p:nvPr/>
          </p:nvSpPr>
          <p:spPr>
            <a:xfrm>
              <a:off x="6084477" y="5334642"/>
              <a:ext cx="776640" cy="30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DC203F2B-1515-E544-A3F2-9B224B7830F4}"/>
                </a:ext>
              </a:extLst>
            </p:cNvPr>
            <p:cNvSpPr/>
            <p:nvPr/>
          </p:nvSpPr>
          <p:spPr>
            <a:xfrm>
              <a:off x="5216376" y="5334642"/>
              <a:ext cx="776640" cy="30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46">
              <a:extLst>
                <a:ext uri="{FF2B5EF4-FFF2-40B4-BE49-F238E27FC236}">
                  <a16:creationId xmlns:a16="http://schemas.microsoft.com/office/drawing/2014/main" id="{D1EDBE57-571F-B146-AD14-EC9924CEB5B7}"/>
                </a:ext>
              </a:extLst>
            </p:cNvPr>
            <p:cNvSpPr/>
            <p:nvPr/>
          </p:nvSpPr>
          <p:spPr>
            <a:xfrm>
              <a:off x="4354085" y="5334642"/>
              <a:ext cx="776640" cy="30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428901EB-FE54-6044-A2FD-1CFA452F0193}"/>
                </a:ext>
              </a:extLst>
            </p:cNvPr>
            <p:cNvSpPr/>
            <p:nvPr/>
          </p:nvSpPr>
          <p:spPr>
            <a:xfrm>
              <a:off x="7387110" y="4946973"/>
              <a:ext cx="776640" cy="30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7C019167-5E21-4E40-B1A6-DC58C0AEF05E}"/>
                </a:ext>
              </a:extLst>
            </p:cNvPr>
            <p:cNvSpPr/>
            <p:nvPr/>
          </p:nvSpPr>
          <p:spPr>
            <a:xfrm>
              <a:off x="6519009" y="4946973"/>
              <a:ext cx="776640" cy="30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49">
              <a:extLst>
                <a:ext uri="{FF2B5EF4-FFF2-40B4-BE49-F238E27FC236}">
                  <a16:creationId xmlns:a16="http://schemas.microsoft.com/office/drawing/2014/main" id="{55E171B1-3C07-6242-9590-B9589EACC5B6}"/>
                </a:ext>
              </a:extLst>
            </p:cNvPr>
            <p:cNvSpPr/>
            <p:nvPr/>
          </p:nvSpPr>
          <p:spPr>
            <a:xfrm>
              <a:off x="5651280" y="4946973"/>
              <a:ext cx="776640" cy="30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10278F2D-9648-C34B-9DBF-83CA8CEB3C47}"/>
                </a:ext>
              </a:extLst>
            </p:cNvPr>
            <p:cNvSpPr/>
            <p:nvPr/>
          </p:nvSpPr>
          <p:spPr>
            <a:xfrm>
              <a:off x="4783179" y="4946973"/>
              <a:ext cx="776640" cy="30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2">
              <a:extLst>
                <a:ext uri="{FF2B5EF4-FFF2-40B4-BE49-F238E27FC236}">
                  <a16:creationId xmlns:a16="http://schemas.microsoft.com/office/drawing/2014/main" id="{5BAE7F9C-FCD7-6C41-B80F-9B7350993025}"/>
                </a:ext>
              </a:extLst>
            </p:cNvPr>
            <p:cNvSpPr/>
            <p:nvPr/>
          </p:nvSpPr>
          <p:spPr>
            <a:xfrm>
              <a:off x="7820307" y="4567879"/>
              <a:ext cx="343443" cy="30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EDD3CBF4-B70D-3847-9183-2A983D5EAB23}"/>
                </a:ext>
              </a:extLst>
            </p:cNvPr>
            <p:cNvSpPr/>
            <p:nvPr/>
          </p:nvSpPr>
          <p:spPr>
            <a:xfrm>
              <a:off x="6952206" y="4567879"/>
              <a:ext cx="776640" cy="30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4">
              <a:extLst>
                <a:ext uri="{FF2B5EF4-FFF2-40B4-BE49-F238E27FC236}">
                  <a16:creationId xmlns:a16="http://schemas.microsoft.com/office/drawing/2014/main" id="{41B8D5FD-99D9-5B41-95E2-7AC23E4C98B1}"/>
                </a:ext>
              </a:extLst>
            </p:cNvPr>
            <p:cNvSpPr/>
            <p:nvPr/>
          </p:nvSpPr>
          <p:spPr>
            <a:xfrm>
              <a:off x="6084477" y="4567879"/>
              <a:ext cx="776640" cy="30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55">
              <a:extLst>
                <a:ext uri="{FF2B5EF4-FFF2-40B4-BE49-F238E27FC236}">
                  <a16:creationId xmlns:a16="http://schemas.microsoft.com/office/drawing/2014/main" id="{9E49E102-DD4A-A943-B25E-99BD007F91AD}"/>
                </a:ext>
              </a:extLst>
            </p:cNvPr>
            <p:cNvSpPr/>
            <p:nvPr/>
          </p:nvSpPr>
          <p:spPr>
            <a:xfrm>
              <a:off x="7387110" y="4170686"/>
              <a:ext cx="776640" cy="30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83B5BFAF-BEA8-A54D-97E1-7A794037C457}"/>
                </a:ext>
              </a:extLst>
            </p:cNvPr>
            <p:cNvSpPr/>
            <p:nvPr/>
          </p:nvSpPr>
          <p:spPr>
            <a:xfrm>
              <a:off x="6519009" y="4170686"/>
              <a:ext cx="776640" cy="30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58">
              <a:extLst>
                <a:ext uri="{FF2B5EF4-FFF2-40B4-BE49-F238E27FC236}">
                  <a16:creationId xmlns:a16="http://schemas.microsoft.com/office/drawing/2014/main" id="{3C9DB94E-ED6D-2846-AF28-ED2802C7EDE8}"/>
                </a:ext>
              </a:extLst>
            </p:cNvPr>
            <p:cNvSpPr/>
            <p:nvPr/>
          </p:nvSpPr>
          <p:spPr>
            <a:xfrm>
              <a:off x="7820307" y="3793179"/>
              <a:ext cx="343443" cy="30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59">
              <a:extLst>
                <a:ext uri="{FF2B5EF4-FFF2-40B4-BE49-F238E27FC236}">
                  <a16:creationId xmlns:a16="http://schemas.microsoft.com/office/drawing/2014/main" id="{250A12D6-6BF0-6149-8B57-BACEEBD73B6F}"/>
                </a:ext>
              </a:extLst>
            </p:cNvPr>
            <p:cNvSpPr/>
            <p:nvPr/>
          </p:nvSpPr>
          <p:spPr>
            <a:xfrm>
              <a:off x="6952206" y="3793179"/>
              <a:ext cx="776640" cy="30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043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F00112B-1222-024C-8A07-EDA4476F03E3}"/>
              </a:ext>
            </a:extLst>
          </p:cNvPr>
          <p:cNvSpPr/>
          <p:nvPr/>
        </p:nvSpPr>
        <p:spPr>
          <a:xfrm>
            <a:off x="1115381" y="977227"/>
            <a:ext cx="34805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Sviluppi futuri</a:t>
            </a:r>
            <a:endParaRPr lang="it-IT" sz="4400" dirty="0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09A82116-10FE-584D-994C-4D339FCE14CF}"/>
              </a:ext>
            </a:extLst>
          </p:cNvPr>
          <p:cNvSpPr>
            <a:spLocks/>
          </p:cNvSpPr>
          <p:nvPr/>
        </p:nvSpPr>
        <p:spPr bwMode="auto">
          <a:xfrm>
            <a:off x="10235576" y="2490436"/>
            <a:ext cx="2001714" cy="4388490"/>
          </a:xfrm>
          <a:custGeom>
            <a:avLst/>
            <a:gdLst>
              <a:gd name="T0" fmla="*/ 2163 w 2595"/>
              <a:gd name="T1" fmla="*/ 288 h 4320"/>
              <a:gd name="T2" fmla="*/ 1822 w 2595"/>
              <a:gd name="T3" fmla="*/ 554 h 4320"/>
              <a:gd name="T4" fmla="*/ 1822 w 2595"/>
              <a:gd name="T5" fmla="*/ 765 h 4320"/>
              <a:gd name="T6" fmla="*/ 1691 w 2595"/>
              <a:gd name="T7" fmla="*/ 1020 h 4320"/>
              <a:gd name="T8" fmla="*/ 1691 w 2595"/>
              <a:gd name="T9" fmla="*/ 1254 h 4320"/>
              <a:gd name="T10" fmla="*/ 1926 w 2595"/>
              <a:gd name="T11" fmla="*/ 1503 h 4320"/>
              <a:gd name="T12" fmla="*/ 1926 w 2595"/>
              <a:gd name="T13" fmla="*/ 2008 h 4320"/>
              <a:gd name="T14" fmla="*/ 1415 w 2595"/>
              <a:gd name="T15" fmla="*/ 2240 h 4320"/>
              <a:gd name="T16" fmla="*/ 1180 w 2595"/>
              <a:gd name="T17" fmla="*/ 2364 h 4320"/>
              <a:gd name="T18" fmla="*/ 1311 w 2595"/>
              <a:gd name="T19" fmla="*/ 2549 h 4320"/>
              <a:gd name="T20" fmla="*/ 1180 w 2595"/>
              <a:gd name="T21" fmla="*/ 2906 h 4320"/>
              <a:gd name="T22" fmla="*/ 735 w 2595"/>
              <a:gd name="T23" fmla="*/ 3011 h 4320"/>
              <a:gd name="T24" fmla="*/ 577 w 2595"/>
              <a:gd name="T25" fmla="*/ 3514 h 4320"/>
              <a:gd name="T26" fmla="*/ 341 w 2595"/>
              <a:gd name="T27" fmla="*/ 3739 h 4320"/>
              <a:gd name="T28" fmla="*/ 92 w 2595"/>
              <a:gd name="T29" fmla="*/ 3804 h 4320"/>
              <a:gd name="T30" fmla="*/ 92 w 2595"/>
              <a:gd name="T31" fmla="*/ 4096 h 4320"/>
              <a:gd name="T32" fmla="*/ 0 w 2595"/>
              <a:gd name="T33" fmla="*/ 4320 h 4320"/>
              <a:gd name="T34" fmla="*/ 2595 w 2595"/>
              <a:gd name="T35" fmla="*/ 4320 h 4320"/>
              <a:gd name="T36" fmla="*/ 2595 w 2595"/>
              <a:gd name="T37" fmla="*/ 0 h 4320"/>
              <a:gd name="T38" fmla="*/ 2379 w 2595"/>
              <a:gd name="T39" fmla="*/ 288 h 4320"/>
              <a:gd name="T40" fmla="*/ 2163 w 2595"/>
              <a:gd name="T41" fmla="*/ 288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95" h="4320">
                <a:moveTo>
                  <a:pt x="2163" y="288"/>
                </a:moveTo>
                <a:lnTo>
                  <a:pt x="1822" y="554"/>
                </a:lnTo>
                <a:lnTo>
                  <a:pt x="1822" y="765"/>
                </a:lnTo>
                <a:lnTo>
                  <a:pt x="1691" y="1020"/>
                </a:lnTo>
                <a:lnTo>
                  <a:pt x="1691" y="1254"/>
                </a:lnTo>
                <a:lnTo>
                  <a:pt x="1926" y="1503"/>
                </a:lnTo>
                <a:lnTo>
                  <a:pt x="1926" y="2008"/>
                </a:lnTo>
                <a:lnTo>
                  <a:pt x="1415" y="2240"/>
                </a:lnTo>
                <a:lnTo>
                  <a:pt x="1180" y="2364"/>
                </a:lnTo>
                <a:lnTo>
                  <a:pt x="1311" y="2549"/>
                </a:lnTo>
                <a:lnTo>
                  <a:pt x="1180" y="2906"/>
                </a:lnTo>
                <a:lnTo>
                  <a:pt x="735" y="3011"/>
                </a:lnTo>
                <a:lnTo>
                  <a:pt x="577" y="3514"/>
                </a:lnTo>
                <a:lnTo>
                  <a:pt x="341" y="3739"/>
                </a:lnTo>
                <a:lnTo>
                  <a:pt x="92" y="3804"/>
                </a:lnTo>
                <a:lnTo>
                  <a:pt x="92" y="4096"/>
                </a:lnTo>
                <a:lnTo>
                  <a:pt x="0" y="4320"/>
                </a:lnTo>
                <a:lnTo>
                  <a:pt x="2595" y="4320"/>
                </a:lnTo>
                <a:lnTo>
                  <a:pt x="2595" y="0"/>
                </a:lnTo>
                <a:lnTo>
                  <a:pt x="2379" y="288"/>
                </a:lnTo>
                <a:lnTo>
                  <a:pt x="2163" y="28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3">
            <a:extLst>
              <a:ext uri="{FF2B5EF4-FFF2-40B4-BE49-F238E27FC236}">
                <a16:creationId xmlns:a16="http://schemas.microsoft.com/office/drawing/2014/main" id="{9C8FD4C1-2F0E-E148-A49D-99D8418F3559}"/>
              </a:ext>
            </a:extLst>
          </p:cNvPr>
          <p:cNvGrpSpPr/>
          <p:nvPr/>
        </p:nvGrpSpPr>
        <p:grpSpPr>
          <a:xfrm>
            <a:off x="8792746" y="3562597"/>
            <a:ext cx="1778830" cy="3395855"/>
            <a:chOff x="2570163" y="709613"/>
            <a:chExt cx="3254376" cy="6186487"/>
          </a:xfrm>
          <a:solidFill>
            <a:schemeClr val="tx1"/>
          </a:solidFill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03CA97BC-7BE2-B542-8593-DA7796B87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163" y="1758950"/>
              <a:ext cx="3014663" cy="5137150"/>
            </a:xfrm>
            <a:custGeom>
              <a:avLst/>
              <a:gdLst>
                <a:gd name="T0" fmla="*/ 1281 w 1292"/>
                <a:gd name="T1" fmla="*/ 401 h 2184"/>
                <a:gd name="T2" fmla="*/ 1272 w 1292"/>
                <a:gd name="T3" fmla="*/ 391 h 2184"/>
                <a:gd name="T4" fmla="*/ 1223 w 1292"/>
                <a:gd name="T5" fmla="*/ 370 h 2184"/>
                <a:gd name="T6" fmla="*/ 1159 w 1292"/>
                <a:gd name="T7" fmla="*/ 415 h 2184"/>
                <a:gd name="T8" fmla="*/ 1021 w 1292"/>
                <a:gd name="T9" fmla="*/ 696 h 2184"/>
                <a:gd name="T10" fmla="*/ 983 w 1292"/>
                <a:gd name="T11" fmla="*/ 717 h 2184"/>
                <a:gd name="T12" fmla="*/ 744 w 1292"/>
                <a:gd name="T13" fmla="*/ 718 h 2184"/>
                <a:gd name="T14" fmla="*/ 740 w 1292"/>
                <a:gd name="T15" fmla="*/ 703 h 2184"/>
                <a:gd name="T16" fmla="*/ 763 w 1292"/>
                <a:gd name="T17" fmla="*/ 676 h 2184"/>
                <a:gd name="T18" fmla="*/ 977 w 1292"/>
                <a:gd name="T19" fmla="*/ 475 h 2184"/>
                <a:gd name="T20" fmla="*/ 1007 w 1292"/>
                <a:gd name="T21" fmla="*/ 388 h 2184"/>
                <a:gd name="T22" fmla="*/ 1007 w 1292"/>
                <a:gd name="T23" fmla="*/ 388 h 2184"/>
                <a:gd name="T24" fmla="*/ 1007 w 1292"/>
                <a:gd name="T25" fmla="*/ 388 h 2184"/>
                <a:gd name="T26" fmla="*/ 1001 w 1292"/>
                <a:gd name="T27" fmla="*/ 371 h 2184"/>
                <a:gd name="T28" fmla="*/ 975 w 1292"/>
                <a:gd name="T29" fmla="*/ 299 h 2184"/>
                <a:gd name="T30" fmla="*/ 871 w 1292"/>
                <a:gd name="T31" fmla="*/ 47 h 2184"/>
                <a:gd name="T32" fmla="*/ 807 w 1292"/>
                <a:gd name="T33" fmla="*/ 0 h 2184"/>
                <a:gd name="T34" fmla="*/ 740 w 1292"/>
                <a:gd name="T35" fmla="*/ 67 h 2184"/>
                <a:gd name="T36" fmla="*/ 746 w 1292"/>
                <a:gd name="T37" fmla="*/ 95 h 2184"/>
                <a:gd name="T38" fmla="*/ 814 w 1292"/>
                <a:gd name="T39" fmla="*/ 259 h 2184"/>
                <a:gd name="T40" fmla="*/ 849 w 1292"/>
                <a:gd name="T41" fmla="*/ 362 h 2184"/>
                <a:gd name="T42" fmla="*/ 839 w 1292"/>
                <a:gd name="T43" fmla="*/ 411 h 2184"/>
                <a:gd name="T44" fmla="*/ 616 w 1292"/>
                <a:gd name="T45" fmla="*/ 622 h 2184"/>
                <a:gd name="T46" fmla="*/ 573 w 1292"/>
                <a:gd name="T47" fmla="*/ 638 h 2184"/>
                <a:gd name="T48" fmla="*/ 383 w 1292"/>
                <a:gd name="T49" fmla="*/ 831 h 2184"/>
                <a:gd name="T50" fmla="*/ 383 w 1292"/>
                <a:gd name="T51" fmla="*/ 1241 h 2184"/>
                <a:gd name="T52" fmla="*/ 368 w 1292"/>
                <a:gd name="T53" fmla="*/ 1355 h 2184"/>
                <a:gd name="T54" fmla="*/ 305 w 1292"/>
                <a:gd name="T55" fmla="*/ 1619 h 2184"/>
                <a:gd name="T56" fmla="*/ 270 w 1292"/>
                <a:gd name="T57" fmla="*/ 1689 h 2184"/>
                <a:gd name="T58" fmla="*/ 44 w 1292"/>
                <a:gd name="T59" fmla="*/ 1952 h 2184"/>
                <a:gd name="T60" fmla="*/ 10 w 1292"/>
                <a:gd name="T61" fmla="*/ 2018 h 2184"/>
                <a:gd name="T62" fmla="*/ 69 w 1292"/>
                <a:gd name="T63" fmla="*/ 2132 h 2184"/>
                <a:gd name="T64" fmla="*/ 208 w 1292"/>
                <a:gd name="T65" fmla="*/ 2092 h 2184"/>
                <a:gd name="T66" fmla="*/ 452 w 1292"/>
                <a:gd name="T67" fmla="*/ 1809 h 2184"/>
                <a:gd name="T68" fmla="*/ 500 w 1292"/>
                <a:gd name="T69" fmla="*/ 1708 h 2184"/>
                <a:gd name="T70" fmla="*/ 549 w 1292"/>
                <a:gd name="T71" fmla="*/ 1472 h 2184"/>
                <a:gd name="T72" fmla="*/ 598 w 1292"/>
                <a:gd name="T73" fmla="*/ 1447 h 2184"/>
                <a:gd name="T74" fmla="*/ 740 w 1292"/>
                <a:gd name="T75" fmla="*/ 1661 h 2184"/>
                <a:gd name="T76" fmla="*/ 904 w 1292"/>
                <a:gd name="T77" fmla="*/ 2090 h 2184"/>
                <a:gd name="T78" fmla="*/ 1044 w 1292"/>
                <a:gd name="T79" fmla="*/ 2161 h 2184"/>
                <a:gd name="T80" fmla="*/ 1104 w 1292"/>
                <a:gd name="T81" fmla="*/ 2010 h 2184"/>
                <a:gd name="T82" fmla="*/ 980 w 1292"/>
                <a:gd name="T83" fmla="*/ 1676 h 2184"/>
                <a:gd name="T84" fmla="*/ 905 w 1292"/>
                <a:gd name="T85" fmla="*/ 1506 h 2184"/>
                <a:gd name="T86" fmla="*/ 761 w 1292"/>
                <a:gd name="T87" fmla="*/ 1309 h 2184"/>
                <a:gd name="T88" fmla="*/ 741 w 1292"/>
                <a:gd name="T89" fmla="*/ 1248 h 2184"/>
                <a:gd name="T90" fmla="*/ 740 w 1292"/>
                <a:gd name="T91" fmla="*/ 949 h 2184"/>
                <a:gd name="T92" fmla="*/ 740 w 1292"/>
                <a:gd name="T93" fmla="*/ 847 h 2184"/>
                <a:gd name="T94" fmla="*/ 813 w 1292"/>
                <a:gd name="T95" fmla="*/ 847 h 2184"/>
                <a:gd name="T96" fmla="*/ 1035 w 1292"/>
                <a:gd name="T97" fmla="*/ 859 h 2184"/>
                <a:gd name="T98" fmla="*/ 1120 w 1292"/>
                <a:gd name="T99" fmla="*/ 809 h 2184"/>
                <a:gd name="T100" fmla="*/ 1244 w 1292"/>
                <a:gd name="T101" fmla="*/ 557 h 2184"/>
                <a:gd name="T102" fmla="*/ 1292 w 1292"/>
                <a:gd name="T103" fmla="*/ 439 h 2184"/>
                <a:gd name="T104" fmla="*/ 1281 w 1292"/>
                <a:gd name="T105" fmla="*/ 401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2" h="2184">
                  <a:moveTo>
                    <a:pt x="1281" y="401"/>
                  </a:moveTo>
                  <a:cubicBezTo>
                    <a:pt x="1279" y="398"/>
                    <a:pt x="1276" y="394"/>
                    <a:pt x="1272" y="391"/>
                  </a:cubicBezTo>
                  <a:cubicBezTo>
                    <a:pt x="1260" y="378"/>
                    <a:pt x="1242" y="370"/>
                    <a:pt x="1223" y="370"/>
                  </a:cubicBezTo>
                  <a:cubicBezTo>
                    <a:pt x="1194" y="370"/>
                    <a:pt x="1175" y="385"/>
                    <a:pt x="1159" y="415"/>
                  </a:cubicBezTo>
                  <a:cubicBezTo>
                    <a:pt x="1143" y="445"/>
                    <a:pt x="1064" y="612"/>
                    <a:pt x="1021" y="696"/>
                  </a:cubicBezTo>
                  <a:cubicBezTo>
                    <a:pt x="1015" y="707"/>
                    <a:pt x="996" y="717"/>
                    <a:pt x="983" y="717"/>
                  </a:cubicBezTo>
                  <a:cubicBezTo>
                    <a:pt x="903" y="719"/>
                    <a:pt x="824" y="718"/>
                    <a:pt x="744" y="718"/>
                  </a:cubicBezTo>
                  <a:cubicBezTo>
                    <a:pt x="742" y="713"/>
                    <a:pt x="741" y="708"/>
                    <a:pt x="740" y="703"/>
                  </a:cubicBezTo>
                  <a:cubicBezTo>
                    <a:pt x="747" y="694"/>
                    <a:pt x="754" y="684"/>
                    <a:pt x="763" y="676"/>
                  </a:cubicBezTo>
                  <a:cubicBezTo>
                    <a:pt x="834" y="608"/>
                    <a:pt x="905" y="541"/>
                    <a:pt x="977" y="475"/>
                  </a:cubicBezTo>
                  <a:cubicBezTo>
                    <a:pt x="1005" y="449"/>
                    <a:pt x="1015" y="421"/>
                    <a:pt x="1007" y="388"/>
                  </a:cubicBezTo>
                  <a:cubicBezTo>
                    <a:pt x="1007" y="388"/>
                    <a:pt x="1007" y="388"/>
                    <a:pt x="1007" y="388"/>
                  </a:cubicBezTo>
                  <a:cubicBezTo>
                    <a:pt x="1007" y="388"/>
                    <a:pt x="1007" y="388"/>
                    <a:pt x="1007" y="388"/>
                  </a:cubicBezTo>
                  <a:cubicBezTo>
                    <a:pt x="1005" y="382"/>
                    <a:pt x="1003" y="377"/>
                    <a:pt x="1001" y="371"/>
                  </a:cubicBezTo>
                  <a:cubicBezTo>
                    <a:pt x="992" y="347"/>
                    <a:pt x="983" y="323"/>
                    <a:pt x="975" y="299"/>
                  </a:cubicBezTo>
                  <a:cubicBezTo>
                    <a:pt x="871" y="47"/>
                    <a:pt x="871" y="47"/>
                    <a:pt x="871" y="47"/>
                  </a:cubicBezTo>
                  <a:cubicBezTo>
                    <a:pt x="862" y="19"/>
                    <a:pt x="837" y="0"/>
                    <a:pt x="807" y="0"/>
                  </a:cubicBezTo>
                  <a:cubicBezTo>
                    <a:pt x="770" y="0"/>
                    <a:pt x="740" y="30"/>
                    <a:pt x="740" y="67"/>
                  </a:cubicBezTo>
                  <a:cubicBezTo>
                    <a:pt x="740" y="77"/>
                    <a:pt x="742" y="87"/>
                    <a:pt x="746" y="95"/>
                  </a:cubicBezTo>
                  <a:cubicBezTo>
                    <a:pt x="814" y="259"/>
                    <a:pt x="814" y="259"/>
                    <a:pt x="814" y="259"/>
                  </a:cubicBezTo>
                  <a:cubicBezTo>
                    <a:pt x="826" y="293"/>
                    <a:pt x="838" y="328"/>
                    <a:pt x="849" y="362"/>
                  </a:cubicBezTo>
                  <a:cubicBezTo>
                    <a:pt x="853" y="376"/>
                    <a:pt x="849" y="401"/>
                    <a:pt x="839" y="411"/>
                  </a:cubicBezTo>
                  <a:cubicBezTo>
                    <a:pt x="766" y="483"/>
                    <a:pt x="691" y="553"/>
                    <a:pt x="616" y="622"/>
                  </a:cubicBezTo>
                  <a:cubicBezTo>
                    <a:pt x="605" y="632"/>
                    <a:pt x="588" y="638"/>
                    <a:pt x="573" y="638"/>
                  </a:cubicBezTo>
                  <a:cubicBezTo>
                    <a:pt x="450" y="643"/>
                    <a:pt x="384" y="708"/>
                    <a:pt x="383" y="831"/>
                  </a:cubicBezTo>
                  <a:cubicBezTo>
                    <a:pt x="383" y="967"/>
                    <a:pt x="384" y="1104"/>
                    <a:pt x="383" y="1241"/>
                  </a:cubicBezTo>
                  <a:cubicBezTo>
                    <a:pt x="382" y="1279"/>
                    <a:pt x="376" y="1318"/>
                    <a:pt x="368" y="1355"/>
                  </a:cubicBezTo>
                  <a:cubicBezTo>
                    <a:pt x="349" y="1444"/>
                    <a:pt x="328" y="1532"/>
                    <a:pt x="305" y="1619"/>
                  </a:cubicBezTo>
                  <a:cubicBezTo>
                    <a:pt x="299" y="1644"/>
                    <a:pt x="286" y="1669"/>
                    <a:pt x="270" y="1689"/>
                  </a:cubicBezTo>
                  <a:cubicBezTo>
                    <a:pt x="196" y="1778"/>
                    <a:pt x="118" y="1864"/>
                    <a:pt x="44" y="1952"/>
                  </a:cubicBezTo>
                  <a:cubicBezTo>
                    <a:pt x="28" y="1971"/>
                    <a:pt x="15" y="1995"/>
                    <a:pt x="10" y="2018"/>
                  </a:cubicBezTo>
                  <a:cubicBezTo>
                    <a:pt x="0" y="2066"/>
                    <a:pt x="27" y="2113"/>
                    <a:pt x="69" y="2132"/>
                  </a:cubicBezTo>
                  <a:cubicBezTo>
                    <a:pt x="118" y="2154"/>
                    <a:pt x="164" y="2141"/>
                    <a:pt x="208" y="2092"/>
                  </a:cubicBezTo>
                  <a:cubicBezTo>
                    <a:pt x="290" y="1998"/>
                    <a:pt x="373" y="1905"/>
                    <a:pt x="452" y="1809"/>
                  </a:cubicBezTo>
                  <a:cubicBezTo>
                    <a:pt x="475" y="1781"/>
                    <a:pt x="491" y="1743"/>
                    <a:pt x="500" y="1708"/>
                  </a:cubicBezTo>
                  <a:cubicBezTo>
                    <a:pt x="520" y="1630"/>
                    <a:pt x="532" y="1550"/>
                    <a:pt x="549" y="1472"/>
                  </a:cubicBezTo>
                  <a:cubicBezTo>
                    <a:pt x="556" y="1435"/>
                    <a:pt x="581" y="1423"/>
                    <a:pt x="598" y="1447"/>
                  </a:cubicBezTo>
                  <a:cubicBezTo>
                    <a:pt x="649" y="1516"/>
                    <a:pt x="706" y="1584"/>
                    <a:pt x="740" y="1661"/>
                  </a:cubicBezTo>
                  <a:cubicBezTo>
                    <a:pt x="803" y="1801"/>
                    <a:pt x="849" y="1947"/>
                    <a:pt x="904" y="2090"/>
                  </a:cubicBezTo>
                  <a:cubicBezTo>
                    <a:pt x="929" y="2157"/>
                    <a:pt x="985" y="2184"/>
                    <a:pt x="1044" y="2161"/>
                  </a:cubicBezTo>
                  <a:cubicBezTo>
                    <a:pt x="1106" y="2137"/>
                    <a:pt x="1129" y="2078"/>
                    <a:pt x="1104" y="2010"/>
                  </a:cubicBezTo>
                  <a:cubicBezTo>
                    <a:pt x="1063" y="1899"/>
                    <a:pt x="1022" y="1787"/>
                    <a:pt x="980" y="1676"/>
                  </a:cubicBezTo>
                  <a:cubicBezTo>
                    <a:pt x="958" y="1619"/>
                    <a:pt x="938" y="1558"/>
                    <a:pt x="905" y="1506"/>
                  </a:cubicBezTo>
                  <a:cubicBezTo>
                    <a:pt x="863" y="1437"/>
                    <a:pt x="808" y="1375"/>
                    <a:pt x="761" y="1309"/>
                  </a:cubicBezTo>
                  <a:cubicBezTo>
                    <a:pt x="749" y="1292"/>
                    <a:pt x="742" y="1269"/>
                    <a:pt x="741" y="1248"/>
                  </a:cubicBezTo>
                  <a:cubicBezTo>
                    <a:pt x="739" y="1148"/>
                    <a:pt x="740" y="1049"/>
                    <a:pt x="740" y="949"/>
                  </a:cubicBezTo>
                  <a:cubicBezTo>
                    <a:pt x="740" y="916"/>
                    <a:pt x="740" y="882"/>
                    <a:pt x="740" y="847"/>
                  </a:cubicBezTo>
                  <a:cubicBezTo>
                    <a:pt x="769" y="847"/>
                    <a:pt x="791" y="846"/>
                    <a:pt x="813" y="847"/>
                  </a:cubicBezTo>
                  <a:cubicBezTo>
                    <a:pt x="887" y="851"/>
                    <a:pt x="961" y="855"/>
                    <a:pt x="1035" y="859"/>
                  </a:cubicBezTo>
                  <a:cubicBezTo>
                    <a:pt x="1076" y="862"/>
                    <a:pt x="1103" y="847"/>
                    <a:pt x="1120" y="809"/>
                  </a:cubicBezTo>
                  <a:cubicBezTo>
                    <a:pt x="1160" y="725"/>
                    <a:pt x="1204" y="642"/>
                    <a:pt x="1244" y="557"/>
                  </a:cubicBezTo>
                  <a:cubicBezTo>
                    <a:pt x="1264" y="513"/>
                    <a:pt x="1292" y="459"/>
                    <a:pt x="1292" y="439"/>
                  </a:cubicBezTo>
                  <a:cubicBezTo>
                    <a:pt x="1292" y="425"/>
                    <a:pt x="1288" y="412"/>
                    <a:pt x="1281" y="4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1B150D9-C3BB-254C-9E88-FE5ACECD3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951" y="981075"/>
              <a:ext cx="2541588" cy="2141538"/>
            </a:xfrm>
            <a:custGeom>
              <a:avLst/>
              <a:gdLst>
                <a:gd name="T0" fmla="*/ 1601 w 1601"/>
                <a:gd name="T1" fmla="*/ 1277 h 1349"/>
                <a:gd name="T2" fmla="*/ 1542 w 1601"/>
                <a:gd name="T3" fmla="*/ 1349 h 1349"/>
                <a:gd name="T4" fmla="*/ 0 w 1601"/>
                <a:gd name="T5" fmla="*/ 71 h 1349"/>
                <a:gd name="T6" fmla="*/ 58 w 1601"/>
                <a:gd name="T7" fmla="*/ 0 h 1349"/>
                <a:gd name="T8" fmla="*/ 1601 w 1601"/>
                <a:gd name="T9" fmla="*/ 1277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349">
                  <a:moveTo>
                    <a:pt x="1601" y="1277"/>
                  </a:moveTo>
                  <a:lnTo>
                    <a:pt x="1542" y="1349"/>
                  </a:lnTo>
                  <a:lnTo>
                    <a:pt x="0" y="71"/>
                  </a:lnTo>
                  <a:lnTo>
                    <a:pt x="58" y="0"/>
                  </a:lnTo>
                  <a:lnTo>
                    <a:pt x="1601" y="127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F3AD3B84-A660-1743-9AFE-C092C91DC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613" y="709613"/>
              <a:ext cx="1004888" cy="1171575"/>
            </a:xfrm>
            <a:custGeom>
              <a:avLst/>
              <a:gdLst>
                <a:gd name="T0" fmla="*/ 196 w 431"/>
                <a:gd name="T1" fmla="*/ 225 h 498"/>
                <a:gd name="T2" fmla="*/ 431 w 431"/>
                <a:gd name="T3" fmla="*/ 4 h 498"/>
                <a:gd name="T4" fmla="*/ 119 w 431"/>
                <a:gd name="T5" fmla="*/ 161 h 498"/>
                <a:gd name="T6" fmla="*/ 24 w 431"/>
                <a:gd name="T7" fmla="*/ 498 h 498"/>
                <a:gd name="T8" fmla="*/ 196 w 431"/>
                <a:gd name="T9" fmla="*/ 225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498">
                  <a:moveTo>
                    <a:pt x="196" y="225"/>
                  </a:moveTo>
                  <a:cubicBezTo>
                    <a:pt x="271" y="135"/>
                    <a:pt x="352" y="60"/>
                    <a:pt x="431" y="4"/>
                  </a:cubicBezTo>
                  <a:cubicBezTo>
                    <a:pt x="325" y="0"/>
                    <a:pt x="206" y="56"/>
                    <a:pt x="119" y="161"/>
                  </a:cubicBezTo>
                  <a:cubicBezTo>
                    <a:pt x="32" y="266"/>
                    <a:pt x="0" y="394"/>
                    <a:pt x="24" y="498"/>
                  </a:cubicBezTo>
                  <a:cubicBezTo>
                    <a:pt x="64" y="409"/>
                    <a:pt x="122" y="316"/>
                    <a:pt x="196" y="2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12">
              <a:extLst>
                <a:ext uri="{FF2B5EF4-FFF2-40B4-BE49-F238E27FC236}">
                  <a16:creationId xmlns:a16="http://schemas.microsoft.com/office/drawing/2014/main" id="{AF611294-1DB3-5747-AD30-A6CB9A4AB18D}"/>
                </a:ext>
              </a:extLst>
            </p:cNvPr>
            <p:cNvSpPr/>
            <p:nvPr/>
          </p:nvSpPr>
          <p:spPr>
            <a:xfrm>
              <a:off x="3362487" y="2263778"/>
              <a:ext cx="861765" cy="8617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Rectangle 14">
            <a:extLst>
              <a:ext uri="{FF2B5EF4-FFF2-40B4-BE49-F238E27FC236}">
                <a16:creationId xmlns:a16="http://schemas.microsoft.com/office/drawing/2014/main" id="{C6B55BAC-47AE-E649-8A5D-175E265600E5}"/>
              </a:ext>
            </a:extLst>
          </p:cNvPr>
          <p:cNvSpPr/>
          <p:nvPr/>
        </p:nvSpPr>
        <p:spPr>
          <a:xfrm flipH="1">
            <a:off x="9182352" y="6586150"/>
            <a:ext cx="721187" cy="292271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F60B933-D058-2744-BCA2-E9D45CE38275}"/>
              </a:ext>
            </a:extLst>
          </p:cNvPr>
          <p:cNvSpPr/>
          <p:nvPr/>
        </p:nvSpPr>
        <p:spPr>
          <a:xfrm rot="18630388">
            <a:off x="10851632" y="4315545"/>
            <a:ext cx="585954" cy="261417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EB3DC5-BA57-234B-8BA6-7BBDCFDCFF44}"/>
              </a:ext>
            </a:extLst>
          </p:cNvPr>
          <p:cNvSpPr txBox="1"/>
          <p:nvPr/>
        </p:nvSpPr>
        <p:spPr>
          <a:xfrm>
            <a:off x="2541319" y="35150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AC420A-DFE0-F04D-9789-1B0D357E44F7}"/>
              </a:ext>
            </a:extLst>
          </p:cNvPr>
          <p:cNvSpPr txBox="1"/>
          <p:nvPr/>
        </p:nvSpPr>
        <p:spPr>
          <a:xfrm>
            <a:off x="1256588" y="2701710"/>
            <a:ext cx="7554773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300" dirty="0"/>
              <a:t>Implementazione di un microservizio per la gestione delle identità e degli accessi. </a:t>
            </a:r>
          </a:p>
          <a:p>
            <a:pPr marL="800100" lvl="1" indent="-342900">
              <a:buFont typeface="Font di sistema regolare"/>
              <a:buChar char="-"/>
            </a:pPr>
            <a:r>
              <a:rPr lang="it-IT" sz="2300" dirty="0"/>
              <a:t>Social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300" dirty="0"/>
              <a:t>Integrazione dell’autenticazione tramite Azure Active Directory.</a:t>
            </a:r>
          </a:p>
          <a:p>
            <a:endParaRPr lang="it-IT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300" dirty="0"/>
              <a:t>Integrazione di un sistema di login nell’applicazione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300" dirty="0"/>
              <a:t>Permettere di utilizzare diverse subscription e diverse App Registration.</a:t>
            </a:r>
          </a:p>
        </p:txBody>
      </p:sp>
    </p:spTree>
    <p:extLst>
      <p:ext uri="{BB962C8B-B14F-4D97-AF65-F5344CB8AC3E}">
        <p14:creationId xmlns:p14="http://schemas.microsoft.com/office/powerpoint/2010/main" val="1678794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6096000" y="2378076"/>
            <a:ext cx="5407928" cy="4265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it-IT" sz="5000" dirty="0"/>
              <a:t>Grazie a tutti per l’attenzione!</a:t>
            </a:r>
          </a:p>
        </p:txBody>
      </p:sp>
      <p:grpSp>
        <p:nvGrpSpPr>
          <p:cNvPr id="25" name="Group 22">
            <a:extLst>
              <a:ext uri="{FF2B5EF4-FFF2-40B4-BE49-F238E27FC236}">
                <a16:creationId xmlns:a16="http://schemas.microsoft.com/office/drawing/2014/main" id="{D2A736D6-3932-4941-89DA-D1CAE8385330}"/>
              </a:ext>
            </a:extLst>
          </p:cNvPr>
          <p:cNvGrpSpPr/>
          <p:nvPr/>
        </p:nvGrpSpPr>
        <p:grpSpPr>
          <a:xfrm flipH="1">
            <a:off x="1115381" y="2354089"/>
            <a:ext cx="3734130" cy="4519787"/>
            <a:chOff x="4324350" y="2768600"/>
            <a:chExt cx="2041525" cy="246062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01A631A3-3CA7-2649-8F60-2CD0438B7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350" y="4598988"/>
              <a:ext cx="2041525" cy="630238"/>
            </a:xfrm>
            <a:custGeom>
              <a:avLst/>
              <a:gdLst>
                <a:gd name="T0" fmla="*/ 604 w 640"/>
                <a:gd name="T1" fmla="*/ 172 h 198"/>
                <a:gd name="T2" fmla="*/ 640 w 640"/>
                <a:gd name="T3" fmla="*/ 198 h 198"/>
                <a:gd name="T4" fmla="*/ 4 w 640"/>
                <a:gd name="T5" fmla="*/ 198 h 198"/>
                <a:gd name="T6" fmla="*/ 0 w 640"/>
                <a:gd name="T7" fmla="*/ 198 h 198"/>
                <a:gd name="T8" fmla="*/ 91 w 640"/>
                <a:gd name="T9" fmla="*/ 120 h 198"/>
                <a:gd name="T10" fmla="*/ 176 w 640"/>
                <a:gd name="T11" fmla="*/ 50 h 198"/>
                <a:gd name="T12" fmla="*/ 234 w 640"/>
                <a:gd name="T13" fmla="*/ 1 h 198"/>
                <a:gd name="T14" fmla="*/ 239 w 640"/>
                <a:gd name="T15" fmla="*/ 0 h 198"/>
                <a:gd name="T16" fmla="*/ 344 w 640"/>
                <a:gd name="T17" fmla="*/ 55 h 198"/>
                <a:gd name="T18" fmla="*/ 351 w 640"/>
                <a:gd name="T19" fmla="*/ 56 h 198"/>
                <a:gd name="T20" fmla="*/ 423 w 640"/>
                <a:gd name="T21" fmla="*/ 58 h 198"/>
                <a:gd name="T22" fmla="*/ 441 w 640"/>
                <a:gd name="T23" fmla="*/ 64 h 198"/>
                <a:gd name="T24" fmla="*/ 526 w 640"/>
                <a:gd name="T25" fmla="*/ 120 h 198"/>
                <a:gd name="T26" fmla="*/ 569 w 640"/>
                <a:gd name="T27" fmla="*/ 149 h 198"/>
                <a:gd name="T28" fmla="*/ 604 w 640"/>
                <a:gd name="T29" fmla="*/ 17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198">
                  <a:moveTo>
                    <a:pt x="604" y="172"/>
                  </a:moveTo>
                  <a:cubicBezTo>
                    <a:pt x="616" y="180"/>
                    <a:pt x="639" y="197"/>
                    <a:pt x="640" y="198"/>
                  </a:cubicBezTo>
                  <a:cubicBezTo>
                    <a:pt x="612" y="198"/>
                    <a:pt x="181" y="198"/>
                    <a:pt x="4" y="198"/>
                  </a:cubicBezTo>
                  <a:cubicBezTo>
                    <a:pt x="3" y="198"/>
                    <a:pt x="2" y="198"/>
                    <a:pt x="0" y="198"/>
                  </a:cubicBezTo>
                  <a:cubicBezTo>
                    <a:pt x="1" y="197"/>
                    <a:pt x="61" y="145"/>
                    <a:pt x="91" y="120"/>
                  </a:cubicBezTo>
                  <a:cubicBezTo>
                    <a:pt x="120" y="97"/>
                    <a:pt x="148" y="73"/>
                    <a:pt x="176" y="50"/>
                  </a:cubicBezTo>
                  <a:cubicBezTo>
                    <a:pt x="195" y="33"/>
                    <a:pt x="215" y="17"/>
                    <a:pt x="234" y="1"/>
                  </a:cubicBezTo>
                  <a:cubicBezTo>
                    <a:pt x="235" y="0"/>
                    <a:pt x="237" y="0"/>
                    <a:pt x="239" y="0"/>
                  </a:cubicBezTo>
                  <a:cubicBezTo>
                    <a:pt x="274" y="19"/>
                    <a:pt x="309" y="37"/>
                    <a:pt x="344" y="55"/>
                  </a:cubicBezTo>
                  <a:cubicBezTo>
                    <a:pt x="346" y="56"/>
                    <a:pt x="348" y="56"/>
                    <a:pt x="351" y="56"/>
                  </a:cubicBezTo>
                  <a:cubicBezTo>
                    <a:pt x="375" y="57"/>
                    <a:pt x="399" y="58"/>
                    <a:pt x="423" y="58"/>
                  </a:cubicBezTo>
                  <a:cubicBezTo>
                    <a:pt x="430" y="58"/>
                    <a:pt x="435" y="60"/>
                    <a:pt x="441" y="64"/>
                  </a:cubicBezTo>
                  <a:cubicBezTo>
                    <a:pt x="469" y="83"/>
                    <a:pt x="498" y="101"/>
                    <a:pt x="526" y="120"/>
                  </a:cubicBezTo>
                  <a:cubicBezTo>
                    <a:pt x="540" y="130"/>
                    <a:pt x="555" y="139"/>
                    <a:pt x="569" y="149"/>
                  </a:cubicBezTo>
                  <a:cubicBezTo>
                    <a:pt x="572" y="152"/>
                    <a:pt x="599" y="169"/>
                    <a:pt x="604" y="1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D82A295F-E742-9342-A976-936E55543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2768600"/>
              <a:ext cx="1096963" cy="2014538"/>
            </a:xfrm>
            <a:custGeom>
              <a:avLst/>
              <a:gdLst>
                <a:gd name="T0" fmla="*/ 56 w 344"/>
                <a:gd name="T1" fmla="*/ 237 h 632"/>
                <a:gd name="T2" fmla="*/ 12 w 344"/>
                <a:gd name="T3" fmla="*/ 348 h 632"/>
                <a:gd name="T4" fmla="*/ 0 w 344"/>
                <a:gd name="T5" fmla="*/ 343 h 632"/>
                <a:gd name="T6" fmla="*/ 134 w 344"/>
                <a:gd name="T7" fmla="*/ 0 h 632"/>
                <a:gd name="T8" fmla="*/ 147 w 344"/>
                <a:gd name="T9" fmla="*/ 5 h 632"/>
                <a:gd name="T10" fmla="*/ 69 w 344"/>
                <a:gd name="T11" fmla="*/ 204 h 632"/>
                <a:gd name="T12" fmla="*/ 92 w 344"/>
                <a:gd name="T13" fmla="*/ 231 h 632"/>
                <a:gd name="T14" fmla="*/ 118 w 344"/>
                <a:gd name="T15" fmla="*/ 272 h 632"/>
                <a:gd name="T16" fmla="*/ 131 w 344"/>
                <a:gd name="T17" fmla="*/ 279 h 632"/>
                <a:gd name="T18" fmla="*/ 183 w 344"/>
                <a:gd name="T19" fmla="*/ 301 h 632"/>
                <a:gd name="T20" fmla="*/ 189 w 344"/>
                <a:gd name="T21" fmla="*/ 302 h 632"/>
                <a:gd name="T22" fmla="*/ 249 w 344"/>
                <a:gd name="T23" fmla="*/ 302 h 632"/>
                <a:gd name="T24" fmla="*/ 255 w 344"/>
                <a:gd name="T25" fmla="*/ 300 h 632"/>
                <a:gd name="T26" fmla="*/ 292 w 344"/>
                <a:gd name="T27" fmla="*/ 265 h 632"/>
                <a:gd name="T28" fmla="*/ 296 w 344"/>
                <a:gd name="T29" fmla="*/ 254 h 632"/>
                <a:gd name="T30" fmla="*/ 307 w 344"/>
                <a:gd name="T31" fmla="*/ 206 h 632"/>
                <a:gd name="T32" fmla="*/ 311 w 344"/>
                <a:gd name="T33" fmla="*/ 192 h 632"/>
                <a:gd name="T34" fmla="*/ 328 w 344"/>
                <a:gd name="T35" fmla="*/ 179 h 632"/>
                <a:gd name="T36" fmla="*/ 343 w 344"/>
                <a:gd name="T37" fmla="*/ 195 h 632"/>
                <a:gd name="T38" fmla="*/ 338 w 344"/>
                <a:gd name="T39" fmla="*/ 221 h 632"/>
                <a:gd name="T40" fmla="*/ 325 w 344"/>
                <a:gd name="T41" fmla="*/ 275 h 632"/>
                <a:gd name="T42" fmla="*/ 319 w 344"/>
                <a:gd name="T43" fmla="*/ 286 h 632"/>
                <a:gd name="T44" fmla="*/ 271 w 344"/>
                <a:gd name="T45" fmla="*/ 330 h 632"/>
                <a:gd name="T46" fmla="*/ 267 w 344"/>
                <a:gd name="T47" fmla="*/ 339 h 632"/>
                <a:gd name="T48" fmla="*/ 268 w 344"/>
                <a:gd name="T49" fmla="*/ 609 h 632"/>
                <a:gd name="T50" fmla="*/ 258 w 344"/>
                <a:gd name="T51" fmla="*/ 626 h 632"/>
                <a:gd name="T52" fmla="*/ 230 w 344"/>
                <a:gd name="T53" fmla="*/ 610 h 632"/>
                <a:gd name="T54" fmla="*/ 230 w 344"/>
                <a:gd name="T55" fmla="*/ 481 h 632"/>
                <a:gd name="T56" fmla="*/ 224 w 344"/>
                <a:gd name="T57" fmla="*/ 474 h 632"/>
                <a:gd name="T58" fmla="*/ 199 w 344"/>
                <a:gd name="T59" fmla="*/ 482 h 632"/>
                <a:gd name="T60" fmla="*/ 163 w 344"/>
                <a:gd name="T61" fmla="*/ 499 h 632"/>
                <a:gd name="T62" fmla="*/ 160 w 344"/>
                <a:gd name="T63" fmla="*/ 505 h 632"/>
                <a:gd name="T64" fmla="*/ 160 w 344"/>
                <a:gd name="T65" fmla="*/ 567 h 632"/>
                <a:gd name="T66" fmla="*/ 148 w 344"/>
                <a:gd name="T67" fmla="*/ 584 h 632"/>
                <a:gd name="T68" fmla="*/ 126 w 344"/>
                <a:gd name="T69" fmla="*/ 579 h 632"/>
                <a:gd name="T70" fmla="*/ 122 w 344"/>
                <a:gd name="T71" fmla="*/ 568 h 632"/>
                <a:gd name="T72" fmla="*/ 122 w 344"/>
                <a:gd name="T73" fmla="*/ 489 h 632"/>
                <a:gd name="T74" fmla="*/ 137 w 344"/>
                <a:gd name="T75" fmla="*/ 470 h 632"/>
                <a:gd name="T76" fmla="*/ 170 w 344"/>
                <a:gd name="T77" fmla="*/ 454 h 632"/>
                <a:gd name="T78" fmla="*/ 174 w 344"/>
                <a:gd name="T79" fmla="*/ 447 h 632"/>
                <a:gd name="T80" fmla="*/ 174 w 344"/>
                <a:gd name="T81" fmla="*/ 338 h 632"/>
                <a:gd name="T82" fmla="*/ 170 w 344"/>
                <a:gd name="T83" fmla="*/ 331 h 632"/>
                <a:gd name="T84" fmla="*/ 118 w 344"/>
                <a:gd name="T85" fmla="*/ 310 h 632"/>
                <a:gd name="T86" fmla="*/ 107 w 344"/>
                <a:gd name="T87" fmla="*/ 305 h 632"/>
                <a:gd name="T88" fmla="*/ 89 w 344"/>
                <a:gd name="T89" fmla="*/ 288 h 632"/>
                <a:gd name="T90" fmla="*/ 56 w 344"/>
                <a:gd name="T91" fmla="*/ 23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632">
                  <a:moveTo>
                    <a:pt x="56" y="237"/>
                  </a:moveTo>
                  <a:cubicBezTo>
                    <a:pt x="41" y="274"/>
                    <a:pt x="27" y="311"/>
                    <a:pt x="12" y="348"/>
                  </a:cubicBezTo>
                  <a:cubicBezTo>
                    <a:pt x="8" y="346"/>
                    <a:pt x="4" y="345"/>
                    <a:pt x="0" y="343"/>
                  </a:cubicBezTo>
                  <a:cubicBezTo>
                    <a:pt x="44" y="228"/>
                    <a:pt x="89" y="114"/>
                    <a:pt x="134" y="0"/>
                  </a:cubicBezTo>
                  <a:cubicBezTo>
                    <a:pt x="138" y="2"/>
                    <a:pt x="142" y="4"/>
                    <a:pt x="147" y="5"/>
                  </a:cubicBezTo>
                  <a:cubicBezTo>
                    <a:pt x="121" y="72"/>
                    <a:pt x="95" y="138"/>
                    <a:pt x="69" y="204"/>
                  </a:cubicBezTo>
                  <a:cubicBezTo>
                    <a:pt x="82" y="209"/>
                    <a:pt x="85" y="221"/>
                    <a:pt x="92" y="231"/>
                  </a:cubicBezTo>
                  <a:cubicBezTo>
                    <a:pt x="101" y="244"/>
                    <a:pt x="109" y="259"/>
                    <a:pt x="118" y="272"/>
                  </a:cubicBezTo>
                  <a:cubicBezTo>
                    <a:pt x="121" y="275"/>
                    <a:pt x="127" y="277"/>
                    <a:pt x="131" y="279"/>
                  </a:cubicBezTo>
                  <a:cubicBezTo>
                    <a:pt x="149" y="286"/>
                    <a:pt x="166" y="294"/>
                    <a:pt x="183" y="301"/>
                  </a:cubicBezTo>
                  <a:cubicBezTo>
                    <a:pt x="185" y="302"/>
                    <a:pt x="187" y="302"/>
                    <a:pt x="189" y="302"/>
                  </a:cubicBezTo>
                  <a:cubicBezTo>
                    <a:pt x="209" y="302"/>
                    <a:pt x="229" y="302"/>
                    <a:pt x="249" y="302"/>
                  </a:cubicBezTo>
                  <a:cubicBezTo>
                    <a:pt x="251" y="302"/>
                    <a:pt x="254" y="301"/>
                    <a:pt x="255" y="300"/>
                  </a:cubicBezTo>
                  <a:cubicBezTo>
                    <a:pt x="267" y="289"/>
                    <a:pt x="280" y="277"/>
                    <a:pt x="292" y="265"/>
                  </a:cubicBezTo>
                  <a:cubicBezTo>
                    <a:pt x="295" y="263"/>
                    <a:pt x="295" y="258"/>
                    <a:pt x="296" y="254"/>
                  </a:cubicBezTo>
                  <a:cubicBezTo>
                    <a:pt x="300" y="238"/>
                    <a:pt x="304" y="222"/>
                    <a:pt x="307" y="206"/>
                  </a:cubicBezTo>
                  <a:cubicBezTo>
                    <a:pt x="308" y="201"/>
                    <a:pt x="310" y="197"/>
                    <a:pt x="311" y="192"/>
                  </a:cubicBezTo>
                  <a:cubicBezTo>
                    <a:pt x="313" y="183"/>
                    <a:pt x="320" y="178"/>
                    <a:pt x="328" y="179"/>
                  </a:cubicBezTo>
                  <a:cubicBezTo>
                    <a:pt x="337" y="180"/>
                    <a:pt x="344" y="187"/>
                    <a:pt x="343" y="195"/>
                  </a:cubicBezTo>
                  <a:cubicBezTo>
                    <a:pt x="342" y="204"/>
                    <a:pt x="340" y="212"/>
                    <a:pt x="338" y="221"/>
                  </a:cubicBezTo>
                  <a:cubicBezTo>
                    <a:pt x="334" y="239"/>
                    <a:pt x="330" y="257"/>
                    <a:pt x="325" y="275"/>
                  </a:cubicBezTo>
                  <a:cubicBezTo>
                    <a:pt x="324" y="279"/>
                    <a:pt x="322" y="283"/>
                    <a:pt x="319" y="286"/>
                  </a:cubicBezTo>
                  <a:cubicBezTo>
                    <a:pt x="303" y="301"/>
                    <a:pt x="287" y="316"/>
                    <a:pt x="271" y="330"/>
                  </a:cubicBezTo>
                  <a:cubicBezTo>
                    <a:pt x="268" y="333"/>
                    <a:pt x="267" y="335"/>
                    <a:pt x="267" y="339"/>
                  </a:cubicBezTo>
                  <a:cubicBezTo>
                    <a:pt x="268" y="429"/>
                    <a:pt x="267" y="519"/>
                    <a:pt x="268" y="609"/>
                  </a:cubicBezTo>
                  <a:cubicBezTo>
                    <a:pt x="268" y="616"/>
                    <a:pt x="265" y="623"/>
                    <a:pt x="258" y="626"/>
                  </a:cubicBezTo>
                  <a:cubicBezTo>
                    <a:pt x="247" y="632"/>
                    <a:pt x="230" y="627"/>
                    <a:pt x="230" y="610"/>
                  </a:cubicBezTo>
                  <a:cubicBezTo>
                    <a:pt x="230" y="567"/>
                    <a:pt x="230" y="524"/>
                    <a:pt x="230" y="481"/>
                  </a:cubicBezTo>
                  <a:cubicBezTo>
                    <a:pt x="230" y="474"/>
                    <a:pt x="230" y="475"/>
                    <a:pt x="224" y="474"/>
                  </a:cubicBezTo>
                  <a:cubicBezTo>
                    <a:pt x="214" y="473"/>
                    <a:pt x="207" y="478"/>
                    <a:pt x="199" y="482"/>
                  </a:cubicBezTo>
                  <a:cubicBezTo>
                    <a:pt x="187" y="487"/>
                    <a:pt x="175" y="493"/>
                    <a:pt x="163" y="499"/>
                  </a:cubicBezTo>
                  <a:cubicBezTo>
                    <a:pt x="161" y="500"/>
                    <a:pt x="159" y="502"/>
                    <a:pt x="160" y="505"/>
                  </a:cubicBezTo>
                  <a:cubicBezTo>
                    <a:pt x="160" y="526"/>
                    <a:pt x="160" y="546"/>
                    <a:pt x="160" y="567"/>
                  </a:cubicBezTo>
                  <a:cubicBezTo>
                    <a:pt x="160" y="575"/>
                    <a:pt x="155" y="582"/>
                    <a:pt x="148" y="584"/>
                  </a:cubicBezTo>
                  <a:cubicBezTo>
                    <a:pt x="140" y="587"/>
                    <a:pt x="130" y="585"/>
                    <a:pt x="126" y="579"/>
                  </a:cubicBezTo>
                  <a:cubicBezTo>
                    <a:pt x="124" y="576"/>
                    <a:pt x="122" y="571"/>
                    <a:pt x="122" y="568"/>
                  </a:cubicBezTo>
                  <a:cubicBezTo>
                    <a:pt x="122" y="541"/>
                    <a:pt x="122" y="515"/>
                    <a:pt x="122" y="489"/>
                  </a:cubicBezTo>
                  <a:cubicBezTo>
                    <a:pt x="122" y="479"/>
                    <a:pt x="129" y="473"/>
                    <a:pt x="137" y="470"/>
                  </a:cubicBezTo>
                  <a:cubicBezTo>
                    <a:pt x="148" y="465"/>
                    <a:pt x="159" y="459"/>
                    <a:pt x="170" y="454"/>
                  </a:cubicBezTo>
                  <a:cubicBezTo>
                    <a:pt x="173" y="452"/>
                    <a:pt x="174" y="451"/>
                    <a:pt x="174" y="447"/>
                  </a:cubicBezTo>
                  <a:cubicBezTo>
                    <a:pt x="174" y="411"/>
                    <a:pt x="174" y="374"/>
                    <a:pt x="174" y="338"/>
                  </a:cubicBezTo>
                  <a:cubicBezTo>
                    <a:pt x="174" y="334"/>
                    <a:pt x="173" y="333"/>
                    <a:pt x="170" y="331"/>
                  </a:cubicBezTo>
                  <a:cubicBezTo>
                    <a:pt x="153" y="324"/>
                    <a:pt x="136" y="317"/>
                    <a:pt x="118" y="310"/>
                  </a:cubicBezTo>
                  <a:cubicBezTo>
                    <a:pt x="115" y="308"/>
                    <a:pt x="111" y="306"/>
                    <a:pt x="107" y="305"/>
                  </a:cubicBezTo>
                  <a:cubicBezTo>
                    <a:pt x="99" y="302"/>
                    <a:pt x="94" y="295"/>
                    <a:pt x="89" y="288"/>
                  </a:cubicBezTo>
                  <a:cubicBezTo>
                    <a:pt x="79" y="271"/>
                    <a:pt x="68" y="254"/>
                    <a:pt x="56" y="2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F7F7257D-E811-FE4B-9473-C80C6EA9D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6825" y="2797175"/>
              <a:ext cx="654050" cy="573088"/>
            </a:xfrm>
            <a:custGeom>
              <a:avLst/>
              <a:gdLst>
                <a:gd name="T0" fmla="*/ 0 w 205"/>
                <a:gd name="T1" fmla="*/ 118 h 180"/>
                <a:gd name="T2" fmla="*/ 46 w 205"/>
                <a:gd name="T3" fmla="*/ 0 h 180"/>
                <a:gd name="T4" fmla="*/ 115 w 205"/>
                <a:gd name="T5" fmla="*/ 24 h 180"/>
                <a:gd name="T6" fmla="*/ 150 w 205"/>
                <a:gd name="T7" fmla="*/ 49 h 180"/>
                <a:gd name="T8" fmla="*/ 195 w 205"/>
                <a:gd name="T9" fmla="*/ 62 h 180"/>
                <a:gd name="T10" fmla="*/ 205 w 205"/>
                <a:gd name="T11" fmla="*/ 63 h 180"/>
                <a:gd name="T12" fmla="*/ 201 w 205"/>
                <a:gd name="T13" fmla="*/ 74 h 180"/>
                <a:gd name="T14" fmla="*/ 161 w 205"/>
                <a:gd name="T15" fmla="*/ 176 h 180"/>
                <a:gd name="T16" fmla="*/ 155 w 205"/>
                <a:gd name="T17" fmla="*/ 180 h 180"/>
                <a:gd name="T18" fmla="*/ 89 w 205"/>
                <a:gd name="T19" fmla="*/ 148 h 180"/>
                <a:gd name="T20" fmla="*/ 57 w 205"/>
                <a:gd name="T21" fmla="*/ 126 h 180"/>
                <a:gd name="T22" fmla="*/ 14 w 205"/>
                <a:gd name="T23" fmla="*/ 118 h 180"/>
                <a:gd name="T24" fmla="*/ 0 w 205"/>
                <a:gd name="T25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180">
                  <a:moveTo>
                    <a:pt x="0" y="118"/>
                  </a:moveTo>
                  <a:cubicBezTo>
                    <a:pt x="16" y="78"/>
                    <a:pt x="31" y="39"/>
                    <a:pt x="46" y="0"/>
                  </a:cubicBezTo>
                  <a:cubicBezTo>
                    <a:pt x="71" y="3"/>
                    <a:pt x="95" y="9"/>
                    <a:pt x="115" y="24"/>
                  </a:cubicBezTo>
                  <a:cubicBezTo>
                    <a:pt x="127" y="33"/>
                    <a:pt x="138" y="41"/>
                    <a:pt x="150" y="49"/>
                  </a:cubicBezTo>
                  <a:cubicBezTo>
                    <a:pt x="163" y="57"/>
                    <a:pt x="179" y="60"/>
                    <a:pt x="195" y="62"/>
                  </a:cubicBezTo>
                  <a:cubicBezTo>
                    <a:pt x="198" y="62"/>
                    <a:pt x="201" y="62"/>
                    <a:pt x="205" y="63"/>
                  </a:cubicBezTo>
                  <a:cubicBezTo>
                    <a:pt x="204" y="67"/>
                    <a:pt x="203" y="71"/>
                    <a:pt x="201" y="74"/>
                  </a:cubicBezTo>
                  <a:cubicBezTo>
                    <a:pt x="188" y="108"/>
                    <a:pt x="175" y="142"/>
                    <a:pt x="161" y="176"/>
                  </a:cubicBezTo>
                  <a:cubicBezTo>
                    <a:pt x="160" y="179"/>
                    <a:pt x="159" y="180"/>
                    <a:pt x="155" y="180"/>
                  </a:cubicBezTo>
                  <a:cubicBezTo>
                    <a:pt x="130" y="177"/>
                    <a:pt x="108" y="167"/>
                    <a:pt x="89" y="148"/>
                  </a:cubicBezTo>
                  <a:cubicBezTo>
                    <a:pt x="80" y="139"/>
                    <a:pt x="70" y="131"/>
                    <a:pt x="57" y="126"/>
                  </a:cubicBezTo>
                  <a:cubicBezTo>
                    <a:pt x="43" y="120"/>
                    <a:pt x="29" y="118"/>
                    <a:pt x="14" y="118"/>
                  </a:cubicBezTo>
                  <a:cubicBezTo>
                    <a:pt x="10" y="118"/>
                    <a:pt x="5" y="118"/>
                    <a:pt x="0" y="11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8D748C41-FA3F-DC4F-9929-854CF4A26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6063" y="3476625"/>
              <a:ext cx="233363" cy="231775"/>
            </a:xfrm>
            <a:custGeom>
              <a:avLst/>
              <a:gdLst>
                <a:gd name="T0" fmla="*/ 72 w 73"/>
                <a:gd name="T1" fmla="*/ 37 h 73"/>
                <a:gd name="T2" fmla="*/ 37 w 73"/>
                <a:gd name="T3" fmla="*/ 73 h 73"/>
                <a:gd name="T4" fmla="*/ 0 w 73"/>
                <a:gd name="T5" fmla="*/ 37 h 73"/>
                <a:gd name="T6" fmla="*/ 37 w 73"/>
                <a:gd name="T7" fmla="*/ 0 h 73"/>
                <a:gd name="T8" fmla="*/ 72 w 73"/>
                <a:gd name="T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2" y="37"/>
                  </a:moveTo>
                  <a:cubicBezTo>
                    <a:pt x="73" y="56"/>
                    <a:pt x="57" y="73"/>
                    <a:pt x="37" y="73"/>
                  </a:cubicBezTo>
                  <a:cubicBezTo>
                    <a:pt x="17" y="73"/>
                    <a:pt x="0" y="56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7" y="1"/>
                    <a:pt x="73" y="17"/>
                    <a:pt x="72" y="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" name="Rettangolo 7">
            <a:extLst>
              <a:ext uri="{FF2B5EF4-FFF2-40B4-BE49-F238E27FC236}">
                <a16:creationId xmlns:a16="http://schemas.microsoft.com/office/drawing/2014/main" id="{4F00112B-1222-024C-8A07-EDA4476F03E3}"/>
              </a:ext>
            </a:extLst>
          </p:cNvPr>
          <p:cNvSpPr/>
          <p:nvPr/>
        </p:nvSpPr>
        <p:spPr>
          <a:xfrm>
            <a:off x="1115381" y="977227"/>
            <a:ext cx="16566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Grazie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81131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Document 3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EF7EC1-D326-8D4B-90B1-B8D91DBD270D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3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Architettura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D20CA3-221B-A046-82C4-C6612758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848" y="1091412"/>
            <a:ext cx="8124152" cy="487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7A023E33-1E17-439B-9413-7848C2502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35B9823A-85C3-4837-8700-3D94F9B36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7235" y="0"/>
            <a:ext cx="789032" cy="6865831"/>
          </a:xfrm>
          <a:custGeom>
            <a:avLst/>
            <a:gdLst>
              <a:gd name="connsiteX0" fmla="*/ 2648 w 789032"/>
              <a:gd name="connsiteY0" fmla="*/ 0 h 6865831"/>
              <a:gd name="connsiteX1" fmla="*/ 789032 w 789032"/>
              <a:gd name="connsiteY1" fmla="*/ 0 h 6865831"/>
              <a:gd name="connsiteX2" fmla="*/ 789032 w 789032"/>
              <a:gd name="connsiteY2" fmla="*/ 1621639 h 6865831"/>
              <a:gd name="connsiteX3" fmla="*/ 789032 w 789032"/>
              <a:gd name="connsiteY3" fmla="*/ 1900580 h 6865831"/>
              <a:gd name="connsiteX4" fmla="*/ 789032 w 789032"/>
              <a:gd name="connsiteY4" fmla="*/ 6865831 h 6865831"/>
              <a:gd name="connsiteX5" fmla="*/ 0 w 789032"/>
              <a:gd name="connsiteY5" fmla="*/ 6399058 h 6865831"/>
              <a:gd name="connsiteX6" fmla="*/ 0 w 789032"/>
              <a:gd name="connsiteY6" fmla="*/ 1154866 h 6865831"/>
              <a:gd name="connsiteX7" fmla="*/ 2648 w 789032"/>
              <a:gd name="connsiteY7" fmla="*/ 1156433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032" h="6865831">
                <a:moveTo>
                  <a:pt x="2648" y="0"/>
                </a:moveTo>
                <a:lnTo>
                  <a:pt x="789032" y="0"/>
                </a:lnTo>
                <a:lnTo>
                  <a:pt x="789032" y="1621639"/>
                </a:lnTo>
                <a:lnTo>
                  <a:pt x="789032" y="1900580"/>
                </a:lnTo>
                <a:lnTo>
                  <a:pt x="789032" y="6865831"/>
                </a:lnTo>
                <a:lnTo>
                  <a:pt x="0" y="6399058"/>
                </a:lnTo>
                <a:lnTo>
                  <a:pt x="0" y="1154866"/>
                </a:lnTo>
                <a:lnTo>
                  <a:pt x="2648" y="11564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Freeform 7">
            <a:extLst>
              <a:ext uri="{FF2B5EF4-FFF2-40B4-BE49-F238E27FC236}">
                <a16:creationId xmlns:a16="http://schemas.microsoft.com/office/drawing/2014/main" id="{A67EA451-CBA5-4474-8174-2193289A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17236" y="887217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B1BD25D7-D050-4892-9499-A66B0F8B5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498749" cy="615019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417632E4-469A-DB48-B203-B8103EE0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295" y="613304"/>
            <a:ext cx="3356567" cy="2240507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544D41E5-6DD6-9E45-97CE-2750D4624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53" y="841220"/>
            <a:ext cx="3399387" cy="1784677"/>
          </a:xfrm>
          <a:prstGeom prst="rect">
            <a:avLst/>
          </a:prstGeom>
        </p:spPr>
      </p:pic>
      <p:pic>
        <p:nvPicPr>
          <p:cNvPr id="4" name="Immagine 3" descr="Immagine che contiene testo, segnale, esterni, rosso&#10;&#10;Descrizione generata automaticamente">
            <a:extLst>
              <a:ext uri="{FF2B5EF4-FFF2-40B4-BE49-F238E27FC236}">
                <a16:creationId xmlns:a16="http://schemas.microsoft.com/office/drawing/2014/main" id="{CFF4581E-54F8-FA40-A4B1-888FAA7CA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23" y="3184248"/>
            <a:ext cx="2673646" cy="267364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7249366-877E-CD48-B782-A5C807229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3029" y="3269093"/>
            <a:ext cx="3035097" cy="2503955"/>
          </a:xfrm>
          <a:prstGeom prst="rect">
            <a:avLst/>
          </a:prstGeom>
        </p:spPr>
      </p:pic>
      <p:sp>
        <p:nvSpPr>
          <p:cNvPr id="125" name="Rectangle 8">
            <a:extLst>
              <a:ext uri="{FF2B5EF4-FFF2-40B4-BE49-F238E27FC236}">
                <a16:creationId xmlns:a16="http://schemas.microsoft.com/office/drawing/2014/main" id="{BC57484F-ACAD-4D45-B4EA-D0A584397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04744" y="0"/>
            <a:ext cx="43842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8129872" y="1062401"/>
            <a:ext cx="3262028" cy="2733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Tecnologie</a:t>
            </a:r>
          </a:p>
        </p:txBody>
      </p:sp>
    </p:spTree>
    <p:extLst>
      <p:ext uri="{BB962C8B-B14F-4D97-AF65-F5344CB8AC3E}">
        <p14:creationId xmlns:p14="http://schemas.microsoft.com/office/powerpoint/2010/main" val="143607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1098468" y="885651"/>
            <a:ext cx="3229803" cy="462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Mnemosine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Microservizio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4978708" y="885651"/>
            <a:ext cx="6525220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/>
              <a:t>Microservizio per la gestione di storage su Cloud.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/>
              <a:t>Basato sui servizi resi disponibili da Microsoft Azure.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/>
              <a:t>Fornisce servizi per la gestione di contenuti su Microsoft Azure che sono semplici nell’utilizzo e che permettono di lavorare sia con risorse preesistenti sia di crearne di nuove.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/>
              <a:t>Il fine ultimo di Mnemosine è di permettere di sfruttare i vantaggi dello storage su Cloud garantendo immediatezza e semplicità nell’utilizzo tramite i propri servizi.</a:t>
            </a:r>
          </a:p>
        </p:txBody>
      </p:sp>
    </p:spTree>
    <p:extLst>
      <p:ext uri="{BB962C8B-B14F-4D97-AF65-F5344CB8AC3E}">
        <p14:creationId xmlns:p14="http://schemas.microsoft.com/office/powerpoint/2010/main" val="230265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1098468" y="885651"/>
            <a:ext cx="3229803" cy="462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Esempio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4978708" y="885651"/>
            <a:ext cx="6525220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L’utente memorizza un nuovo contenuto specificando risorse non ancora esistenti.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en-US" sz="2200" dirty="0"/>
              <a:t>Le risorse verrano create, in maniera trasparente, per permettere la corretta memorizzazione del contenuto dell’utente.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In un secondo momento, l’utente memorizza un nuovo contenuto sfruttando le risorse create in precedenza.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en-US" sz="2200" dirty="0"/>
              <a:t>Le risorse verrano riutilizzate.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La gestione di queste due casistiche avviene invoncando il medesimo servizio.</a:t>
            </a:r>
          </a:p>
        </p:txBody>
      </p:sp>
    </p:spTree>
    <p:extLst>
      <p:ext uri="{BB962C8B-B14F-4D97-AF65-F5344CB8AC3E}">
        <p14:creationId xmlns:p14="http://schemas.microsoft.com/office/powerpoint/2010/main" val="88660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1098468" y="885651"/>
            <a:ext cx="3229803" cy="462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Servizi Azure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4978708" y="885651"/>
            <a:ext cx="6525220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Gruppi di risorse</a:t>
            </a:r>
            <a:r>
              <a:rPr lang="en-US" sz="2000" dirty="0"/>
              <a:t>: container per la gestione delle risorse che si desideri amministrare come un gruppo.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Account di archiviazione</a:t>
            </a:r>
            <a:r>
              <a:rPr lang="en-US" sz="2000" dirty="0"/>
              <a:t>: namespace unico per i propri dati di storage su Azure.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en-US" sz="2000" dirty="0"/>
              <a:t>Garantisce sicurezza, durabilità e alta disponibilità.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Azure BLOB Storage</a:t>
            </a:r>
            <a:r>
              <a:rPr lang="en-US" sz="2000" dirty="0"/>
              <a:t>: fornisce servizi per memorizzare dati non strutturati.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Servizio App</a:t>
            </a:r>
            <a:r>
              <a:rPr lang="en-US" sz="2000" dirty="0"/>
              <a:t>: </a:t>
            </a:r>
            <a:r>
              <a:rPr lang="it-IT" sz="2000" dirty="0"/>
              <a:t>fornisce una piattaforma completamente gestita da Microsoft per creare, distribuire e gestire applicazioni Web.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b="1" dirty="0"/>
              <a:t>Azure Active Directory</a:t>
            </a:r>
            <a:r>
              <a:rPr lang="it-IT" sz="2000" dirty="0"/>
              <a:t>: servizio per la gestione degli accessi e delle identità.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768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1098468" y="885651"/>
            <a:ext cx="3229803" cy="462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Gruppi di risorse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4978708" y="885651"/>
            <a:ext cx="6525220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Container per la gestione delle risorse che si desideri amministrare come un gruppo.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Mnemosine sfrutta il servizio tramite l’opportuno SDK reso disponibile da Microsoft per offrire servizi per: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en-US" sz="2200" dirty="0"/>
              <a:t>la creazione di un nuovo gruppo di risorse.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en-US" sz="2200" dirty="0"/>
              <a:t>la cancellazione di un gruppo di risorse.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en-US" sz="2200" dirty="0"/>
              <a:t>l’ottenimento dei gruppi di risorse degli utenti.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en-US" sz="2200" dirty="0"/>
              <a:t>l’ottenimento delle informazioni sui gruppi di risorse.</a:t>
            </a:r>
          </a:p>
        </p:txBody>
      </p:sp>
    </p:spTree>
    <p:extLst>
      <p:ext uri="{BB962C8B-B14F-4D97-AF65-F5344CB8AC3E}">
        <p14:creationId xmlns:p14="http://schemas.microsoft.com/office/powerpoint/2010/main" val="185948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1098468" y="885651"/>
            <a:ext cx="3229803" cy="462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Account di archiviazione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4978708" y="885651"/>
            <a:ext cx="6525220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Namespace unico per i propri dati di storage su Azure.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Mnemosine sfrutta il servizio tramite l’opportuno SDK reso disponibile da Microsoft per offrire servizi per: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en-US" sz="2200" dirty="0"/>
              <a:t>la creazione di un nuovo account di archiviazione.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en-US" sz="2200" dirty="0"/>
              <a:t>la cancellazione di un account di archiviazione.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en-US" sz="2200" dirty="0"/>
              <a:t>l’ottenimento degli account di archiviazione degli utenti.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Font di sistema regolare"/>
              <a:buChar char="-"/>
            </a:pPr>
            <a:r>
              <a:rPr lang="en-US" sz="2200" dirty="0"/>
              <a:t>l’ottenimento delle informazioni sugli account di archiviazione.</a:t>
            </a:r>
          </a:p>
        </p:txBody>
      </p:sp>
    </p:spTree>
    <p:extLst>
      <p:ext uri="{BB962C8B-B14F-4D97-AF65-F5344CB8AC3E}">
        <p14:creationId xmlns:p14="http://schemas.microsoft.com/office/powerpoint/2010/main" val="2993631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947</Words>
  <Application>Microsoft Macintosh PowerPoint</Application>
  <PresentationFormat>Widescreen</PresentationFormat>
  <Paragraphs>148</Paragraphs>
  <Slides>28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Font di sistema regolare</vt:lpstr>
      <vt:lpstr>Noto Sans</vt:lpstr>
      <vt:lpstr>Open Sans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TIZIANO CITRO</dc:creator>
  <cp:lastModifiedBy>TIZIANO CITRO</cp:lastModifiedBy>
  <cp:revision>81</cp:revision>
  <dcterms:created xsi:type="dcterms:W3CDTF">2021-01-30T09:36:27Z</dcterms:created>
  <dcterms:modified xsi:type="dcterms:W3CDTF">2021-02-14T17:16:03Z</dcterms:modified>
</cp:coreProperties>
</file>