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ppt/media/image4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5.jpg" ContentType="image/jpg"/>
  <Override PartName="/ppt/media/image26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6.jpg" ContentType="image/jpg"/>
  <Override PartName="/ppt/media/image47.jpg" ContentType="image/jpg"/>
  <Override PartName="/ppt/media/image48.jpg" ContentType="image/jpg"/>
  <Override PartName="/ppt/media/image50.jpg" ContentType="image/jpg"/>
  <Override PartName="/ppt/media/image51.jpg" ContentType="image/jpg"/>
  <Override PartName="/ppt/media/image52.jpg" ContentType="image/jpg"/>
  <Override PartName="/ppt/media/image53.jpg" ContentType="image/jpg"/>
  <Override PartName="/ppt/media/image54.jpg" ContentType="image/jpg"/>
  <Override PartName="/ppt/media/image55.jpg" ContentType="image/jpg"/>
  <Override PartName="/ppt/media/image56.jpg" ContentType="image/jpg"/>
  <Override PartName="/ppt/media/image57.jpg" ContentType="image/jpg"/>
  <Override PartName="/ppt/media/image58.jpg" ContentType="image/jpg"/>
  <Override PartName="/ppt/media/image59.jpg" ContentType="image/jpg"/>
  <Override PartName="/ppt/media/image60.jpg" ContentType="image/jpg"/>
  <Override PartName="/ppt/media/image61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CF88F-A49F-4F1B-9D89-E094FEC40CA8}" v="1" dt="2025-05-25T07:06:58.5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612" y="-23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v Anand" userId="dfe8b36af8ec4d90" providerId="LiveId" clId="{491CF88F-A49F-4F1B-9D89-E094FEC40CA8}"/>
    <pc:docChg chg="modSld">
      <pc:chgData name="Garv Anand" userId="dfe8b36af8ec4d90" providerId="LiveId" clId="{491CF88F-A49F-4F1B-9D89-E094FEC40CA8}" dt="2025-05-25T07:07:12.958" v="1" actId="1076"/>
      <pc:docMkLst>
        <pc:docMk/>
      </pc:docMkLst>
      <pc:sldChg chg="modSp">
        <pc:chgData name="Garv Anand" userId="dfe8b36af8ec4d90" providerId="LiveId" clId="{491CF88F-A49F-4F1B-9D89-E094FEC40CA8}" dt="2025-05-25T07:06:58.510" v="0"/>
        <pc:sldMkLst>
          <pc:docMk/>
          <pc:sldMk cId="0" sldId="256"/>
        </pc:sldMkLst>
        <pc:spChg chg="mod">
          <ac:chgData name="Garv Anand" userId="dfe8b36af8ec4d90" providerId="LiveId" clId="{491CF88F-A49F-4F1B-9D89-E094FEC40CA8}" dt="2025-05-25T07:06:58.510" v="0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Garv Anand" userId="dfe8b36af8ec4d90" providerId="LiveId" clId="{491CF88F-A49F-4F1B-9D89-E094FEC40CA8}" dt="2025-05-25T07:07:12.958" v="1" actId="1076"/>
        <pc:sldMkLst>
          <pc:docMk/>
          <pc:sldMk cId="3394617920" sldId="277"/>
        </pc:sldMkLst>
        <pc:spChg chg="mod">
          <ac:chgData name="Garv Anand" userId="dfe8b36af8ec4d90" providerId="LiveId" clId="{491CF88F-A49F-4F1B-9D89-E094FEC40CA8}" dt="2025-05-25T07:07:12.958" v="1" actId="1076"/>
          <ac:spMkLst>
            <pc:docMk/>
            <pc:sldMk cId="3394617920" sldId="277"/>
            <ac:spMk id="2" creationId="{989CFD74-074C-6597-0729-50BA2A3AFB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292" y="1250993"/>
            <a:ext cx="4643078" cy="3962750"/>
          </a:xfrm>
        </p:spPr>
        <p:txBody>
          <a:bodyPr bIns="0" anchor="b">
            <a:normAutofit/>
          </a:bodyPr>
          <a:lstStyle>
            <a:lvl1pPr algn="l">
              <a:defRPr sz="44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292" y="5506065"/>
            <a:ext cx="4643078" cy="152436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22" b="0" cap="all" baseline="0">
                <a:solidFill>
                  <a:schemeClr val="tx1"/>
                </a:solidFill>
              </a:defRPr>
            </a:lvl1pPr>
            <a:lvl2pPr marL="283373" indent="0" algn="ctr">
              <a:buNone/>
              <a:defRPr sz="1240"/>
            </a:lvl2pPr>
            <a:lvl3pPr marL="566745" indent="0" algn="ctr">
              <a:buNone/>
              <a:defRPr sz="1116"/>
            </a:lvl3pPr>
            <a:lvl4pPr marL="850118" indent="0" algn="ctr">
              <a:buNone/>
              <a:defRPr sz="992"/>
            </a:lvl4pPr>
            <a:lvl5pPr marL="1133490" indent="0" algn="ctr">
              <a:buNone/>
              <a:defRPr sz="992"/>
            </a:lvl5pPr>
            <a:lvl6pPr marL="1416863" indent="0" algn="ctr">
              <a:buNone/>
              <a:defRPr sz="992"/>
            </a:lvl6pPr>
            <a:lvl7pPr marL="1700235" indent="0" algn="ctr">
              <a:buNone/>
              <a:defRPr sz="992"/>
            </a:lvl7pPr>
            <a:lvl8pPr marL="1983608" indent="0" algn="ctr">
              <a:buNone/>
              <a:defRPr sz="992"/>
            </a:lvl8pPr>
            <a:lvl9pPr marL="2266980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292" y="513477"/>
            <a:ext cx="2550477" cy="482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5623" y="1245806"/>
            <a:ext cx="662768" cy="78520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80292" y="5501912"/>
            <a:ext cx="46430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5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192885" y="2880089"/>
            <a:ext cx="54304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2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6982" y="1245808"/>
            <a:ext cx="911529" cy="72659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885" y="1245808"/>
            <a:ext cx="4380766" cy="7265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16981" y="1245808"/>
            <a:ext cx="0" cy="726597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64F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2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192885" y="2880089"/>
            <a:ext cx="54304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6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85" y="2738262"/>
            <a:ext cx="4641828" cy="2943804"/>
          </a:xfrm>
        </p:spPr>
        <p:txBody>
          <a:bodyPr anchor="b">
            <a:normAutofit/>
          </a:bodyPr>
          <a:lstStyle>
            <a:lvl1pPr algn="l"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886" y="5934847"/>
            <a:ext cx="4641828" cy="1579419"/>
          </a:xfrm>
        </p:spPr>
        <p:txBody>
          <a:bodyPr tIns="91440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283373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745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11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49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686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23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360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698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92885" y="5932958"/>
            <a:ext cx="464182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85" y="1255033"/>
            <a:ext cx="5430485" cy="1651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885" y="3140248"/>
            <a:ext cx="2583185" cy="5360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0366" y="3140249"/>
            <a:ext cx="2583004" cy="5360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192885" y="2880089"/>
            <a:ext cx="54304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192885" y="2880089"/>
            <a:ext cx="54304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85" y="1253901"/>
            <a:ext cx="5430486" cy="1647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885" y="3149003"/>
            <a:ext cx="2583098" cy="12504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18" b="0" cap="all" baseline="0">
                <a:solidFill>
                  <a:schemeClr val="accent1"/>
                </a:solidFill>
              </a:defRPr>
            </a:lvl1pPr>
            <a:lvl2pPr marL="283373" indent="0">
              <a:buNone/>
              <a:defRPr sz="1240" b="1"/>
            </a:lvl2pPr>
            <a:lvl3pPr marL="566745" indent="0">
              <a:buNone/>
              <a:defRPr sz="1116" b="1"/>
            </a:lvl3pPr>
            <a:lvl4pPr marL="850118" indent="0">
              <a:buNone/>
              <a:defRPr sz="992" b="1"/>
            </a:lvl4pPr>
            <a:lvl5pPr marL="1133490" indent="0">
              <a:buNone/>
              <a:defRPr sz="992" b="1"/>
            </a:lvl5pPr>
            <a:lvl6pPr marL="1416863" indent="0">
              <a:buNone/>
              <a:defRPr sz="992" b="1"/>
            </a:lvl6pPr>
            <a:lvl7pPr marL="1700235" indent="0">
              <a:buNone/>
              <a:defRPr sz="992" b="1"/>
            </a:lvl7pPr>
            <a:lvl8pPr marL="1983608" indent="0">
              <a:buNone/>
              <a:defRPr sz="992" b="1"/>
            </a:lvl8pPr>
            <a:lvl9pPr marL="2266980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2885" y="4403770"/>
            <a:ext cx="2583098" cy="41233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0366" y="3154389"/>
            <a:ext cx="2583004" cy="125089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18" b="0" cap="all" baseline="0">
                <a:solidFill>
                  <a:schemeClr val="accent1"/>
                </a:solidFill>
              </a:defRPr>
            </a:lvl1pPr>
            <a:lvl2pPr marL="283373" indent="0">
              <a:buNone/>
              <a:defRPr sz="1240" b="1"/>
            </a:lvl2pPr>
            <a:lvl3pPr marL="566745" indent="0">
              <a:buNone/>
              <a:defRPr sz="1116" b="1"/>
            </a:lvl3pPr>
            <a:lvl4pPr marL="850118" indent="0">
              <a:buNone/>
              <a:defRPr sz="992" b="1"/>
            </a:lvl4pPr>
            <a:lvl5pPr marL="1133490" indent="0">
              <a:buNone/>
              <a:defRPr sz="992" b="1"/>
            </a:lvl5pPr>
            <a:lvl6pPr marL="1416863" indent="0">
              <a:buNone/>
              <a:defRPr sz="992" b="1"/>
            </a:lvl6pPr>
            <a:lvl7pPr marL="1700235" indent="0">
              <a:buNone/>
              <a:defRPr sz="992" b="1"/>
            </a:lvl7pPr>
            <a:lvl8pPr marL="1983608" indent="0">
              <a:buNone/>
              <a:defRPr sz="992" b="1"/>
            </a:lvl8pPr>
            <a:lvl9pPr marL="2266980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0366" y="4399437"/>
            <a:ext cx="2583004" cy="411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02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192885" y="2880089"/>
            <a:ext cx="54304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7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208" y="1245807"/>
            <a:ext cx="2004778" cy="3503838"/>
          </a:xfrm>
        </p:spPr>
        <p:txBody>
          <a:bodyPr anchor="b">
            <a:normAutofit/>
          </a:bodyPr>
          <a:lstStyle>
            <a:lvl1pPr algn="l"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06" y="1245807"/>
            <a:ext cx="3163564" cy="726431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9209" y="4998194"/>
            <a:ext cx="2005951" cy="3505497"/>
          </a:xfrm>
        </p:spPr>
        <p:txBody>
          <a:bodyPr>
            <a:normAutofit/>
          </a:bodyPr>
          <a:lstStyle>
            <a:lvl1pPr marL="0" indent="0" algn="l">
              <a:buNone/>
              <a:defRPr sz="1322"/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91445" y="4998192"/>
            <a:ext cx="20025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129053" y="751831"/>
            <a:ext cx="2901771" cy="8028783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428" y="1761204"/>
            <a:ext cx="2681578" cy="2854355"/>
          </a:xfrm>
        </p:spPr>
        <p:txBody>
          <a:bodyPr anchor="b">
            <a:normAutofit/>
          </a:bodyPr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0939" y="1750336"/>
            <a:ext cx="1846978" cy="602860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983"/>
            </a:lvl1pPr>
            <a:lvl2pPr marL="283373" indent="0">
              <a:buNone/>
              <a:defRPr sz="1735"/>
            </a:lvl2pPr>
            <a:lvl3pPr marL="566745" indent="0">
              <a:buNone/>
              <a:defRPr sz="1488"/>
            </a:lvl3pPr>
            <a:lvl4pPr marL="850118" indent="0">
              <a:buNone/>
              <a:defRPr sz="1240"/>
            </a:lvl4pPr>
            <a:lvl5pPr marL="1133490" indent="0">
              <a:buNone/>
              <a:defRPr sz="1240"/>
            </a:lvl5pPr>
            <a:lvl6pPr marL="1416863" indent="0">
              <a:buNone/>
              <a:defRPr sz="1240"/>
            </a:lvl6pPr>
            <a:lvl7pPr marL="1700235" indent="0">
              <a:buNone/>
              <a:defRPr sz="1240"/>
            </a:lvl7pPr>
            <a:lvl8pPr marL="1983608" indent="0">
              <a:buNone/>
              <a:defRPr sz="1240"/>
            </a:lvl8pPr>
            <a:lvl9pPr marL="2266980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2886" y="4905417"/>
            <a:ext cx="2677736" cy="3124353"/>
          </a:xfrm>
        </p:spPr>
        <p:txBody>
          <a:bodyPr>
            <a:normAutofit/>
          </a:bodyPr>
          <a:lstStyle>
            <a:lvl1pPr marL="0" indent="0" algn="l">
              <a:buNone/>
              <a:defRPr sz="1488"/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87243" y="8528926"/>
            <a:ext cx="2687764" cy="49915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959" y="496845"/>
            <a:ext cx="2687047" cy="50041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191059" y="4901695"/>
            <a:ext cx="26791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43052"/>
            <a:ext cx="7556500" cy="63610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9504081"/>
            <a:ext cx="7556501" cy="120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9513239"/>
            <a:ext cx="75565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885" y="1254456"/>
            <a:ext cx="5430485" cy="1636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885" y="3143051"/>
            <a:ext cx="5430485" cy="538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66240" y="515133"/>
            <a:ext cx="1957130" cy="482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885" y="513477"/>
            <a:ext cx="3333656" cy="482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050" y="1245806"/>
            <a:ext cx="657596" cy="78520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14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566745" rtl="0" eaLnBrk="1" latinLnBrk="0" hangingPunct="1">
        <a:lnSpc>
          <a:spcPct val="90000"/>
        </a:lnSpc>
        <a:spcBef>
          <a:spcPct val="0"/>
        </a:spcBef>
        <a:buNone/>
        <a:defRPr sz="2644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88915" indent="-188915" algn="l" defTabSz="566745" rtl="0" eaLnBrk="1" latinLnBrk="0" hangingPunct="1">
        <a:lnSpc>
          <a:spcPct val="120000"/>
        </a:lnSpc>
        <a:spcBef>
          <a:spcPts val="82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5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66745" indent="-188915" algn="l" defTabSz="566745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2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575" indent="-188915" algn="l" defTabSz="566745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22405" indent="-188915" algn="l" defTabSz="566745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57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00235" indent="-188915" algn="l" defTabSz="566745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373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745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118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49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6863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235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3608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698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10" Type="http://schemas.openxmlformats.org/officeDocument/2006/relationships/image" Target="../media/image44.jpg"/><Relationship Id="rId4" Type="http://schemas.openxmlformats.org/officeDocument/2006/relationships/image" Target="../media/image38.jpg"/><Relationship Id="rId9" Type="http://schemas.openxmlformats.org/officeDocument/2006/relationships/image" Target="../media/image4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CFD74-074C-6597-0729-50BA2A3AFB5C}"/>
              </a:ext>
            </a:extLst>
          </p:cNvPr>
          <p:cNvSpPr txBox="1"/>
          <p:nvPr/>
        </p:nvSpPr>
        <p:spPr>
          <a:xfrm>
            <a:off x="730250" y="3365500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JAVA BASED SCIENTIFIC CALCULATOR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7164F-9FFF-7CD3-43D1-F8A7E627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0" y="4051300"/>
            <a:ext cx="2495866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24E4A2-630B-A20C-DA56-53446D8FB172}"/>
              </a:ext>
            </a:extLst>
          </p:cNvPr>
          <p:cNvSpPr txBox="1"/>
          <p:nvPr/>
        </p:nvSpPr>
        <p:spPr>
          <a:xfrm>
            <a:off x="1187450" y="5651500"/>
            <a:ext cx="266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Team Members: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err="1"/>
              <a:t>Tizil</a:t>
            </a:r>
            <a:r>
              <a:rPr lang="en-IN" sz="1600" dirty="0"/>
              <a:t> Kumar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Jayant Pathak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Aryan Nath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Priyam Soni</a:t>
            </a:r>
          </a:p>
        </p:txBody>
      </p:sp>
    </p:spTree>
    <p:extLst>
      <p:ext uri="{BB962C8B-B14F-4D97-AF65-F5344CB8AC3E}">
        <p14:creationId xmlns:p14="http://schemas.microsoft.com/office/powerpoint/2010/main" val="339461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31" y="5574135"/>
            <a:ext cx="1746064" cy="13205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31" y="4048162"/>
            <a:ext cx="1746064" cy="13205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461250"/>
            <a:ext cx="205419" cy="3814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838" y="3541951"/>
            <a:ext cx="1261862" cy="2494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59036" y="4207047"/>
            <a:ext cx="4200525" cy="8432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50" spc="-155" dirty="0">
                <a:solidFill>
                  <a:srgbClr val="E8E8E8"/>
                </a:solidFill>
                <a:latin typeface="Arial Black"/>
                <a:cs typeface="Arial Black"/>
              </a:rPr>
              <a:t>Layouts</a:t>
            </a:r>
            <a:r>
              <a:rPr sz="1150" spc="40" dirty="0">
                <a:solidFill>
                  <a:srgbClr val="E8E8E8"/>
                </a:solidFill>
                <a:latin typeface="Arial Black"/>
                <a:cs typeface="Arial Black"/>
              </a:rPr>
              <a:t> </a:t>
            </a:r>
            <a:r>
              <a:rPr sz="1150" spc="-40" dirty="0">
                <a:solidFill>
                  <a:srgbClr val="E8E8E8"/>
                </a:solidFill>
                <a:latin typeface="Arial Black"/>
                <a:cs typeface="Arial Black"/>
              </a:rPr>
              <a:t>and.components</a:t>
            </a:r>
            <a:endParaRPr sz="1150">
              <a:latin typeface="Arial Black"/>
              <a:cs typeface="Arial Black"/>
            </a:endParaRPr>
          </a:p>
          <a:p>
            <a:pPr marL="12700" marR="5080" indent="1270">
              <a:lnSpc>
                <a:spcPct val="113999"/>
              </a:lnSpc>
              <a:spcBef>
                <a:spcPts val="450"/>
              </a:spcBef>
            </a:pPr>
            <a:r>
              <a:rPr sz="950" spc="-145" dirty="0">
                <a:solidFill>
                  <a:srgbClr val="242424"/>
                </a:solidFill>
                <a:latin typeface="Arial Black"/>
                <a:cs typeface="Arial Black"/>
              </a:rPr>
              <a:t>Exploration</a:t>
            </a:r>
            <a:r>
              <a:rPr sz="950" spc="70" dirty="0">
                <a:solidFill>
                  <a:srgbClr val="242424"/>
                </a:solidFill>
                <a:latin typeface="Arial Black"/>
                <a:cs typeface="Arial Black"/>
              </a:rPr>
              <a:t> </a:t>
            </a:r>
            <a:r>
              <a:rPr sz="950" spc="-114" dirty="0">
                <a:solidFill>
                  <a:srgbClr val="1F1F1F"/>
                </a:solidFill>
                <a:latin typeface="Arial Black"/>
                <a:cs typeface="Arial Black"/>
              </a:rPr>
              <a:t>of</a:t>
            </a:r>
            <a:r>
              <a:rPr sz="950" spc="45" dirty="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sz="950" spc="-125" dirty="0">
                <a:latin typeface="Arial Black"/>
                <a:cs typeface="Arial Black"/>
              </a:rPr>
              <a:t>various</a:t>
            </a:r>
            <a:r>
              <a:rPr sz="950" spc="55" dirty="0">
                <a:latin typeface="Arial Black"/>
                <a:cs typeface="Arial Black"/>
              </a:rPr>
              <a:t> </a:t>
            </a:r>
            <a:r>
              <a:rPr sz="950" spc="-110" dirty="0">
                <a:solidFill>
                  <a:srgbClr val="131313"/>
                </a:solidFill>
                <a:latin typeface="Arial Black"/>
                <a:cs typeface="Arial Black"/>
              </a:rPr>
              <a:t>layout</a:t>
            </a:r>
            <a:r>
              <a:rPr sz="950" spc="10" dirty="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sz="950" spc="-110" dirty="0">
                <a:solidFill>
                  <a:srgbClr val="0C0C0C"/>
                </a:solidFill>
                <a:latin typeface="Arial Black"/>
                <a:cs typeface="Arial Black"/>
              </a:rPr>
              <a:t>designs;</a:t>
            </a:r>
            <a:r>
              <a:rPr sz="950" spc="70" dirty="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sz="950" spc="-135" dirty="0">
                <a:solidFill>
                  <a:srgbClr val="2F2F2F"/>
                </a:solidFill>
                <a:latin typeface="Arial Black"/>
                <a:cs typeface="Arial Black"/>
              </a:rPr>
              <a:t>such</a:t>
            </a:r>
            <a:r>
              <a:rPr sz="950" spc="-35" dirty="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sz="950" spc="-105" dirty="0">
                <a:solidFill>
                  <a:srgbClr val="3B3B3B"/>
                </a:solidFill>
                <a:latin typeface="Arial Black"/>
                <a:cs typeface="Arial Black"/>
              </a:rPr>
              <a:t>as</a:t>
            </a:r>
            <a:r>
              <a:rPr sz="950" spc="15" dirty="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sz="950" spc="-105" dirty="0">
                <a:solidFill>
                  <a:srgbClr val="161616"/>
                </a:solidFill>
                <a:latin typeface="Arial Black"/>
                <a:cs typeface="Arial Black"/>
              </a:rPr>
              <a:t>grid</a:t>
            </a:r>
            <a:r>
              <a:rPr sz="950" spc="25" dirty="0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sz="950" spc="-150" dirty="0">
                <a:solidFill>
                  <a:srgbClr val="151515"/>
                </a:solidFill>
                <a:latin typeface="Arial Black"/>
                <a:cs typeface="Arial Black"/>
              </a:rPr>
              <a:t>or</a:t>
            </a:r>
            <a:r>
              <a:rPr sz="950" spc="-10" dirty="0">
                <a:solidFill>
                  <a:srgbClr val="151515"/>
                </a:solidFill>
                <a:latin typeface="Arial Black"/>
                <a:cs typeface="Arial Black"/>
              </a:rPr>
              <a:t> </a:t>
            </a:r>
            <a:r>
              <a:rPr sz="950" spc="-105" dirty="0">
                <a:solidFill>
                  <a:srgbClr val="161616"/>
                </a:solidFill>
                <a:latin typeface="Arial Black"/>
                <a:cs typeface="Arial Black"/>
              </a:rPr>
              <a:t>border</a:t>
            </a:r>
            <a:r>
              <a:rPr sz="950" spc="80" dirty="0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sz="950" spc="-110" dirty="0">
                <a:solidFill>
                  <a:srgbClr val="232323"/>
                </a:solidFill>
                <a:latin typeface="Arial Black"/>
                <a:cs typeface="Arial Black"/>
              </a:rPr>
              <a:t>layouts;</a:t>
            </a:r>
            <a:r>
              <a:rPr sz="950" spc="5" dirty="0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sz="950" spc="-135" dirty="0">
                <a:solidFill>
                  <a:srgbClr val="313131"/>
                </a:solidFill>
                <a:latin typeface="Arial Black"/>
                <a:cs typeface="Arial Black"/>
              </a:rPr>
              <a:t>ortd</a:t>
            </a:r>
            <a:r>
              <a:rPr sz="950" spc="40" dirty="0">
                <a:solidFill>
                  <a:srgbClr val="313131"/>
                </a:solidFill>
                <a:latin typeface="Arial Black"/>
                <a:cs typeface="Arial Black"/>
              </a:rPr>
              <a:t> </a:t>
            </a:r>
            <a:r>
              <a:rPr sz="950" spc="-25" dirty="0">
                <a:solidFill>
                  <a:srgbClr val="212121"/>
                </a:solidFill>
                <a:latin typeface="Arial Black"/>
                <a:cs typeface="Arial Black"/>
              </a:rPr>
              <a:t>the </a:t>
            </a:r>
            <a:r>
              <a:rPr sz="950" spc="-135" dirty="0">
                <a:solidFill>
                  <a:srgbClr val="1F1F1F"/>
                </a:solidFill>
                <a:latin typeface="Arial Black"/>
                <a:cs typeface="Arial Black"/>
              </a:rPr>
              <a:t>selection</a:t>
            </a:r>
            <a:r>
              <a:rPr sz="950" spc="55" dirty="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sz="950" spc="-120" dirty="0">
                <a:solidFill>
                  <a:srgbClr val="343434"/>
                </a:solidFill>
                <a:latin typeface="Arial Black"/>
                <a:cs typeface="Arial Black"/>
              </a:rPr>
              <a:t>of</a:t>
            </a:r>
            <a:r>
              <a:rPr sz="950" spc="-25" dirty="0">
                <a:solidFill>
                  <a:srgbClr val="343434"/>
                </a:solidFill>
                <a:latin typeface="Arial Black"/>
                <a:cs typeface="Arial Black"/>
              </a:rPr>
              <a:t> </a:t>
            </a:r>
            <a:r>
              <a:rPr sz="950" spc="-210" dirty="0">
                <a:solidFill>
                  <a:srgbClr val="2B2B2B"/>
                </a:solidFill>
                <a:latin typeface="Arial Black"/>
                <a:cs typeface="Arial Black"/>
              </a:rPr>
              <a:t>UI</a:t>
            </a:r>
            <a:r>
              <a:rPr sz="950" spc="5" dirty="0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sz="950" spc="-114" dirty="0">
                <a:solidFill>
                  <a:srgbClr val="131313"/>
                </a:solidFill>
                <a:latin typeface="Arial Black"/>
                <a:cs typeface="Arial Black"/>
              </a:rPr>
              <a:t>components</a:t>
            </a:r>
            <a:r>
              <a:rPr sz="950" spc="140" dirty="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sz="950" spc="-120" dirty="0">
                <a:solidFill>
                  <a:srgbClr val="1C1C1C"/>
                </a:solidFill>
                <a:latin typeface="Arial Black"/>
                <a:cs typeface="Arial Black"/>
              </a:rPr>
              <a:t>to</a:t>
            </a:r>
            <a:r>
              <a:rPr sz="950" spc="-45" dirty="0">
                <a:solidFill>
                  <a:srgbClr val="1C1C1C"/>
                </a:solidFill>
                <a:latin typeface="Arial Black"/>
                <a:cs typeface="Arial Black"/>
              </a:rPr>
              <a:t> </a:t>
            </a:r>
            <a:r>
              <a:rPr sz="950" spc="-120" dirty="0">
                <a:solidFill>
                  <a:srgbClr val="1C1C1C"/>
                </a:solidFill>
                <a:latin typeface="Arial Black"/>
                <a:cs typeface="Arial Black"/>
              </a:rPr>
              <a:t>enhance</a:t>
            </a:r>
            <a:r>
              <a:rPr sz="950" spc="65" dirty="0">
                <a:solidFill>
                  <a:srgbClr val="1C1C1C"/>
                </a:solidFill>
                <a:latin typeface="Arial Black"/>
                <a:cs typeface="Arial Black"/>
              </a:rPr>
              <a:t> </a:t>
            </a:r>
            <a:r>
              <a:rPr sz="950" spc="-180" dirty="0">
                <a:latin typeface="Arial Black"/>
                <a:cs typeface="Arial Black"/>
              </a:rPr>
              <a:t>us.er</a:t>
            </a:r>
            <a:r>
              <a:rPr sz="950" spc="25" dirty="0">
                <a:latin typeface="Arial Black"/>
                <a:cs typeface="Arial Black"/>
              </a:rPr>
              <a:t> </a:t>
            </a:r>
            <a:r>
              <a:rPr sz="950" spc="-125" dirty="0">
                <a:solidFill>
                  <a:srgbClr val="1A1A1A"/>
                </a:solidFill>
                <a:latin typeface="Arial Black"/>
                <a:cs typeface="Arial Black"/>
              </a:rPr>
              <a:t>interaction,</a:t>
            </a:r>
            <a:r>
              <a:rPr sz="950" spc="35" dirty="0">
                <a:solidFill>
                  <a:srgbClr val="1A1A1A"/>
                </a:solidFill>
                <a:latin typeface="Arial Black"/>
                <a:cs typeface="Arial Black"/>
              </a:rPr>
              <a:t> </a:t>
            </a:r>
            <a:r>
              <a:rPr sz="950" spc="-105" dirty="0">
                <a:latin typeface="Arial Black"/>
                <a:cs typeface="Arial Black"/>
              </a:rPr>
              <a:t>including</a:t>
            </a:r>
            <a:r>
              <a:rPr sz="950" spc="40" dirty="0">
                <a:latin typeface="Arial Black"/>
                <a:cs typeface="Arial Black"/>
              </a:rPr>
              <a:t> </a:t>
            </a:r>
            <a:r>
              <a:rPr sz="950" spc="-10" dirty="0">
                <a:solidFill>
                  <a:srgbClr val="181818"/>
                </a:solidFill>
                <a:latin typeface="Arial Black"/>
                <a:cs typeface="Arial Black"/>
              </a:rPr>
              <a:t>buttons, </a:t>
            </a:r>
            <a:r>
              <a:rPr sz="950" spc="-155" dirty="0">
                <a:solidFill>
                  <a:srgbClr val="181818"/>
                </a:solidFill>
                <a:latin typeface="Arial Black"/>
                <a:cs typeface="Arial Black"/>
              </a:rPr>
              <a:t>text</a:t>
            </a:r>
            <a:r>
              <a:rPr sz="950" spc="15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sz="950" spc="-135" dirty="0">
                <a:solidFill>
                  <a:srgbClr val="313131"/>
                </a:solidFill>
                <a:latin typeface="Arial Black"/>
                <a:cs typeface="Arial Black"/>
              </a:rPr>
              <a:t>fielda,</a:t>
            </a:r>
            <a:r>
              <a:rPr sz="950" spc="45" dirty="0">
                <a:solidFill>
                  <a:srgbClr val="313131"/>
                </a:solidFill>
                <a:latin typeface="Arial Black"/>
                <a:cs typeface="Arial Black"/>
              </a:rPr>
              <a:t> </a:t>
            </a:r>
            <a:r>
              <a:rPr sz="950" spc="-100" dirty="0">
                <a:solidFill>
                  <a:srgbClr val="2D2D2D"/>
                </a:solidFill>
                <a:latin typeface="Arial Black"/>
                <a:cs typeface="Arial Black"/>
              </a:rPr>
              <a:t>and</a:t>
            </a:r>
            <a:r>
              <a:rPr sz="950" spc="15" dirty="0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sz="950" spc="-100" dirty="0">
                <a:solidFill>
                  <a:srgbClr val="1A1A1A"/>
                </a:solidFill>
                <a:latin typeface="Arial Black"/>
                <a:cs typeface="Arial Black"/>
              </a:rPr>
              <a:t>display</a:t>
            </a:r>
            <a:r>
              <a:rPr sz="950" spc="5" dirty="0">
                <a:solidFill>
                  <a:srgbClr val="1A1A1A"/>
                </a:solidFill>
                <a:latin typeface="Arial Black"/>
                <a:cs typeface="Arial Black"/>
              </a:rPr>
              <a:t> </a:t>
            </a:r>
            <a:r>
              <a:rPr sz="950" spc="-10" dirty="0">
                <a:solidFill>
                  <a:srgbClr val="131313"/>
                </a:solidFill>
                <a:latin typeface="Arial Black"/>
                <a:cs typeface="Arial Black"/>
              </a:rPr>
              <a:t>panels.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8596" y="5739036"/>
            <a:ext cx="4217670" cy="8382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spc="-190" dirty="0">
                <a:solidFill>
                  <a:srgbClr val="3F62FF"/>
                </a:solidFill>
                <a:latin typeface="Arial Black"/>
                <a:cs typeface="Arial Black"/>
              </a:rPr>
              <a:t>Event</a:t>
            </a:r>
            <a:r>
              <a:rPr sz="1200" spc="-20" dirty="0">
                <a:solidFill>
                  <a:srgbClr val="3F62FF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152AA"/>
                </a:solidFill>
                <a:latin typeface="Arial Black"/>
                <a:cs typeface="Arial Black"/>
              </a:rPr>
              <a:t>handling</a:t>
            </a:r>
            <a:endParaRPr sz="1200">
              <a:latin typeface="Arial Black"/>
              <a:cs typeface="Arial Black"/>
            </a:endParaRPr>
          </a:p>
          <a:p>
            <a:pPr marL="15240" marR="5080" indent="7620">
              <a:lnSpc>
                <a:spcPct val="109000"/>
              </a:lnSpc>
              <a:spcBef>
                <a:spcPts val="440"/>
              </a:spcBef>
            </a:pPr>
            <a:r>
              <a:rPr sz="950" spc="-20" dirty="0">
                <a:latin typeface="Arial MT"/>
                <a:cs typeface="Arial MT"/>
              </a:rPr>
              <a:t>Analysts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of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0F0F"/>
                </a:solidFill>
                <a:latin typeface="Arial MT"/>
                <a:cs typeface="Arial MT"/>
              </a:rPr>
              <a:t>how</a:t>
            </a:r>
            <a:r>
              <a:rPr sz="950" spc="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1F1F1F"/>
                </a:solidFill>
                <a:latin typeface="Arial MT"/>
                <a:cs typeface="Arial MT"/>
              </a:rPr>
              <a:t>user</a:t>
            </a:r>
            <a:r>
              <a:rPr sz="950" spc="6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1D1D1D"/>
                </a:solidFill>
                <a:latin typeface="Arial MT"/>
                <a:cs typeface="Arial MT"/>
              </a:rPr>
              <a:t>actions</a:t>
            </a:r>
            <a:r>
              <a:rPr sz="950" spc="4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trigger</a:t>
            </a:r>
            <a:r>
              <a:rPr sz="950" spc="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181818"/>
                </a:solidFill>
                <a:latin typeface="Arial MT"/>
                <a:cs typeface="Arial MT"/>
              </a:rPr>
              <a:t>events</a:t>
            </a:r>
            <a:r>
              <a:rPr sz="950" spc="1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within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82828"/>
                </a:solidFill>
                <a:latin typeface="Arial MT"/>
                <a:cs typeface="Arial MT"/>
              </a:rPr>
              <a:t>the</a:t>
            </a:r>
            <a:r>
              <a:rPr sz="950" spc="-3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950" spc="-75" dirty="0">
                <a:solidFill>
                  <a:srgbClr val="2D2D2D"/>
                </a:solidFill>
                <a:latin typeface="Arial MT"/>
                <a:cs typeface="Arial MT"/>
              </a:rPr>
              <a:t>GUI,</a:t>
            </a:r>
            <a:r>
              <a:rPr sz="950" spc="-5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E0E0E"/>
                </a:solidFill>
                <a:latin typeface="Arial MT"/>
                <a:cs typeface="Arial MT"/>
              </a:rPr>
              <a:t>implementing </a:t>
            </a:r>
            <a:r>
              <a:rPr sz="1000" spc="-20" dirty="0">
                <a:solidFill>
                  <a:srgbClr val="0C0C0C"/>
                </a:solidFill>
                <a:latin typeface="Arial MT"/>
                <a:cs typeface="Arial MT"/>
              </a:rPr>
              <a:t>listeners</a:t>
            </a:r>
            <a:r>
              <a:rPr sz="1000" spc="8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0C0C0C"/>
                </a:solidFill>
                <a:latin typeface="Arial MT"/>
                <a:cs typeface="Arial MT"/>
              </a:rPr>
              <a:t>oncl</a:t>
            </a:r>
            <a:r>
              <a:rPr sz="1000" spc="-2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32323"/>
                </a:solidFill>
                <a:latin typeface="Arial MT"/>
                <a:cs typeface="Arial MT"/>
              </a:rPr>
              <a:t>handlers.</a:t>
            </a:r>
            <a:r>
              <a:rPr sz="1000" spc="-1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10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000" spc="-30" dirty="0">
                <a:solidFill>
                  <a:srgbClr val="212121"/>
                </a:solidFill>
                <a:latin typeface="Arial MT"/>
                <a:cs typeface="Arial MT"/>
              </a:rPr>
              <a:t>ensure</a:t>
            </a:r>
            <a:r>
              <a:rPr sz="1000" spc="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D1D1D"/>
                </a:solidFill>
                <a:latin typeface="Arial MT"/>
                <a:cs typeface="Arial MT"/>
              </a:rPr>
              <a:t>dynamic</a:t>
            </a:r>
            <a:r>
              <a:rPr sz="1000" spc="7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responses</a:t>
            </a:r>
            <a:r>
              <a:rPr sz="1000" spc="95" dirty="0"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10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161616"/>
                </a:solidFill>
                <a:latin typeface="Arial MT"/>
                <a:cs typeface="Arial MT"/>
              </a:rPr>
              <a:t>input.</a:t>
            </a:r>
            <a:r>
              <a:rPr sz="1000" spc="-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0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2323"/>
                </a:solidFill>
                <a:latin typeface="Arial MT"/>
                <a:cs typeface="Arial MT"/>
              </a:rPr>
              <a:t>managing </a:t>
            </a:r>
            <a:r>
              <a:rPr sz="1000" dirty="0">
                <a:solidFill>
                  <a:srgbClr val="161616"/>
                </a:solidFill>
                <a:latin typeface="Arial MT"/>
                <a:cs typeface="Arial MT"/>
              </a:rPr>
              <a:t>state</a:t>
            </a:r>
            <a:r>
              <a:rPr sz="1000" spc="-5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changes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Arial MT"/>
                <a:cs typeface="Arial MT"/>
              </a:rPr>
              <a:t>effectively.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16813"/>
            <a:ext cx="4230157" cy="42301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9133" y="4631802"/>
            <a:ext cx="2637367" cy="28522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92645" y="5643921"/>
            <a:ext cx="266001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solidFill>
                  <a:srgbClr val="284FD1"/>
                </a:solidFill>
                <a:latin typeface="Arial Black"/>
                <a:cs typeface="Arial Black"/>
              </a:rPr>
              <a:t>Design </a:t>
            </a:r>
            <a:r>
              <a:rPr sz="1400" dirty="0">
                <a:solidFill>
                  <a:srgbClr val="365BFF"/>
                </a:solidFill>
                <a:latin typeface="Arial Black"/>
                <a:cs typeface="Arial Black"/>
              </a:rPr>
              <a:t>and</a:t>
            </a:r>
            <a:r>
              <a:rPr sz="1400" spc="-85" dirty="0">
                <a:solidFill>
                  <a:srgbClr val="365BFF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2659FF"/>
                </a:solidFill>
                <a:latin typeface="Arial Black"/>
                <a:cs typeface="Arial Black"/>
              </a:rPr>
              <a:t>Implementation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2113" y="3607866"/>
            <a:ext cx="354330" cy="3587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3175">
              <a:lnSpc>
                <a:spcPts val="1230"/>
              </a:lnSpc>
              <a:spcBef>
                <a:spcPts val="280"/>
              </a:spcBef>
            </a:pPr>
            <a:r>
              <a:rPr sz="1150" spc="-370" dirty="0">
                <a:solidFill>
                  <a:srgbClr val="2D2D2D"/>
                </a:solidFill>
                <a:latin typeface="Arial Black"/>
                <a:cs typeface="Arial Black"/>
              </a:rPr>
              <a:t>YOUR</a:t>
            </a:r>
            <a:r>
              <a:rPr sz="1150" spc="500" dirty="0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sz="1150" spc="-295" dirty="0">
                <a:solidFill>
                  <a:srgbClr val="161616"/>
                </a:solidFill>
                <a:latin typeface="Arial Black"/>
                <a:cs typeface="Arial Black"/>
              </a:rPr>
              <a:t>LOGO</a:t>
            </a:r>
            <a:endParaRPr sz="1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538" y="4136049"/>
            <a:ext cx="2545655" cy="19385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5991" y="4136049"/>
            <a:ext cx="2545655" cy="1938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0" y="3448428"/>
            <a:ext cx="204822" cy="3730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208" y="3448073"/>
            <a:ext cx="217868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30" dirty="0">
                <a:solidFill>
                  <a:srgbClr val="161616"/>
                </a:solidFill>
                <a:latin typeface="Arial Black"/>
                <a:cs typeface="Arial Black"/>
              </a:rPr>
              <a:t>Complex</a:t>
            </a:r>
            <a:r>
              <a:rPr sz="1850" spc="-5" dirty="0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sz="1850" spc="-90" dirty="0">
                <a:solidFill>
                  <a:srgbClr val="161616"/>
                </a:solidFill>
                <a:latin typeface="Arial Black"/>
                <a:cs typeface="Arial Black"/>
              </a:rPr>
              <a:t>Numbërs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162" y="4172726"/>
            <a:ext cx="220853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70" dirty="0">
                <a:solidFill>
                  <a:srgbClr val="3452C6"/>
                </a:solidFill>
                <a:latin typeface="Arial MT"/>
                <a:cs typeface="Arial MT"/>
              </a:rPr>
              <a:t>operotlons</a:t>
            </a:r>
            <a:r>
              <a:rPr sz="1050" spc="130" dirty="0">
                <a:solidFill>
                  <a:srgbClr val="3452C6"/>
                </a:solidFill>
                <a:latin typeface="Arial MT"/>
                <a:cs typeface="Arial MT"/>
              </a:rPr>
              <a:t> </a:t>
            </a:r>
            <a:r>
              <a:rPr sz="1050" spc="60" dirty="0">
                <a:solidFill>
                  <a:srgbClr val="3F56B3"/>
                </a:solidFill>
                <a:latin typeface="Arial MT"/>
                <a:cs typeface="Arial MT"/>
              </a:rPr>
              <a:t>on</a:t>
            </a:r>
            <a:r>
              <a:rPr sz="1050" spc="20" dirty="0">
                <a:solidFill>
                  <a:srgbClr val="3F56B3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3449C1"/>
                </a:solidFill>
                <a:latin typeface="Arial MT"/>
                <a:cs typeface="Arial MT"/>
              </a:rPr>
              <a:t>complex</a:t>
            </a:r>
            <a:r>
              <a:rPr sz="1050" spc="110" dirty="0">
                <a:solidFill>
                  <a:srgbClr val="3449C1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3456A8"/>
                </a:solidFill>
                <a:latin typeface="Arial MT"/>
                <a:cs typeface="Arial MT"/>
              </a:rPr>
              <a:t>numbers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189" y="6146129"/>
            <a:ext cx="2490470" cy="459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635" algn="ctr">
              <a:lnSpc>
                <a:spcPct val="110800"/>
              </a:lnSpc>
              <a:spcBef>
                <a:spcPts val="55"/>
              </a:spcBef>
            </a:pPr>
            <a:r>
              <a:rPr sz="650" dirty="0">
                <a:solidFill>
                  <a:srgbClr val="2F2F2F"/>
                </a:solidFill>
                <a:latin typeface="Arial MT"/>
                <a:cs typeface="Arial MT"/>
              </a:rPr>
              <a:t>fi</a:t>
            </a:r>
            <a:r>
              <a:rPr sz="650" spc="-12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3D3D3D"/>
                </a:solidFill>
                <a:latin typeface="Arial MT"/>
                <a:cs typeface="Arial MT"/>
              </a:rPr>
              <a:t>orrtplex</a:t>
            </a:r>
            <a:r>
              <a:rPr sz="650" spc="90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242424"/>
                </a:solidFill>
                <a:latin typeface="Arial MT"/>
                <a:cs typeface="Arial MT"/>
              </a:rPr>
              <a:t>f\um</a:t>
            </a:r>
            <a:r>
              <a:rPr sz="650" dirty="0">
                <a:solidFill>
                  <a:srgbClr val="3A3A3A"/>
                </a:solidFill>
                <a:latin typeface="Arial MT"/>
                <a:cs typeface="Arial MT"/>
              </a:rPr>
              <a:t>bcits</a:t>
            </a:r>
            <a:r>
              <a:rPr sz="650" spc="95" dirty="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sz="650" spc="-25" dirty="0">
                <a:solidFill>
                  <a:srgbClr val="212121"/>
                </a:solidFill>
                <a:latin typeface="Arial MT"/>
                <a:cs typeface="Arial MT"/>
              </a:rPr>
              <a:t>co</a:t>
            </a:r>
            <a:r>
              <a:rPr sz="650" spc="-25" dirty="0">
                <a:solidFill>
                  <a:srgbClr val="626262"/>
                </a:solidFill>
                <a:latin typeface="Arial MT"/>
                <a:cs typeface="Arial MT"/>
              </a:rPr>
              <a:t>iJ</a:t>
            </a:r>
            <a:r>
              <a:rPr sz="650" spc="-5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343434"/>
                </a:solidFill>
                <a:latin typeface="Arial MT"/>
                <a:cs typeface="Arial MT"/>
              </a:rPr>
              <a:t>undetgc</a:t>
            </a:r>
            <a:r>
              <a:rPr sz="650" spc="7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0F0F0F"/>
                </a:solidFill>
                <a:latin typeface="Arial MT"/>
                <a:cs typeface="Arial MT"/>
              </a:rPr>
              <a:t>vo</a:t>
            </a:r>
            <a:r>
              <a:rPr sz="650" spc="-10" dirty="0">
                <a:solidFill>
                  <a:srgbClr val="484848"/>
                </a:solidFill>
                <a:latin typeface="Arial MT"/>
                <a:cs typeface="Arial MT"/>
              </a:rPr>
              <a:t>riou</a:t>
            </a:r>
            <a:r>
              <a:rPr sz="650" spc="-114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50" spc="-114" dirty="0">
                <a:solidFill>
                  <a:srgbClr val="757575"/>
                </a:solidFill>
                <a:latin typeface="Arial MT"/>
                <a:cs typeface="Arial MT"/>
              </a:rPr>
              <a:t>a</a:t>
            </a:r>
            <a:r>
              <a:rPr sz="650" spc="25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3A3A3A"/>
                </a:solidFill>
                <a:latin typeface="Arial MT"/>
                <a:cs typeface="Arial MT"/>
              </a:rPr>
              <a:t>operoriona</a:t>
            </a:r>
            <a:r>
              <a:rPr sz="650" spc="80" dirty="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7C7C7C"/>
                </a:solidFill>
                <a:latin typeface="Arial MT"/>
                <a:cs typeface="Arial MT"/>
              </a:rPr>
              <a:t>s</a:t>
            </a:r>
            <a:r>
              <a:rPr sz="650" spc="-10" dirty="0">
                <a:solidFill>
                  <a:srgbClr val="343434"/>
                </a:solidFill>
                <a:latin typeface="Arial MT"/>
                <a:cs typeface="Arial MT"/>
              </a:rPr>
              <a:t>ucrt</a:t>
            </a:r>
            <a:r>
              <a:rPr sz="65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650" spc="-25" dirty="0">
                <a:solidFill>
                  <a:srgbClr val="343434"/>
                </a:solidFill>
                <a:latin typeface="Arial MT"/>
                <a:cs typeface="Arial MT"/>
              </a:rPr>
              <a:t>as</a:t>
            </a:r>
            <a:r>
              <a:rPr sz="650" spc="5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262626"/>
                </a:solidFill>
                <a:latin typeface="Arial MT"/>
                <a:cs typeface="Arial MT"/>
              </a:rPr>
              <a:t>addltion,</a:t>
            </a:r>
            <a:r>
              <a:rPr sz="650" spc="4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606060"/>
                </a:solidFill>
                <a:latin typeface="Arial MT"/>
                <a:cs typeface="Arial MT"/>
              </a:rPr>
              <a:t>s</a:t>
            </a:r>
            <a:r>
              <a:rPr sz="650" dirty="0">
                <a:solidFill>
                  <a:srgbClr val="3B3B3B"/>
                </a:solidFill>
                <a:latin typeface="Arial MT"/>
                <a:cs typeface="Arial MT"/>
              </a:rPr>
              <a:t>ubtrocrlon,</a:t>
            </a:r>
            <a:r>
              <a:rPr sz="650" spc="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343434"/>
                </a:solidFill>
                <a:latin typeface="Arial MT"/>
                <a:cs typeface="Arial MT"/>
              </a:rPr>
              <a:t>mu</a:t>
            </a:r>
            <a:r>
              <a:rPr sz="650" dirty="0">
                <a:solidFill>
                  <a:srgbClr val="262626"/>
                </a:solidFill>
                <a:latin typeface="Arial MT"/>
                <a:cs typeface="Arial MT"/>
              </a:rPr>
              <a:t>Iti</a:t>
            </a:r>
            <a:r>
              <a:rPr sz="650" spc="1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262626"/>
                </a:solidFill>
                <a:latin typeface="Arial MT"/>
                <a:cs typeface="Arial MT"/>
              </a:rPr>
              <a:t>ilicorion,</a:t>
            </a:r>
            <a:r>
              <a:rPr sz="65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242424"/>
                </a:solidFill>
                <a:latin typeface="Arial MT"/>
                <a:cs typeface="Arial MT"/>
              </a:rPr>
              <a:t>a</a:t>
            </a:r>
            <a:r>
              <a:rPr sz="650" dirty="0">
                <a:solidFill>
                  <a:srgbClr val="484848"/>
                </a:solidFill>
                <a:latin typeface="Arial MT"/>
                <a:cs typeface="Arial MT"/>
              </a:rPr>
              <a:t>nd</a:t>
            </a:r>
            <a:r>
              <a:rPr sz="6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50" spc="-25" dirty="0">
                <a:solidFill>
                  <a:srgbClr val="262626"/>
                </a:solidFill>
                <a:latin typeface="Arial MT"/>
                <a:cs typeface="Arial MT"/>
              </a:rPr>
              <a:t>divis</a:t>
            </a:r>
            <a:r>
              <a:rPr sz="650" spc="-10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650" spc="-20" dirty="0">
                <a:solidFill>
                  <a:srgbClr val="545454"/>
                </a:solidFill>
                <a:latin typeface="Arial MT"/>
                <a:cs typeface="Arial MT"/>
              </a:rPr>
              <a:t>ie</a:t>
            </a:r>
            <a:r>
              <a:rPr sz="650" spc="-20" dirty="0">
                <a:solidFill>
                  <a:srgbClr val="676767"/>
                </a:solidFill>
                <a:latin typeface="Arial MT"/>
                <a:cs typeface="Arial MT"/>
              </a:rPr>
              <a:t>n,</a:t>
            </a:r>
            <a:r>
              <a:rPr sz="650" spc="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484848"/>
                </a:solidFill>
                <a:latin typeface="Arial MT"/>
                <a:cs typeface="Arial MT"/>
              </a:rPr>
              <a:t>euuh</a:t>
            </a:r>
            <a:r>
              <a:rPr sz="650" spc="3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2F2F2F"/>
                </a:solidFill>
                <a:latin typeface="Arial MT"/>
                <a:cs typeface="Arial MT"/>
              </a:rPr>
              <a:t>followlng</a:t>
            </a:r>
            <a:r>
              <a:rPr sz="650" spc="50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363636"/>
                </a:solidFill>
                <a:latin typeface="Arial MT"/>
                <a:cs typeface="Arial MT"/>
              </a:rPr>
              <a:t>oisrinc</a:t>
            </a:r>
            <a:r>
              <a:rPr sz="650" spc="-10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464646"/>
                </a:solidFill>
                <a:latin typeface="Arial MT"/>
                <a:cs typeface="Arial MT"/>
              </a:rPr>
              <a:t>I</a:t>
            </a:r>
            <a:r>
              <a:rPr sz="650" spc="1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494949"/>
                </a:solidFill>
                <a:latin typeface="Arial MT"/>
                <a:cs typeface="Arial MT"/>
              </a:rPr>
              <a:t>rules</a:t>
            </a:r>
            <a:r>
              <a:rPr sz="650" spc="5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161616"/>
                </a:solidFill>
                <a:latin typeface="Arial MT"/>
                <a:cs typeface="Arial MT"/>
              </a:rPr>
              <a:t>tnot</a:t>
            </a:r>
            <a:r>
              <a:rPr sz="650" spc="5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3D3D3D"/>
                </a:solidFill>
                <a:latin typeface="Arial MT"/>
                <a:cs typeface="Arial MT"/>
              </a:rPr>
              <a:t>occc</a:t>
            </a:r>
            <a:r>
              <a:rPr sz="650" spc="-100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1C1C1C"/>
                </a:solidFill>
                <a:latin typeface="Arial MT"/>
                <a:cs typeface="Arial MT"/>
              </a:rPr>
              <a:t>mmodote</a:t>
            </a:r>
            <a:r>
              <a:rPr sz="650" spc="6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650" spc="-1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333333"/>
                </a:solidFill>
                <a:latin typeface="Arial MT"/>
                <a:cs typeface="Arial MT"/>
              </a:rPr>
              <a:t>it</a:t>
            </a:r>
            <a:r>
              <a:rPr sz="65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4F4F4F"/>
                </a:solidFill>
                <a:latin typeface="Arial MT"/>
                <a:cs typeface="Arial MT"/>
              </a:rPr>
              <a:t>unique</a:t>
            </a:r>
            <a:r>
              <a:rPr sz="650" spc="10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650" spc="-25" dirty="0">
                <a:solidFill>
                  <a:srgbClr val="565656"/>
                </a:solidFill>
                <a:latin typeface="Arial MT"/>
                <a:cs typeface="Arial MT"/>
              </a:rPr>
              <a:t>struc</a:t>
            </a:r>
            <a:r>
              <a:rPr sz="650" spc="-75" dirty="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383838"/>
                </a:solidFill>
                <a:latin typeface="Arial MT"/>
                <a:cs typeface="Arial MT"/>
              </a:rPr>
              <a:t>rvté</a:t>
            </a:r>
            <a:r>
              <a:rPr sz="650" spc="1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525252"/>
                </a:solidFill>
                <a:latin typeface="Arial MT"/>
                <a:cs typeface="Arial MT"/>
              </a:rPr>
              <a:t>ct</a:t>
            </a:r>
            <a:r>
              <a:rPr sz="650" spc="7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1F1F1F"/>
                </a:solidFill>
                <a:latin typeface="Arial MT"/>
                <a:cs typeface="Arial MT"/>
              </a:rPr>
              <a:t>reo</a:t>
            </a:r>
            <a:r>
              <a:rPr sz="650" dirty="0">
                <a:solidFill>
                  <a:srgbClr val="797979"/>
                </a:solidFill>
                <a:latin typeface="Arial MT"/>
                <a:cs typeface="Arial MT"/>
              </a:rPr>
              <a:t>I</a:t>
            </a:r>
            <a:r>
              <a:rPr sz="650" spc="-15" dirty="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sz="650" spc="-25" dirty="0">
                <a:solidFill>
                  <a:srgbClr val="2F2F2F"/>
                </a:solidFill>
                <a:latin typeface="Arial MT"/>
                <a:cs typeface="Arial MT"/>
              </a:rPr>
              <a:t>and</a:t>
            </a:r>
            <a:r>
              <a:rPr sz="650" spc="50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212121"/>
                </a:solidFill>
                <a:latin typeface="Arial MT"/>
                <a:cs typeface="Arial MT"/>
              </a:rPr>
              <a:t>imaglnaty</a:t>
            </a:r>
            <a:r>
              <a:rPr sz="650" spc="1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2D2D2D"/>
                </a:solidFill>
                <a:latin typeface="Arial MT"/>
                <a:cs typeface="Arial MT"/>
              </a:rPr>
              <a:t>ports.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9202" y="4172726"/>
            <a:ext cx="19151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3454A1"/>
                </a:solidFill>
                <a:latin typeface="Arial MT"/>
                <a:cs typeface="Arial MT"/>
              </a:rPr>
              <a:t>Polor</a:t>
            </a:r>
            <a:r>
              <a:rPr sz="1050" spc="105" dirty="0">
                <a:solidFill>
                  <a:srgbClr val="3454A1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A44A0"/>
                </a:solidFill>
                <a:latin typeface="Arial MT"/>
                <a:cs typeface="Arial MT"/>
              </a:rPr>
              <a:t>ond</a:t>
            </a:r>
            <a:r>
              <a:rPr sz="1050" spc="310" dirty="0">
                <a:solidFill>
                  <a:srgbClr val="2A44A0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384DC4"/>
                </a:solidFill>
                <a:latin typeface="Arial MT"/>
                <a:cs typeface="Arial MT"/>
              </a:rPr>
              <a:t>rectongulor</a:t>
            </a:r>
            <a:r>
              <a:rPr sz="1050" spc="290" dirty="0">
                <a:solidFill>
                  <a:srgbClr val="384DC4"/>
                </a:solidFill>
                <a:latin typeface="Arial MT"/>
                <a:cs typeface="Arial MT"/>
              </a:rPr>
              <a:t> </a:t>
            </a:r>
            <a:r>
              <a:rPr sz="1050" spc="50" dirty="0">
                <a:solidFill>
                  <a:srgbClr val="414BFF"/>
                </a:solidFill>
                <a:latin typeface="Arial MT"/>
                <a:cs typeface="Arial MT"/>
              </a:rPr>
              <a:t>forms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7797" y="6140795"/>
            <a:ext cx="2363470" cy="46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0800"/>
              </a:lnSpc>
              <a:spcBef>
                <a:spcPts val="95"/>
              </a:spcBef>
            </a:pPr>
            <a:r>
              <a:rPr sz="650" dirty="0">
                <a:solidFill>
                  <a:srgbClr val="2D2D2D"/>
                </a:solidFill>
                <a:latin typeface="Arial MT"/>
                <a:cs typeface="Arial MT"/>
              </a:rPr>
              <a:t>c</a:t>
            </a:r>
            <a:r>
              <a:rPr sz="650" spc="-8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494949"/>
                </a:solidFill>
                <a:latin typeface="Arial MT"/>
                <a:cs typeface="Arial MT"/>
              </a:rPr>
              <a:t>om</a:t>
            </a:r>
            <a:r>
              <a:rPr sz="650" spc="-10" dirty="0">
                <a:solidFill>
                  <a:srgbClr val="606060"/>
                </a:solidFill>
                <a:latin typeface="Arial MT"/>
                <a:cs typeface="Arial MT"/>
              </a:rPr>
              <a:t>p</a:t>
            </a:r>
            <a:r>
              <a:rPr sz="650" spc="-10" dirty="0">
                <a:solidFill>
                  <a:srgbClr val="363636"/>
                </a:solidFill>
                <a:latin typeface="Arial MT"/>
                <a:cs typeface="Arial MT"/>
              </a:rPr>
              <a:t>lux.n</a:t>
            </a:r>
            <a:r>
              <a:rPr sz="650" spc="-10" dirty="0">
                <a:solidFill>
                  <a:srgbClr val="383838"/>
                </a:solidFill>
                <a:latin typeface="Arial MT"/>
                <a:cs typeface="Arial MT"/>
              </a:rPr>
              <a:t>umBera</a:t>
            </a:r>
            <a:r>
              <a:rPr sz="650" spc="6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494949"/>
                </a:solidFill>
                <a:latin typeface="Arial MT"/>
                <a:cs typeface="Arial MT"/>
              </a:rPr>
              <a:t>car›</a:t>
            </a:r>
            <a:r>
              <a:rPr sz="650" spc="-1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424242"/>
                </a:solidFill>
                <a:latin typeface="Arial MT"/>
                <a:cs typeface="Arial MT"/>
              </a:rPr>
              <a:t>be</a:t>
            </a:r>
            <a:r>
              <a:rPr sz="650" spc="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50" spc="-60" dirty="0">
                <a:solidFill>
                  <a:srgbClr val="1C1C1C"/>
                </a:solidFill>
                <a:latin typeface="Arial MT"/>
                <a:cs typeface="Arial MT"/>
              </a:rPr>
              <a:t>t</a:t>
            </a:r>
            <a:r>
              <a:rPr sz="650" spc="-5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650" spc="-20" dirty="0">
                <a:solidFill>
                  <a:srgbClr val="242424"/>
                </a:solidFill>
                <a:latin typeface="Arial MT"/>
                <a:cs typeface="Arial MT"/>
              </a:rPr>
              <a:t>Apr+sentad</a:t>
            </a:r>
            <a:r>
              <a:rPr sz="650" spc="11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282828"/>
                </a:solidFill>
                <a:latin typeface="Arial MT"/>
                <a:cs typeface="Arial MT"/>
              </a:rPr>
              <a:t>in</a:t>
            </a:r>
            <a:r>
              <a:rPr sz="650" spc="2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484848"/>
                </a:solidFill>
                <a:latin typeface="Arial MT"/>
                <a:cs typeface="Arial MT"/>
              </a:rPr>
              <a:t>twõ</a:t>
            </a:r>
            <a:r>
              <a:rPr sz="650" spc="4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363636"/>
                </a:solidFill>
                <a:latin typeface="Arial MT"/>
                <a:cs typeface="Arial MT"/>
              </a:rPr>
              <a:t>form</a:t>
            </a:r>
            <a:r>
              <a:rPr sz="650" spc="-10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650" spc="-20" dirty="0">
                <a:solidFill>
                  <a:srgbClr val="212121"/>
                </a:solidFill>
                <a:latin typeface="Arial MT"/>
                <a:cs typeface="Arial MT"/>
              </a:rPr>
              <a:t>srecto</a:t>
            </a:r>
            <a:r>
              <a:rPr sz="650" spc="-1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494949"/>
                </a:solidFill>
                <a:latin typeface="Arial MT"/>
                <a:cs typeface="Arial MT"/>
              </a:rPr>
              <a:t>ngulcr</a:t>
            </a:r>
            <a:r>
              <a:rPr sz="650" spc="5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545454"/>
                </a:solidFill>
                <a:latin typeface="Arial MT"/>
                <a:cs typeface="Arial MT"/>
              </a:rPr>
              <a:t>foim,</a:t>
            </a:r>
            <a:r>
              <a:rPr sz="650" spc="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343434"/>
                </a:solidFill>
                <a:latin typeface="Arial MT"/>
                <a:cs typeface="Arial MT"/>
              </a:rPr>
              <a:t>which</a:t>
            </a:r>
            <a:r>
              <a:rPr sz="650" spc="3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650" spc="-25" dirty="0">
                <a:solidFill>
                  <a:srgbClr val="4D4D4D"/>
                </a:solidFill>
                <a:latin typeface="Arial MT"/>
                <a:cs typeface="Arial MT"/>
              </a:rPr>
              <a:t>expras</a:t>
            </a:r>
            <a:r>
              <a:rPr sz="650" spc="-60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650" spc="-35" dirty="0">
                <a:solidFill>
                  <a:srgbClr val="484848"/>
                </a:solidFill>
                <a:latin typeface="Arial MT"/>
                <a:cs typeface="Arial MT"/>
              </a:rPr>
              <a:t>ses</a:t>
            </a:r>
            <a:r>
              <a:rPr sz="650" spc="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2F2F2F"/>
                </a:solidFill>
                <a:latin typeface="Arial MT"/>
                <a:cs typeface="Arial MT"/>
              </a:rPr>
              <a:t>thém</a:t>
            </a:r>
            <a:r>
              <a:rPr sz="650" spc="2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424242"/>
                </a:solidFill>
                <a:latin typeface="Arial MT"/>
                <a:cs typeface="Arial MT"/>
              </a:rPr>
              <a:t>õs</a:t>
            </a:r>
            <a:r>
              <a:rPr sz="650" spc="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494949"/>
                </a:solidFill>
                <a:latin typeface="Arial MT"/>
                <a:cs typeface="Arial MT"/>
              </a:rPr>
              <a:t>o</a:t>
            </a:r>
            <a:r>
              <a:rPr sz="650" spc="6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7E7E7E"/>
                </a:solidFill>
                <a:latin typeface="Arial MT"/>
                <a:cs typeface="Arial MT"/>
              </a:rPr>
              <a:t>+</a:t>
            </a:r>
            <a:r>
              <a:rPr sz="650" spc="5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383838"/>
                </a:solidFill>
                <a:latin typeface="Arial MT"/>
                <a:cs typeface="Arial MT"/>
              </a:rPr>
              <a:t>bi, </a:t>
            </a:r>
            <a:r>
              <a:rPr sz="650" dirty="0">
                <a:solidFill>
                  <a:srgbClr val="494949"/>
                </a:solidFill>
                <a:latin typeface="Arial MT"/>
                <a:cs typeface="Arial MT"/>
              </a:rPr>
              <a:t>and</a:t>
            </a:r>
            <a:r>
              <a:rPr sz="650" spc="-1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3B3B3B"/>
                </a:solidFill>
                <a:latin typeface="Arial MT"/>
                <a:cs typeface="Arial MT"/>
              </a:rPr>
              <a:t>poÍat</a:t>
            </a:r>
            <a:r>
              <a:rPr sz="650" spc="14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505050"/>
                </a:solidFill>
                <a:latin typeface="Arial MT"/>
                <a:cs typeface="Arial MT"/>
              </a:rPr>
              <a:t>form.</a:t>
            </a:r>
            <a:r>
              <a:rPr sz="650" spc="-2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242424"/>
                </a:solidFill>
                <a:latin typeface="Arial MT"/>
                <a:cs typeface="Arial MT"/>
              </a:rPr>
              <a:t>whrcn</a:t>
            </a:r>
            <a:r>
              <a:rPr sz="650" spc="50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2B2B2B"/>
                </a:solidFill>
                <a:latin typeface="Arial MT"/>
                <a:cs typeface="Arial MT"/>
              </a:rPr>
              <a:t>expressos</a:t>
            </a:r>
            <a:r>
              <a:rPr sz="650" spc="8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650" spc="-30" dirty="0">
                <a:solidFill>
                  <a:srgbClr val="151515"/>
                </a:solidFill>
                <a:latin typeface="Arial MT"/>
                <a:cs typeface="Arial MT"/>
              </a:rPr>
              <a:t>zh+re</a:t>
            </a:r>
            <a:r>
              <a:rPr sz="650" spc="15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2D2D2D"/>
                </a:solidFill>
                <a:latin typeface="Arial MT"/>
                <a:cs typeface="Arial MT"/>
              </a:rPr>
              <a:t>using</a:t>
            </a:r>
            <a:r>
              <a:rPr sz="65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232323"/>
                </a:solidFill>
                <a:latin typeface="Arial MT"/>
                <a:cs typeface="Arial MT"/>
              </a:rPr>
              <a:t>magnitude</a:t>
            </a:r>
            <a:r>
              <a:rPr sz="650" spc="6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650" spc="-55" dirty="0">
                <a:solidFill>
                  <a:srgbClr val="1C1C1C"/>
                </a:solidFill>
                <a:latin typeface="Arial MT"/>
                <a:cs typeface="Arial MT"/>
              </a:rPr>
              <a:t>an-</a:t>
            </a:r>
            <a:r>
              <a:rPr sz="650" dirty="0">
                <a:solidFill>
                  <a:srgbClr val="1C1C1C"/>
                </a:solidFill>
                <a:latin typeface="Arial MT"/>
                <a:cs typeface="Arial MT"/>
              </a:rPr>
              <a:t>d</a:t>
            </a:r>
            <a:r>
              <a:rPr sz="650" spc="1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464646"/>
                </a:solidFill>
                <a:latin typeface="Arial MT"/>
                <a:cs typeface="Arial MT"/>
              </a:rPr>
              <a:t>ongle,</a:t>
            </a:r>
            <a:r>
              <a:rPr sz="650" spc="1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650" spc="-35" dirty="0">
                <a:solidFill>
                  <a:srgbClr val="2F2F2F"/>
                </a:solidFill>
                <a:latin typeface="Arial MT"/>
                <a:cs typeface="Arial MT"/>
              </a:rPr>
              <a:t>fociI*totIn-</a:t>
            </a:r>
            <a:r>
              <a:rPr sz="650" dirty="0">
                <a:solidFill>
                  <a:srgbClr val="2F2F2F"/>
                </a:solidFill>
                <a:latin typeface="Arial MT"/>
                <a:cs typeface="Arial MT"/>
              </a:rPr>
              <a:t>g</a:t>
            </a:r>
            <a:r>
              <a:rPr sz="650" spc="7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343434"/>
                </a:solidFill>
                <a:latin typeface="Arial MT"/>
                <a:cs typeface="Arial MT"/>
              </a:rPr>
              <a:t>In+ir</a:t>
            </a:r>
            <a:r>
              <a:rPr sz="650" spc="5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650" spc="-20" dirty="0">
                <a:solidFill>
                  <a:srgbClr val="333333"/>
                </a:solidFill>
                <a:latin typeface="Arial MT"/>
                <a:cs typeface="Arial MT"/>
              </a:rPr>
              <a:t>goo</a:t>
            </a:r>
            <a:r>
              <a:rPr sz="650" spc="-11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313131"/>
                </a:solidFill>
                <a:latin typeface="Arial MT"/>
                <a:cs typeface="Arial MT"/>
              </a:rPr>
              <a:t>metric</a:t>
            </a:r>
            <a:r>
              <a:rPr sz="650" spc="6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2D2D2D"/>
                </a:solidFill>
                <a:latin typeface="Arial MT"/>
                <a:cs typeface="Arial MT"/>
              </a:rPr>
              <a:t>iiJtsrprototicn.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33371"/>
            <a:ext cx="4226641" cy="42266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8800" y="4652053"/>
            <a:ext cx="2682998" cy="28300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22471" y="5609644"/>
            <a:ext cx="1783714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204" dirty="0">
                <a:solidFill>
                  <a:srgbClr val="2150EF"/>
                </a:solidFill>
                <a:latin typeface="Arial Black"/>
                <a:cs typeface="Arial Black"/>
              </a:rPr>
              <a:t>Advanced</a:t>
            </a:r>
            <a:r>
              <a:rPr sz="1600" spc="105" dirty="0">
                <a:solidFill>
                  <a:srgbClr val="2150EF"/>
                </a:solidFill>
                <a:latin typeface="Arial Black"/>
                <a:cs typeface="Arial Black"/>
              </a:rPr>
              <a:t> </a:t>
            </a:r>
            <a:r>
              <a:rPr sz="1600" spc="-185" dirty="0">
                <a:solidFill>
                  <a:srgbClr val="315BCD"/>
                </a:solidFill>
                <a:latin typeface="Arial Black"/>
                <a:cs typeface="Arial Black"/>
              </a:rPr>
              <a:t>Features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7256" y="3786673"/>
            <a:ext cx="35560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40" dirty="0">
                <a:solidFill>
                  <a:srgbClr val="151515"/>
                </a:solidFill>
                <a:latin typeface="Arial Black"/>
                <a:cs typeface="Arial Black"/>
              </a:rPr>
              <a:t>LOGO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17" y="3481396"/>
            <a:ext cx="205220" cy="3811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8622" y="3246859"/>
            <a:ext cx="1187345" cy="42070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3918" y="5277072"/>
            <a:ext cx="1245979" cy="21767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76588" y="3232200"/>
            <a:ext cx="1260638" cy="13925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10520" y="5467633"/>
            <a:ext cx="1245979" cy="19935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317850" y="3239529"/>
            <a:ext cx="1238885" cy="2052320"/>
            <a:chOff x="6317850" y="3239529"/>
            <a:chExt cx="1238885" cy="205232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17850" y="4250971"/>
              <a:ext cx="1238650" cy="10407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7546" y="3239529"/>
              <a:ext cx="688953" cy="10041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17850" y="3239529"/>
              <a:ext cx="432428" cy="5496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91142" y="3613323"/>
              <a:ext cx="901502" cy="26385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12780" y="3465490"/>
            <a:ext cx="296354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220" dirty="0">
                <a:solidFill>
                  <a:srgbClr val="0C0C0C"/>
                </a:solidFill>
                <a:latin typeface="Arial Black"/>
                <a:cs typeface="Arial Black"/>
              </a:rPr>
              <a:t>Inte@ration</a:t>
            </a:r>
            <a:r>
              <a:rPr sz="2050" spc="120" dirty="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sz="2050" spc="-265" dirty="0">
                <a:solidFill>
                  <a:srgbClr val="161616"/>
                </a:solidFill>
                <a:latin typeface="Arial Black"/>
                <a:cs typeface="Arial Black"/>
              </a:rPr>
              <a:t>with</a:t>
            </a:r>
            <a:r>
              <a:rPr sz="2050" spc="-125" dirty="0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sz="2050" spc="-270" dirty="0">
                <a:solidFill>
                  <a:srgbClr val="161616"/>
                </a:solidFill>
                <a:latin typeface="Arial Black"/>
                <a:cs typeface="Arial Black"/>
              </a:rPr>
              <a:t>Libraries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905" y="4523125"/>
            <a:ext cx="2080895" cy="10814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8255">
              <a:lnSpc>
                <a:spcPct val="111600"/>
              </a:lnSpc>
              <a:spcBef>
                <a:spcPts val="210"/>
              </a:spcBef>
            </a:pPr>
            <a:r>
              <a:rPr sz="1150" spc="-160" dirty="0">
                <a:latin typeface="Arial Black"/>
                <a:cs typeface="Arial Black"/>
              </a:rPr>
              <a:t>Apache</a:t>
            </a:r>
            <a:r>
              <a:rPr sz="1150" spc="5" dirty="0">
                <a:latin typeface="Arial Black"/>
                <a:cs typeface="Arial Black"/>
              </a:rPr>
              <a:t> </a:t>
            </a:r>
            <a:r>
              <a:rPr sz="1150" spc="-120" dirty="0">
                <a:solidFill>
                  <a:srgbClr val="0F0F0F"/>
                </a:solidFill>
                <a:latin typeface="Arial Black"/>
                <a:cs typeface="Arial Black"/>
              </a:rPr>
              <a:t>Commons</a:t>
            </a:r>
            <a:r>
              <a:rPr sz="1150" spc="-30" dirty="0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sz="1150" spc="-20" dirty="0">
                <a:solidFill>
                  <a:srgbClr val="131313"/>
                </a:solidFill>
                <a:latin typeface="Arial Black"/>
                <a:cs typeface="Arial Black"/>
              </a:rPr>
              <a:t>Math </a:t>
            </a:r>
            <a:r>
              <a:rPr sz="1000" spc="-40" dirty="0">
                <a:solidFill>
                  <a:srgbClr val="2D2D2D"/>
                </a:solidFill>
                <a:latin typeface="Arial MT"/>
                <a:cs typeface="Arial MT"/>
              </a:rPr>
              <a:t>Overview</a:t>
            </a:r>
            <a:r>
              <a:rPr sz="100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000" spc="3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131313"/>
                </a:solidFill>
                <a:latin typeface="Arial MT"/>
                <a:cs typeface="Arial MT"/>
              </a:rPr>
              <a:t>intagro0ng</a:t>
            </a:r>
            <a:r>
              <a:rPr sz="1000" spc="2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sz="1000" spc="-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F2F2F"/>
                </a:solidFill>
                <a:latin typeface="Arial MT"/>
                <a:cs typeface="Arial MT"/>
              </a:rPr>
              <a:t>Apocha </a:t>
            </a:r>
            <a:r>
              <a:rPr sz="1000" spc="-10" dirty="0">
                <a:solidFill>
                  <a:srgbClr val="1A1A1A"/>
                </a:solidFill>
                <a:latin typeface="Arial MT"/>
                <a:cs typeface="Arial MT"/>
              </a:rPr>
              <a:t>Commons</a:t>
            </a:r>
            <a:r>
              <a:rPr sz="1000" spc="-3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181818"/>
                </a:solidFill>
                <a:latin typeface="Arial MT"/>
                <a:cs typeface="Arial MT"/>
              </a:rPr>
              <a:t>Moth</a:t>
            </a:r>
            <a:r>
              <a:rPr sz="1000" spc="-7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81818"/>
                </a:solidFill>
                <a:latin typeface="Arial MT"/>
                <a:cs typeface="Arial MT"/>
              </a:rPr>
              <a:t>library</a:t>
            </a:r>
            <a:r>
              <a:rPr sz="1000" spc="-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81818"/>
                </a:solidFill>
                <a:latin typeface="Arial MT"/>
                <a:cs typeface="Arial MT"/>
              </a:rPr>
              <a:t>for</a:t>
            </a:r>
            <a:r>
              <a:rPr sz="1000" spc="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161616"/>
                </a:solidFill>
                <a:latin typeface="Arial MT"/>
                <a:cs typeface="Arial MT"/>
              </a:rPr>
              <a:t>advanced </a:t>
            </a:r>
            <a:r>
              <a:rPr sz="1000" dirty="0">
                <a:solidFill>
                  <a:srgbClr val="151515"/>
                </a:solidFill>
                <a:latin typeface="Arial MT"/>
                <a:cs typeface="Arial MT"/>
              </a:rPr>
              <a:t>mathematical</a:t>
            </a:r>
            <a:r>
              <a:rPr sz="1000" spc="65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0F0F0F"/>
                </a:solidFill>
                <a:latin typeface="Arial MT"/>
                <a:cs typeface="Arial MT"/>
              </a:rPr>
              <a:t>funcdone,</a:t>
            </a:r>
            <a:r>
              <a:rPr sz="1000" spc="80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161616"/>
                </a:solidFill>
                <a:latin typeface="Arial MT"/>
                <a:cs typeface="Arial MT"/>
              </a:rPr>
              <a:t>statistical </a:t>
            </a:r>
            <a:r>
              <a:rPr sz="950" spc="-10" dirty="0">
                <a:solidFill>
                  <a:srgbClr val="151515"/>
                </a:solidFill>
                <a:latin typeface="Arial MT"/>
                <a:cs typeface="Arial MT"/>
              </a:rPr>
              <a:t>analysis,</a:t>
            </a:r>
            <a:r>
              <a:rPr sz="950" spc="30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950" spc="55" dirty="0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sz="950" spc="-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32323"/>
                </a:solidFill>
                <a:latin typeface="Arial MT"/>
                <a:cs typeface="Arial MT"/>
              </a:rPr>
              <a:t>utllidos</a:t>
            </a:r>
            <a:r>
              <a:rPr sz="950" spc="6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950" spc="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32323"/>
                </a:solidFill>
                <a:latin typeface="Arial MT"/>
                <a:cs typeface="Arial MT"/>
              </a:rPr>
              <a:t>support</a:t>
            </a:r>
            <a:r>
              <a:rPr sz="950" spc="10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2D2D2D"/>
                </a:solidFill>
                <a:latin typeface="Arial MT"/>
                <a:cs typeface="Arial MT"/>
              </a:rPr>
              <a:t>the </a:t>
            </a:r>
            <a:r>
              <a:rPr sz="1000" spc="-10" dirty="0">
                <a:solidFill>
                  <a:srgbClr val="363636"/>
                </a:solidFill>
                <a:latin typeface="Arial MT"/>
                <a:cs typeface="Arial MT"/>
              </a:rPr>
              <a:t>core</a:t>
            </a:r>
            <a:r>
              <a:rPr sz="1000" spc="-6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0F0F0F"/>
                </a:solidFill>
                <a:latin typeface="Arial MT"/>
                <a:cs typeface="Arial MT"/>
              </a:rPr>
              <a:t>functionality</a:t>
            </a:r>
            <a:r>
              <a:rPr sz="1000" spc="3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10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62626"/>
                </a:solidFill>
                <a:latin typeface="Arial MT"/>
                <a:cs typeface="Arial MT"/>
              </a:rPr>
              <a:t>the</a:t>
            </a:r>
            <a:r>
              <a:rPr sz="1000" spc="-5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181818"/>
                </a:solidFill>
                <a:latin typeface="Arial MT"/>
                <a:cs typeface="Arial MT"/>
              </a:rPr>
              <a:t>application.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8377" y="4558622"/>
            <a:ext cx="246379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440" dirty="0">
                <a:solidFill>
                  <a:srgbClr val="AFC8EB"/>
                </a:solidFill>
                <a:latin typeface="Arial Black"/>
                <a:cs typeface="Arial Black"/>
              </a:rPr>
              <a:t>”</a:t>
            </a:r>
            <a:r>
              <a:rPr sz="1150" spc="434" dirty="0">
                <a:solidFill>
                  <a:srgbClr val="AFC8EB"/>
                </a:solidFill>
                <a:latin typeface="Arial Black"/>
                <a:cs typeface="Arial Black"/>
              </a:rPr>
              <a:t> </a:t>
            </a:r>
            <a:r>
              <a:rPr sz="1150" spc="-395" dirty="0">
                <a:solidFill>
                  <a:srgbClr val="A8C8EF"/>
                </a:solidFill>
                <a:latin typeface="Arial Black"/>
                <a:cs typeface="Arial Black"/>
              </a:rPr>
              <a:t>"</a:t>
            </a:r>
            <a:r>
              <a:rPr sz="1150" spc="-55" dirty="0">
                <a:solidFill>
                  <a:srgbClr val="A8C8EF"/>
                </a:solidFill>
                <a:latin typeface="Arial Black"/>
                <a:cs typeface="Arial Black"/>
              </a:rPr>
              <a:t> </a:t>
            </a:r>
            <a:r>
              <a:rPr sz="1150" spc="-75" dirty="0">
                <a:solidFill>
                  <a:srgbClr val="B1C6ED"/>
                </a:solidFill>
                <a:latin typeface="Arial Black"/>
                <a:cs typeface="Arial Black"/>
              </a:rPr>
              <a:t>-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4330" y="5870553"/>
            <a:ext cx="2232660" cy="1082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434"/>
              </a:spcBef>
            </a:pPr>
            <a:r>
              <a:rPr sz="1150" spc="-165" dirty="0">
                <a:latin typeface="Arial Black"/>
                <a:cs typeface="Arial Black"/>
              </a:rPr>
              <a:t>JSclence</a:t>
            </a:r>
            <a:r>
              <a:rPr sz="1150" spc="-25" dirty="0">
                <a:latin typeface="Arial Black"/>
                <a:cs typeface="Arial Black"/>
              </a:rPr>
              <a:t> </a:t>
            </a:r>
            <a:r>
              <a:rPr sz="1150" spc="-10" dirty="0">
                <a:solidFill>
                  <a:srgbClr val="161616"/>
                </a:solidFill>
                <a:latin typeface="Arial Black"/>
                <a:cs typeface="Arial Black"/>
              </a:rPr>
              <a:t>library</a:t>
            </a:r>
            <a:endParaRPr sz="1150">
              <a:latin typeface="Arial Black"/>
              <a:cs typeface="Arial Black"/>
            </a:endParaRPr>
          </a:p>
          <a:p>
            <a:pPr marL="13970" marR="125730" indent="-1905">
              <a:lnSpc>
                <a:spcPct val="112000"/>
              </a:lnSpc>
              <a:spcBef>
                <a:spcPts val="185"/>
              </a:spcBef>
            </a:pPr>
            <a:r>
              <a:rPr sz="900" spc="10" dirty="0">
                <a:solidFill>
                  <a:srgbClr val="212121"/>
                </a:solidFill>
                <a:latin typeface="Arial MT"/>
                <a:cs typeface="Arial MT"/>
              </a:rPr>
              <a:t>Discussion</a:t>
            </a:r>
            <a:r>
              <a:rPr sz="900" spc="1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00" spc="50" dirty="0">
                <a:solidFill>
                  <a:srgbClr val="363636"/>
                </a:solidFill>
                <a:latin typeface="Arial MT"/>
                <a:cs typeface="Arial MT"/>
              </a:rPr>
              <a:t>on</a:t>
            </a:r>
            <a:r>
              <a:rPr sz="900" spc="5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900" spc="10" dirty="0">
                <a:solidFill>
                  <a:srgbClr val="151515"/>
                </a:solidFill>
                <a:latin typeface="Arial MT"/>
                <a:cs typeface="Arial MT"/>
              </a:rPr>
              <a:t>leveraging</a:t>
            </a:r>
            <a:r>
              <a:rPr sz="900" spc="105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900" spc="10" dirty="0">
                <a:solidFill>
                  <a:srgbClr val="282828"/>
                </a:solidFill>
                <a:latin typeface="Arial MT"/>
                <a:cs typeface="Arial MT"/>
              </a:rPr>
              <a:t>the</a:t>
            </a:r>
            <a:r>
              <a:rPr sz="900" spc="14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212121"/>
                </a:solidFill>
                <a:latin typeface="Arial MT"/>
                <a:cs typeface="Arial MT"/>
              </a:rPr>
              <a:t>JScience </a:t>
            </a:r>
            <a:r>
              <a:rPr sz="950" dirty="0">
                <a:latin typeface="Arial MT"/>
                <a:cs typeface="Arial MT"/>
              </a:rPr>
              <a:t>library</a:t>
            </a:r>
            <a:r>
              <a:rPr sz="950" spc="120" dirty="0"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3D3D3D"/>
                </a:solidFill>
                <a:latin typeface="Arial MT"/>
                <a:cs typeface="Arial MT"/>
              </a:rPr>
              <a:t>for</a:t>
            </a:r>
            <a:r>
              <a:rPr sz="950" spc="70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181818"/>
                </a:solidFill>
                <a:latin typeface="Arial MT"/>
                <a:cs typeface="Arial MT"/>
              </a:rPr>
              <a:t>complex</a:t>
            </a:r>
            <a:r>
              <a:rPr sz="950" spc="114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1F1F1F"/>
                </a:solidFill>
                <a:latin typeface="Arial MT"/>
                <a:cs typeface="Arial MT"/>
              </a:rPr>
              <a:t>scientific </a:t>
            </a:r>
            <a:r>
              <a:rPr sz="1000" spc="-10" dirty="0">
                <a:latin typeface="Arial MT"/>
                <a:cs typeface="Arial MT"/>
              </a:rPr>
              <a:t>computations,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151515"/>
                </a:solidFill>
                <a:latin typeface="Arial MT"/>
                <a:cs typeface="Arial MT"/>
              </a:rPr>
              <a:t>inciu¢fing</a:t>
            </a:r>
            <a:r>
              <a:rPr sz="1000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62626"/>
                </a:solidFill>
                <a:latin typeface="Arial MT"/>
                <a:cs typeface="Arial MT"/>
              </a:rPr>
              <a:t>unit </a:t>
            </a:r>
            <a:r>
              <a:rPr sz="1000" spc="-25" dirty="0">
                <a:solidFill>
                  <a:srgbClr val="111111"/>
                </a:solidFill>
                <a:latin typeface="Arial MT"/>
                <a:cs typeface="Arial MT"/>
              </a:rPr>
              <a:t>conversion</a:t>
            </a:r>
            <a:r>
              <a:rPr sz="10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61616"/>
                </a:solidFill>
                <a:latin typeface="Arial MT"/>
                <a:cs typeface="Arial MT"/>
              </a:rPr>
              <a:t>and</a:t>
            </a:r>
            <a:r>
              <a:rPr sz="1000" spc="-3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E0E0E"/>
                </a:solidFill>
                <a:latin typeface="Arial MT"/>
                <a:cs typeface="Arial MT"/>
              </a:rPr>
              <a:t>dimensional</a:t>
            </a:r>
            <a:r>
              <a:rPr sz="1000" spc="30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 MT"/>
                <a:cs typeface="Arial MT"/>
              </a:rPr>
              <a:t>analysis,</a:t>
            </a:r>
            <a:endParaRPr sz="10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120"/>
              </a:spcBef>
            </a:pPr>
            <a:r>
              <a:rPr sz="950" dirty="0">
                <a:latin typeface="Arial MT"/>
                <a:cs typeface="Arial MT"/>
              </a:rPr>
              <a:t>enhancing</a:t>
            </a:r>
            <a:r>
              <a:rPr sz="950" spc="200" dirty="0"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950" spc="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82828"/>
                </a:solidFill>
                <a:latin typeface="Arial MT"/>
                <a:cs typeface="Arial MT"/>
              </a:rPr>
              <a:t>application's</a:t>
            </a:r>
            <a:r>
              <a:rPr sz="950" spc="13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161616"/>
                </a:solidFill>
                <a:latin typeface="Arial MT"/>
                <a:cs typeface="Arial MT"/>
              </a:rPr>
              <a:t>capabilities.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922" y="5748640"/>
            <a:ext cx="1432373" cy="9500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119" y="4338192"/>
            <a:ext cx="884271" cy="957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229" y="3487506"/>
            <a:ext cx="1416685" cy="325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dirty="0">
                <a:solidFill>
                  <a:srgbClr val="212121"/>
                </a:solidFill>
                <a:latin typeface="Arial MT"/>
                <a:cs typeface="Arial MT"/>
              </a:rPr>
              <a:t>Unit</a:t>
            </a:r>
            <a:r>
              <a:rPr sz="195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161616"/>
                </a:solidFill>
                <a:latin typeface="Arial MT"/>
                <a:cs typeface="Arial MT"/>
              </a:rPr>
              <a:t>Testing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4460" y="4402227"/>
            <a:ext cx="1663064" cy="1062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0"/>
              </a:spcBef>
            </a:pPr>
            <a:r>
              <a:rPr sz="850" spc="-70" dirty="0">
                <a:latin typeface="Arial Black"/>
                <a:cs typeface="Arial Black"/>
              </a:rPr>
              <a:t>Test-</a:t>
            </a:r>
            <a:r>
              <a:rPr sz="850" spc="-60" dirty="0">
                <a:latin typeface="Arial Black"/>
                <a:cs typeface="Arial Black"/>
              </a:rPr>
              <a:t>driven</a:t>
            </a:r>
            <a:r>
              <a:rPr sz="850" spc="20" dirty="0">
                <a:latin typeface="Arial Black"/>
                <a:cs typeface="Arial Black"/>
              </a:rPr>
              <a:t> </a:t>
            </a:r>
            <a:r>
              <a:rPr sz="850" spc="-65" dirty="0">
                <a:latin typeface="Arial Black"/>
                <a:cs typeface="Arial Black"/>
              </a:rPr>
              <a:t>development</a:t>
            </a:r>
            <a:r>
              <a:rPr sz="850" spc="85" dirty="0">
                <a:latin typeface="Arial Black"/>
                <a:cs typeface="Arial Black"/>
              </a:rPr>
              <a:t> </a:t>
            </a:r>
            <a:r>
              <a:rPr sz="850" spc="-35" dirty="0">
                <a:latin typeface="Arial Black"/>
                <a:cs typeface="Arial Black"/>
              </a:rPr>
              <a:t>(TDD}</a:t>
            </a:r>
            <a:endParaRPr sz="850">
              <a:latin typeface="Arial Black"/>
              <a:cs typeface="Arial Black"/>
            </a:endParaRPr>
          </a:p>
          <a:p>
            <a:pPr marL="12700" marR="67310" indent="11430">
              <a:lnSpc>
                <a:spcPct val="109100"/>
              </a:lnSpc>
              <a:spcBef>
                <a:spcPts val="845"/>
              </a:spcBef>
            </a:pPr>
            <a:r>
              <a:rPr sz="800" spc="-50" dirty="0">
                <a:latin typeface="Arial MT"/>
                <a:cs typeface="Arial MT"/>
              </a:rPr>
              <a:t>IOD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is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32323"/>
                </a:solidFill>
                <a:latin typeface="Arial MT"/>
                <a:cs typeface="Arial MT"/>
              </a:rPr>
              <a:t>a</a:t>
            </a:r>
            <a:r>
              <a:rPr sz="800" spc="-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software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development </a:t>
            </a:r>
            <a:r>
              <a:rPr sz="800" dirty="0">
                <a:latin typeface="Arial MT"/>
                <a:cs typeface="Arial MT"/>
              </a:rPr>
              <a:t>approach</a:t>
            </a:r>
            <a:r>
              <a:rPr sz="800" spc="7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where</a:t>
            </a:r>
            <a:r>
              <a:rPr sz="800" spc="55" dirty="0"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111111"/>
                </a:solidFill>
                <a:latin typeface="Arial MT"/>
                <a:cs typeface="Arial MT"/>
              </a:rPr>
              <a:t>tests </a:t>
            </a:r>
            <a:r>
              <a:rPr sz="800" dirty="0">
                <a:latin typeface="Arial MT"/>
                <a:cs typeface="Arial MT"/>
              </a:rPr>
              <a:t>ore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written </a:t>
            </a:r>
            <a:r>
              <a:rPr sz="800" dirty="0">
                <a:latin typeface="Arial MT"/>
                <a:cs typeface="Arial MT"/>
              </a:rPr>
              <a:t>before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the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code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itself,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ensuring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thot </a:t>
            </a:r>
            <a:r>
              <a:rPr sz="800" dirty="0">
                <a:latin typeface="Arial MT"/>
                <a:cs typeface="Arial MT"/>
              </a:rPr>
              <a:t>requirements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are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clear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and</a:t>
            </a:r>
            <a:r>
              <a:rPr sz="800" dirty="0">
                <a:latin typeface="Arial MT"/>
                <a:cs typeface="Arial MT"/>
              </a:rPr>
              <a:t> facilitating </a:t>
            </a:r>
            <a:r>
              <a:rPr sz="800" dirty="0">
                <a:solidFill>
                  <a:srgbClr val="111111"/>
                </a:solidFill>
                <a:latin typeface="Arial MT"/>
                <a:cs typeface="Arial MT"/>
              </a:rPr>
              <a:t>code</a:t>
            </a:r>
            <a:r>
              <a:rPr sz="8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refoctoring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with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151515"/>
                </a:solidFill>
                <a:latin typeface="Arial MT"/>
                <a:cs typeface="Arial MT"/>
              </a:rPr>
              <a:t>confidence</a:t>
            </a:r>
            <a:r>
              <a:rPr sz="800" spc="65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func</a:t>
            </a:r>
            <a:r>
              <a:rPr sz="800" spc="-9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tionnlity.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674" y="4919878"/>
            <a:ext cx="590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50" dirty="0">
                <a:solidFill>
                  <a:srgbClr val="B17E49"/>
                </a:solidFill>
                <a:latin typeface="Arial MT"/>
                <a:cs typeface="Arial MT"/>
              </a:rPr>
              <a:t>“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162" y="5774916"/>
            <a:ext cx="3094990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Common</a:t>
            </a:r>
            <a:r>
              <a:rPr sz="1100" spc="290" dirty="0">
                <a:latin typeface="Arial MT"/>
                <a:cs typeface="Arial MT"/>
              </a:rPr>
              <a:t> </a:t>
            </a:r>
            <a:r>
              <a:rPr sz="1100" spc="45" dirty="0">
                <a:latin typeface="Arial MT"/>
                <a:cs typeface="Arial MT"/>
              </a:rPr>
              <a:t>testing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frameworks</a:t>
            </a:r>
            <a:endParaRPr sz="1100">
              <a:latin typeface="Arial MT"/>
              <a:cs typeface="Arial MT"/>
            </a:endParaRPr>
          </a:p>
          <a:p>
            <a:pPr marL="15240" marR="5080" indent="3810">
              <a:lnSpc>
                <a:spcPct val="119900"/>
              </a:lnSpc>
              <a:spcBef>
                <a:spcPts val="740"/>
              </a:spcBef>
            </a:pPr>
            <a:r>
              <a:rPr sz="900" spc="-45" dirty="0">
                <a:latin typeface="Arial MT"/>
                <a:cs typeface="Arial MT"/>
              </a:rPr>
              <a:t>A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review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popular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testing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tromeworks</a:t>
            </a:r>
            <a:r>
              <a:rPr sz="900" spc="2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like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181818"/>
                </a:solidFill>
                <a:latin typeface="Arial MT"/>
                <a:cs typeface="Arial MT"/>
              </a:rPr>
              <a:t>JUnit</a:t>
            </a:r>
            <a:r>
              <a:rPr sz="900" spc="10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for</a:t>
            </a:r>
            <a:r>
              <a:rPr sz="900" spc="50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Java,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pytest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E0E0E"/>
                </a:solidFill>
                <a:latin typeface="Arial MT"/>
                <a:cs typeface="Arial MT"/>
              </a:rPr>
              <a:t>for</a:t>
            </a:r>
            <a:r>
              <a:rPr sz="900" spc="4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C0C0C"/>
                </a:solidFill>
                <a:latin typeface="Arial MT"/>
                <a:cs typeface="Arial MT"/>
              </a:rPr>
              <a:t>Python,</a:t>
            </a:r>
            <a:r>
              <a:rPr sz="900" spc="9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and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NUnit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E0E0E"/>
                </a:solidFill>
                <a:latin typeface="Arial MT"/>
                <a:cs typeface="Arial MT"/>
              </a:rPr>
              <a:t>for</a:t>
            </a:r>
            <a:r>
              <a:rPr sz="900" spc="9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900" spc="-10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r>
              <a:rPr sz="900" spc="-100" dirty="0">
                <a:latin typeface="Arial MT"/>
                <a:cs typeface="Arial MT"/>
              </a:rPr>
              <a:t>NET.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which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provide </a:t>
            </a:r>
            <a:r>
              <a:rPr sz="900" dirty="0">
                <a:latin typeface="Arial MT"/>
                <a:cs typeface="Arial MT"/>
              </a:rPr>
              <a:t>essential</a:t>
            </a:r>
            <a:r>
              <a:rPr sz="900" spc="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tools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E0E0E"/>
                </a:solidFill>
                <a:latin typeface="Arial MT"/>
                <a:cs typeface="Arial MT"/>
              </a:rPr>
              <a:t>and</a:t>
            </a:r>
            <a:r>
              <a:rPr sz="900" spc="250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structures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efficient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unit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testing.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7736" y="4379084"/>
            <a:ext cx="1591945" cy="108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Example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1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cases</a:t>
            </a:r>
            <a:endParaRPr sz="1100">
              <a:latin typeface="Arial MT"/>
              <a:cs typeface="Arial MT"/>
            </a:endParaRPr>
          </a:p>
          <a:p>
            <a:pPr marL="12700" marR="5080" indent="1270">
              <a:lnSpc>
                <a:spcPct val="109100"/>
              </a:lnSpc>
              <a:spcBef>
                <a:spcPts val="735"/>
              </a:spcBef>
            </a:pPr>
            <a:r>
              <a:rPr sz="800" spc="-10" dirty="0">
                <a:latin typeface="Arial MT"/>
                <a:cs typeface="Arial MT"/>
              </a:rPr>
              <a:t>Illustrative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examples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of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unit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test </a:t>
            </a:r>
            <a:r>
              <a:rPr sz="800" spc="-10" dirty="0">
                <a:latin typeface="Arial MT"/>
                <a:cs typeface="Arial MT"/>
              </a:rPr>
              <a:t>cases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different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scenarios, </a:t>
            </a:r>
            <a:r>
              <a:rPr sz="800" dirty="0">
                <a:latin typeface="Arial MT"/>
                <a:cs typeface="Arial MT"/>
              </a:rPr>
              <a:t>demonstrating</a:t>
            </a:r>
            <a:r>
              <a:rPr sz="800" spc="7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ho\v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verify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F0F0F"/>
                </a:solidFill>
                <a:latin typeface="Arial MT"/>
                <a:cs typeface="Arial MT"/>
              </a:rPr>
              <a:t>tbat </a:t>
            </a:r>
            <a:r>
              <a:rPr sz="800" dirty="0">
                <a:latin typeface="Arial MT"/>
                <a:cs typeface="Arial MT"/>
              </a:rPr>
              <a:t>individual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functions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42424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methods </a:t>
            </a:r>
            <a:r>
              <a:rPr sz="800" dirty="0">
                <a:latin typeface="Arial MT"/>
                <a:cs typeface="Arial MT"/>
              </a:rPr>
              <a:t>perform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expected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under</a:t>
            </a:r>
            <a:r>
              <a:rPr sz="800" spc="6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various conditions.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4771"/>
            <a:ext cx="4256130" cy="42337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3218" y="4685879"/>
            <a:ext cx="2643281" cy="27926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15075" y="5661298"/>
            <a:ext cx="215709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-190" dirty="0">
                <a:solidFill>
                  <a:srgbClr val="2D4DBA"/>
                </a:solidFill>
                <a:latin typeface="Arial Black"/>
                <a:cs typeface="Arial Black"/>
              </a:rPr>
              <a:t>testing</a:t>
            </a:r>
            <a:r>
              <a:rPr sz="1700" spc="-40" dirty="0">
                <a:solidFill>
                  <a:srgbClr val="2D4DBA"/>
                </a:solidFill>
                <a:latin typeface="Arial Black"/>
                <a:cs typeface="Arial Black"/>
              </a:rPr>
              <a:t> </a:t>
            </a:r>
            <a:r>
              <a:rPr sz="1700" spc="-170" dirty="0">
                <a:solidFill>
                  <a:srgbClr val="2452FF"/>
                </a:solidFill>
                <a:latin typeface="Arial Black"/>
                <a:cs typeface="Arial Black"/>
              </a:rPr>
              <a:t>ønd</a:t>
            </a:r>
            <a:r>
              <a:rPr sz="1700" spc="-70" dirty="0">
                <a:solidFill>
                  <a:srgbClr val="2452FF"/>
                </a:solidFill>
                <a:latin typeface="Arial Black"/>
                <a:cs typeface="Arial Black"/>
              </a:rPr>
              <a:t> </a:t>
            </a:r>
            <a:r>
              <a:rPr sz="1700" spc="-200" dirty="0">
                <a:solidFill>
                  <a:srgbClr val="1F4DE1"/>
                </a:solidFill>
                <a:latin typeface="Arial Black"/>
                <a:cs typeface="Arial Black"/>
              </a:rPr>
              <a:t>Vołłdatton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9351" y="3639016"/>
            <a:ext cx="361315" cy="359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4">
              <a:lnSpc>
                <a:spcPts val="1355"/>
              </a:lnSpc>
              <a:spcBef>
                <a:spcPts val="125"/>
              </a:spcBef>
            </a:pPr>
            <a:r>
              <a:rPr sz="1150" spc="-165" dirty="0">
                <a:solidFill>
                  <a:srgbClr val="1D1D1D"/>
                </a:solidFill>
                <a:latin typeface="Arial MT"/>
                <a:cs typeface="Arial MT"/>
              </a:rPr>
              <a:t>YOUR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ts val="1235"/>
              </a:lnSpc>
            </a:pPr>
            <a:r>
              <a:rPr sz="1050" spc="-90" dirty="0">
                <a:solidFill>
                  <a:srgbClr val="131313"/>
                </a:solidFill>
                <a:latin typeface="Arial MT"/>
                <a:cs typeface="Arial MT"/>
              </a:rPr>
              <a:t>LOGO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0605" y="4577741"/>
            <a:ext cx="273571" cy="2809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979" y="3417763"/>
            <a:ext cx="210566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275" dirty="0">
                <a:solidFill>
                  <a:srgbClr val="161616"/>
                </a:solidFill>
                <a:latin typeface="Arial Black"/>
                <a:cs typeface="Arial Black"/>
              </a:rPr>
              <a:t>Matrix</a:t>
            </a:r>
            <a:r>
              <a:rPr sz="2100" spc="-40" dirty="0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sz="2100" spc="-280" dirty="0">
                <a:solidFill>
                  <a:srgbClr val="131313"/>
                </a:solidFill>
                <a:latin typeface="Arial Black"/>
                <a:cs typeface="Arial Black"/>
              </a:rPr>
              <a:t>Operations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005" y="4441811"/>
            <a:ext cx="160655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3150" spc="15" dirty="0">
                <a:solidFill>
                  <a:srgbClr val="7759F6"/>
                </a:solidFill>
                <a:latin typeface="Times New Roman"/>
                <a:cs typeface="Times New Roman"/>
              </a:rPr>
              <a:t>O</a:t>
            </a: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matrix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arithmetic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285" y="5663025"/>
            <a:ext cx="256286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95"/>
              </a:spcBef>
            </a:pPr>
            <a:r>
              <a:rPr sz="850" spc="-50" dirty="0">
                <a:latin typeface="Times New Roman"/>
                <a:cs typeface="Times New Roman"/>
              </a:rPr>
              <a:t>fuotrix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arithmetic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includes</a:t>
            </a:r>
            <a:r>
              <a:rPr sz="850" spc="5" dirty="0"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2A2A2A"/>
                </a:solidFill>
                <a:latin typeface="Times New Roman"/>
                <a:cs typeface="Times New Roman"/>
              </a:rPr>
              <a:t>addition,</a:t>
            </a:r>
            <a:r>
              <a:rPr sz="850" spc="-10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subtraction.</a:t>
            </a:r>
            <a:r>
              <a:rPr sz="850" spc="-35" dirty="0">
                <a:latin typeface="Times New Roman"/>
                <a:cs typeface="Times New Roman"/>
              </a:rPr>
              <a:t> </a:t>
            </a:r>
            <a:r>
              <a:rPr sz="850" spc="-25" dirty="0">
                <a:latin typeface="Times New Roman"/>
                <a:cs typeface="Times New Roman"/>
              </a:rPr>
              <a:t>and</a:t>
            </a:r>
            <a:r>
              <a:rPr sz="850" spc="500" dirty="0">
                <a:latin typeface="Times New Roman"/>
                <a:cs typeface="Times New Roman"/>
              </a:rPr>
              <a:t> </a:t>
            </a:r>
            <a:r>
              <a:rPr sz="850" spc="-25" dirty="0">
                <a:latin typeface="Times New Roman"/>
                <a:cs typeface="Times New Roman"/>
              </a:rPr>
              <a:t>multiplication,</a:t>
            </a:r>
            <a:r>
              <a:rPr sz="850" spc="-5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defined</a:t>
            </a:r>
            <a:r>
              <a:rPr sz="850" spc="3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element-</a:t>
            </a:r>
            <a:r>
              <a:rPr sz="850" spc="165" dirty="0">
                <a:latin typeface="Times New Roman"/>
                <a:cs typeface="Times New Roman"/>
              </a:rPr>
              <a:t> </a:t>
            </a:r>
            <a:r>
              <a:rPr sz="850" spc="-30" dirty="0">
                <a:solidFill>
                  <a:srgbClr val="161616"/>
                </a:solidFill>
                <a:latin typeface="Times New Roman"/>
                <a:cs typeface="Times New Roman"/>
              </a:rPr>
              <a:t>wise</a:t>
            </a:r>
            <a:r>
              <a:rPr sz="850" spc="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or</a:t>
            </a:r>
            <a:r>
              <a:rPr sz="850" spc="3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via</a:t>
            </a:r>
            <a:r>
              <a:rPr sz="850" spc="1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linear </a:t>
            </a:r>
            <a:r>
              <a:rPr sz="850" dirty="0">
                <a:latin typeface="Times New Roman"/>
                <a:cs typeface="Times New Roman"/>
              </a:rPr>
              <a:t>transformations.</a:t>
            </a:r>
            <a:r>
              <a:rPr sz="850" spc="-6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essentlal</a:t>
            </a:r>
            <a:r>
              <a:rPr sz="850" spc="45" dirty="0">
                <a:latin typeface="Times New Roman"/>
                <a:cs typeface="Times New Roman"/>
              </a:rPr>
              <a:t> </a:t>
            </a:r>
            <a:r>
              <a:rPr sz="850" spc="-40" dirty="0">
                <a:solidFill>
                  <a:srgbClr val="2F2F2F"/>
                </a:solidFill>
                <a:latin typeface="Times New Roman"/>
                <a:cs typeface="Times New Roman"/>
              </a:rPr>
              <a:t>for</a:t>
            </a:r>
            <a:r>
              <a:rPr sz="850" spc="5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850" spc="-20" dirty="0">
                <a:latin typeface="Times New Roman"/>
                <a:cs typeface="Times New Roman"/>
              </a:rPr>
              <a:t>solving</a:t>
            </a:r>
            <a:r>
              <a:rPr sz="850" spc="4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systems</a:t>
            </a:r>
            <a:r>
              <a:rPr sz="850" spc="4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ol</a:t>
            </a:r>
            <a:r>
              <a:rPr sz="850" spc="30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equotlons </a:t>
            </a:r>
            <a:r>
              <a:rPr sz="850" dirty="0">
                <a:solidFill>
                  <a:srgbClr val="0C0C0C"/>
                </a:solidFill>
                <a:latin typeface="Times New Roman"/>
                <a:cs typeface="Times New Roman"/>
              </a:rPr>
              <a:t>ond</a:t>
            </a:r>
            <a:r>
              <a:rPr sz="850" spc="10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tronsformotions</a:t>
            </a:r>
            <a:r>
              <a:rPr sz="850" spc="15" dirty="0">
                <a:latin typeface="Times New Roman"/>
                <a:cs typeface="Times New Roman"/>
              </a:rPr>
              <a:t> </a:t>
            </a:r>
            <a:r>
              <a:rPr sz="850" spc="-90" dirty="0">
                <a:solidFill>
                  <a:srgbClr val="2F2F2F"/>
                </a:solidFill>
                <a:latin typeface="Times New Roman"/>
                <a:cs typeface="Times New Roman"/>
              </a:rPr>
              <a:t>In</a:t>
            </a:r>
            <a:r>
              <a:rPr sz="850" spc="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space.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6672" y="5283475"/>
            <a:ext cx="184785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Arial Black"/>
                <a:cs typeface="Arial Black"/>
              </a:rPr>
              <a:t>Determinants</a:t>
            </a:r>
            <a:r>
              <a:rPr sz="1050" spc="-5" dirty="0">
                <a:latin typeface="Arial Black"/>
                <a:cs typeface="Arial Black"/>
              </a:rPr>
              <a:t> </a:t>
            </a:r>
            <a:r>
              <a:rPr sz="1050" dirty="0">
                <a:latin typeface="Arial Black"/>
                <a:cs typeface="Arial Black"/>
              </a:rPr>
              <a:t>and</a:t>
            </a:r>
            <a:r>
              <a:rPr sz="1050" spc="-45" dirty="0">
                <a:latin typeface="Arial Black"/>
                <a:cs typeface="Arial Black"/>
              </a:rPr>
              <a:t> inverses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5768" y="5661793"/>
            <a:ext cx="256921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255">
              <a:lnSpc>
                <a:spcPct val="109200"/>
              </a:lnSpc>
              <a:spcBef>
                <a:spcPts val="95"/>
              </a:spcBef>
            </a:pPr>
            <a:r>
              <a:rPr sz="800" spc="-80" dirty="0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sz="80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determinant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provldes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insight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Into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F2F2F"/>
                </a:solidFill>
                <a:latin typeface="Arial MT"/>
                <a:cs typeface="Arial MT"/>
              </a:rPr>
              <a:t>o</a:t>
            </a:r>
            <a:r>
              <a:rPr sz="800" spc="-3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matrix's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properties. </a:t>
            </a:r>
            <a:r>
              <a:rPr sz="800" spc="-20" dirty="0">
                <a:latin typeface="Arial MT"/>
                <a:cs typeface="Arial MT"/>
              </a:rPr>
              <a:t>Including </a:t>
            </a:r>
            <a:r>
              <a:rPr sz="800" spc="-25" dirty="0">
                <a:latin typeface="Arial MT"/>
                <a:cs typeface="Arial MT"/>
              </a:rPr>
              <a:t>Invertibillty,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161616"/>
                </a:solidFill>
                <a:latin typeface="Arial MT"/>
                <a:cs typeface="Arial MT"/>
              </a:rPr>
              <a:t>while</a:t>
            </a:r>
            <a:r>
              <a:rPr sz="800" spc="-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the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Inverse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-7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matrix,</a:t>
            </a:r>
            <a:r>
              <a:rPr sz="800" spc="55" dirty="0"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232323"/>
                </a:solidFill>
                <a:latin typeface="Arial MT"/>
                <a:cs typeface="Arial MT"/>
              </a:rPr>
              <a:t>when</a:t>
            </a:r>
            <a:r>
              <a:rPr sz="80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676767"/>
                </a:solidFill>
                <a:latin typeface="Arial MT"/>
                <a:cs typeface="Arial MT"/>
              </a:rPr>
              <a:t>it</a:t>
            </a:r>
            <a:r>
              <a:rPr sz="800" spc="50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exists,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E0E0E"/>
                </a:solidFill>
                <a:latin typeface="Arial MT"/>
                <a:cs typeface="Arial MT"/>
              </a:rPr>
              <a:t>is</a:t>
            </a:r>
            <a:r>
              <a:rPr sz="800" spc="-1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1D1D1D"/>
                </a:solidFill>
                <a:latin typeface="Arial MT"/>
                <a:cs typeface="Arial MT"/>
              </a:rPr>
              <a:t>cruciol</a:t>
            </a:r>
            <a:r>
              <a:rPr sz="800" spc="-3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for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solvlng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motrlx</a:t>
            </a:r>
            <a:r>
              <a:rPr sz="800" spc="-10" dirty="0">
                <a:latin typeface="Arial MT"/>
                <a:cs typeface="Arial MT"/>
              </a:rPr>
              <a:t> equations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and</a:t>
            </a:r>
            <a:r>
              <a:rPr sz="800" spc="-10" dirty="0">
                <a:latin typeface="Arial MT"/>
                <a:cs typeface="Arial MT"/>
              </a:rPr>
              <a:t> transformations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2B2B2B"/>
                </a:solidFill>
                <a:latin typeface="Arial MT"/>
                <a:cs typeface="Arial MT"/>
              </a:rPr>
              <a:t>in</a:t>
            </a:r>
            <a:r>
              <a:rPr sz="800" spc="-5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Ilneor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olgebro.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7801" y="4965583"/>
            <a:ext cx="747587" cy="7475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17" y="3470409"/>
            <a:ext cx="205220" cy="38112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067756" y="4899619"/>
            <a:ext cx="755015" cy="821055"/>
            <a:chOff x="4067756" y="4899619"/>
            <a:chExt cx="755015" cy="82105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7756" y="4965583"/>
              <a:ext cx="754917" cy="7549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7756" y="4899619"/>
              <a:ext cx="241866" cy="1759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5648" y="5170803"/>
              <a:ext cx="351806" cy="1612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9678" y="3477407"/>
            <a:ext cx="126301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125" dirty="0">
                <a:solidFill>
                  <a:srgbClr val="131313"/>
                </a:solidFill>
                <a:latin typeface="Arial Black"/>
                <a:cs typeface="Arial Black"/>
              </a:rPr>
              <a:t>Packaging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194" y="4813186"/>
            <a:ext cx="1694814" cy="9074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119505">
              <a:lnSpc>
                <a:spcPct val="100000"/>
              </a:lnSpc>
              <a:spcBef>
                <a:spcPts val="459"/>
              </a:spcBef>
            </a:pPr>
            <a:r>
              <a:rPr sz="1000" spc="-120" dirty="0">
                <a:latin typeface="Arial Black"/>
                <a:cs typeface="Arial Black"/>
              </a:rPr>
              <a:t>JAR</a:t>
            </a:r>
            <a:r>
              <a:rPr sz="1000" spc="45" dirty="0">
                <a:latin typeface="Arial Black"/>
                <a:cs typeface="Arial Black"/>
              </a:rPr>
              <a:t> </a:t>
            </a:r>
            <a:r>
              <a:rPr sz="1000" spc="-100" dirty="0">
                <a:solidFill>
                  <a:srgbClr val="181818"/>
                </a:solidFill>
                <a:latin typeface="Arial Black"/>
                <a:cs typeface="Arial Black"/>
              </a:rPr>
              <a:t>f1Ies</a:t>
            </a:r>
            <a:endParaRPr sz="1000">
              <a:latin typeface="Arial Black"/>
              <a:cs typeface="Arial Black"/>
            </a:endParaRPr>
          </a:p>
          <a:p>
            <a:pPr marL="85090" marR="5080" indent="-73025" algn="just">
              <a:lnSpc>
                <a:spcPct val="115399"/>
              </a:lnSpc>
              <a:spcBef>
                <a:spcPts val="180"/>
              </a:spcBef>
            </a:pP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JAR</a:t>
            </a:r>
            <a:r>
              <a:rPr sz="750" spc="26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F1F1F"/>
                </a:solidFill>
                <a:latin typeface="Arial MT"/>
                <a:cs typeface="Arial MT"/>
              </a:rPr>
              <a:t>(Java</a:t>
            </a:r>
            <a:r>
              <a:rPr sz="750" spc="15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81818"/>
                </a:solidFill>
                <a:latin typeface="Arial MT"/>
                <a:cs typeface="Arial MT"/>
              </a:rPr>
              <a:t>Archive)</a:t>
            </a:r>
            <a:r>
              <a:rPr sz="750" spc="16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24242"/>
                </a:solidFill>
                <a:latin typeface="Arial MT"/>
                <a:cs typeface="Arial MT"/>
              </a:rPr>
              <a:t>files</a:t>
            </a:r>
            <a:r>
              <a:rPr sz="750" spc="1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C1C1C"/>
                </a:solidFill>
                <a:latin typeface="Arial MT"/>
                <a:cs typeface="Arial MT"/>
              </a:rPr>
              <a:t>ore</a:t>
            </a:r>
            <a:r>
              <a:rPr sz="750" spc="-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C1C1C"/>
                </a:solidFill>
                <a:latin typeface="Arial MT"/>
                <a:cs typeface="Arial MT"/>
              </a:rPr>
              <a:t>used</a:t>
            </a:r>
            <a:r>
              <a:rPr sz="750" spc="10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750" spc="-35" dirty="0">
                <a:solidFill>
                  <a:srgbClr val="2D2D2D"/>
                </a:solidFill>
                <a:latin typeface="Arial MT"/>
                <a:cs typeface="Arial MT"/>
              </a:rPr>
              <a:t>to</a:t>
            </a:r>
            <a:r>
              <a:rPr sz="750" spc="1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0E0E0E"/>
                </a:solidFill>
                <a:latin typeface="Arial MT"/>
                <a:cs typeface="Arial MT"/>
              </a:rPr>
              <a:t>package</a:t>
            </a:r>
            <a:r>
              <a:rPr sz="750" spc="240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262626"/>
                </a:solidFill>
                <a:latin typeface="Arial MT"/>
                <a:cs typeface="Arial MT"/>
              </a:rPr>
              <a:t>Java</a:t>
            </a:r>
            <a:r>
              <a:rPr sz="750" spc="2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282828"/>
                </a:solidFill>
                <a:latin typeface="Arial MT"/>
                <a:cs typeface="Arial MT"/>
              </a:rPr>
              <a:t>applications</a:t>
            </a:r>
            <a:r>
              <a:rPr sz="750" spc="28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343434"/>
                </a:solidFill>
                <a:latin typeface="Arial MT"/>
                <a:cs typeface="Arial MT"/>
              </a:rPr>
              <a:t>into</a:t>
            </a:r>
            <a:r>
              <a:rPr sz="750" spc="9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50" dirty="0">
                <a:solidFill>
                  <a:srgbClr val="383838"/>
                </a:solidFill>
                <a:latin typeface="Arial MT"/>
                <a:cs typeface="Arial MT"/>
              </a:rPr>
              <a:t>a</a:t>
            </a:r>
            <a:r>
              <a:rPr sz="750" spc="1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131313"/>
                </a:solidFill>
                <a:latin typeface="Arial MT"/>
                <a:cs typeface="Arial MT"/>
              </a:rPr>
              <a:t>single</a:t>
            </a:r>
            <a:r>
              <a:rPr sz="750" spc="7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83838"/>
                </a:solidFill>
                <a:latin typeface="Arial MT"/>
                <a:cs typeface="Arial MT"/>
              </a:rPr>
              <a:t>file,</a:t>
            </a:r>
            <a:r>
              <a:rPr sz="750" spc="8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simplifying</a:t>
            </a:r>
            <a:r>
              <a:rPr sz="750" spc="135" dirty="0"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1C1C1C"/>
                </a:solidFill>
                <a:latin typeface="Arial MT"/>
                <a:cs typeface="Arial MT"/>
              </a:rPr>
              <a:t>disdibution</a:t>
            </a:r>
            <a:r>
              <a:rPr sz="750" spc="50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0E0E0E"/>
                </a:solidFill>
                <a:latin typeface="Arial MT"/>
                <a:cs typeface="Arial MT"/>
              </a:rPr>
              <a:t>oncl</a:t>
            </a:r>
            <a:r>
              <a:rPr sz="750" spc="4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212121"/>
                </a:solidFill>
                <a:latin typeface="Arial MT"/>
                <a:cs typeface="Arial MT"/>
              </a:rPr>
              <a:t>deployment</a:t>
            </a:r>
            <a:r>
              <a:rPr sz="750" spc="22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282828"/>
                </a:solidFill>
                <a:latin typeface="Arial MT"/>
                <a:cs typeface="Arial MT"/>
              </a:rPr>
              <a:t>while</a:t>
            </a:r>
            <a:r>
              <a:rPr sz="750" spc="9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212121"/>
                </a:solidFill>
                <a:latin typeface="Arial MT"/>
                <a:cs typeface="Arial MT"/>
              </a:rPr>
              <a:t>ensuring</a:t>
            </a:r>
            <a:r>
              <a:rPr sz="750" spc="1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0E0E0E"/>
                </a:solidFill>
                <a:latin typeface="Arial MT"/>
                <a:cs typeface="Arial MT"/>
              </a:rPr>
              <a:t>all</a:t>
            </a:r>
            <a:r>
              <a:rPr sz="750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F1F1F"/>
                </a:solidFill>
                <a:latin typeface="Arial MT"/>
                <a:cs typeface="Arial MT"/>
              </a:rPr>
              <a:t>necessary</a:t>
            </a:r>
            <a:r>
              <a:rPr sz="750" spc="16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11111"/>
                </a:solidFill>
                <a:latin typeface="Arial MT"/>
                <a:cs typeface="Arial MT"/>
              </a:rPr>
              <a:t>resources</a:t>
            </a:r>
            <a:r>
              <a:rPr sz="750" spc="2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242424"/>
                </a:solidFill>
                <a:latin typeface="Arial MT"/>
                <a:cs typeface="Arial MT"/>
              </a:rPr>
              <a:t>are</a:t>
            </a:r>
            <a:r>
              <a:rPr sz="750" spc="14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1C1C1C"/>
                </a:solidFill>
                <a:latin typeface="Arial MT"/>
                <a:cs typeface="Arial MT"/>
              </a:rPr>
              <a:t>included.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0720" y="5185893"/>
            <a:ext cx="369570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50" spc="-25" dirty="0">
                <a:solidFill>
                  <a:srgbClr val="2150FF"/>
                </a:solidFill>
                <a:latin typeface="Arial MT"/>
                <a:cs typeface="Arial MT"/>
              </a:rPr>
              <a:t>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2126" y="4796601"/>
            <a:ext cx="1638935" cy="10629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100" spc="-125" dirty="0">
                <a:solidFill>
                  <a:srgbClr val="0E0E0E"/>
                </a:solidFill>
                <a:latin typeface="Arial Black"/>
                <a:cs typeface="Arial Black"/>
              </a:rPr>
              <a:t>Executable</a:t>
            </a:r>
            <a:r>
              <a:rPr sz="1100" spc="90" dirty="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sz="1100" spc="-75" dirty="0">
                <a:solidFill>
                  <a:srgbClr val="0F0F0F"/>
                </a:solidFill>
                <a:latin typeface="Arial Black"/>
                <a:cs typeface="Arial Black"/>
              </a:rPr>
              <a:t>dlstrlbutlons</a:t>
            </a:r>
            <a:endParaRPr sz="1100">
              <a:latin typeface="Arial Black"/>
              <a:cs typeface="Arial Black"/>
            </a:endParaRPr>
          </a:p>
          <a:p>
            <a:pPr marL="19050" marR="5080" indent="-4445">
              <a:lnSpc>
                <a:spcPct val="116700"/>
              </a:lnSpc>
              <a:spcBef>
                <a:spcPts val="150"/>
              </a:spcBef>
            </a:pPr>
            <a:r>
              <a:rPr sz="750" spc="10" dirty="0">
                <a:solidFill>
                  <a:srgbClr val="181818"/>
                </a:solidFill>
                <a:latin typeface="Arial MT"/>
                <a:cs typeface="Arial MT"/>
              </a:rPr>
              <a:t>Executable</a:t>
            </a:r>
            <a:r>
              <a:rPr sz="750" spc="8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161616"/>
                </a:solidFill>
                <a:latin typeface="Arial MT"/>
                <a:cs typeface="Arial MT"/>
              </a:rPr>
              <a:t>distributions</a:t>
            </a:r>
            <a:r>
              <a:rPr sz="750" spc="18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464646"/>
                </a:solidFill>
                <a:latin typeface="Arial MT"/>
                <a:cs typeface="Arial MT"/>
              </a:rPr>
              <a:t>reter</a:t>
            </a:r>
            <a:r>
              <a:rPr sz="750" spc="13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to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D1D1D"/>
                </a:solidFill>
                <a:latin typeface="Arial MT"/>
                <a:cs typeface="Arial MT"/>
              </a:rPr>
              <a:t>software</a:t>
            </a:r>
            <a:r>
              <a:rPr sz="750" spc="18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C1C1C"/>
                </a:solidFill>
                <a:latin typeface="Arial MT"/>
                <a:cs typeface="Arial MT"/>
              </a:rPr>
              <a:t>packages</a:t>
            </a:r>
            <a:r>
              <a:rPr sz="750" spc="28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282828"/>
                </a:solidFill>
                <a:latin typeface="Arial MT"/>
                <a:cs typeface="Arial MT"/>
              </a:rPr>
              <a:t>thot</a:t>
            </a:r>
            <a:r>
              <a:rPr sz="750" spc="14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750" spc="55" dirty="0">
                <a:solidFill>
                  <a:srgbClr val="444444"/>
                </a:solidFill>
                <a:latin typeface="Arial MT"/>
                <a:cs typeface="Arial MT"/>
              </a:rPr>
              <a:t>con</a:t>
            </a:r>
            <a:r>
              <a:rPr sz="750" spc="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750" spc="55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750" spc="10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212121"/>
                </a:solidFill>
                <a:latin typeface="Arial MT"/>
                <a:cs typeface="Arial MT"/>
              </a:rPr>
              <a:t>run</a:t>
            </a:r>
            <a:r>
              <a:rPr sz="75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444444"/>
                </a:solidFill>
                <a:latin typeface="Arial MT"/>
                <a:cs typeface="Arial MT"/>
              </a:rPr>
              <a:t>as</a:t>
            </a:r>
            <a:r>
              <a:rPr sz="750" spc="16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282828"/>
                </a:solidFill>
                <a:latin typeface="Arial MT"/>
                <a:cs typeface="Arial MT"/>
              </a:rPr>
              <a:t>standalone</a:t>
            </a:r>
            <a:r>
              <a:rPr sz="750" spc="22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1F1F1F"/>
                </a:solidFill>
                <a:latin typeface="Arial MT"/>
                <a:cs typeface="Arial MT"/>
              </a:rPr>
              <a:t>applications.</a:t>
            </a:r>
            <a:r>
              <a:rPr sz="750" spc="2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262626"/>
                </a:solidFill>
                <a:latin typeface="Arial MT"/>
                <a:cs typeface="Arial MT"/>
              </a:rPr>
              <a:t>They</a:t>
            </a:r>
            <a:r>
              <a:rPr sz="75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81818"/>
                </a:solidFill>
                <a:latin typeface="Arial MT"/>
                <a:cs typeface="Arial MT"/>
              </a:rPr>
              <a:t>typically</a:t>
            </a:r>
            <a:r>
              <a:rPr sz="750" spc="24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81818"/>
                </a:solidFill>
                <a:latin typeface="Arial MT"/>
                <a:cs typeface="Arial MT"/>
              </a:rPr>
              <a:t>include</a:t>
            </a:r>
            <a:r>
              <a:rPr sz="750" spc="15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24242"/>
                </a:solidFill>
                <a:latin typeface="Arial MT"/>
                <a:cs typeface="Arial MT"/>
              </a:rPr>
              <a:t>all</a:t>
            </a:r>
            <a:r>
              <a:rPr sz="750" spc="2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181818"/>
                </a:solidFill>
                <a:latin typeface="Arial MT"/>
                <a:cs typeface="Arial MT"/>
              </a:rPr>
              <a:t>dependencies </a:t>
            </a:r>
            <a:r>
              <a:rPr sz="750" spc="10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750" spc="18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0F0F0F"/>
                </a:solidFill>
                <a:latin typeface="Arial MT"/>
                <a:cs typeface="Arial MT"/>
              </a:rPr>
              <a:t>configuration</a:t>
            </a:r>
            <a:r>
              <a:rPr sz="750" spc="204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files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282828"/>
                </a:solidFill>
                <a:latin typeface="Arial MT"/>
                <a:cs typeface="Arial MT"/>
              </a:rPr>
              <a:t>needed</a:t>
            </a:r>
            <a:r>
              <a:rPr sz="750" spc="17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161616"/>
                </a:solidFill>
                <a:latin typeface="Arial MT"/>
                <a:cs typeface="Arial MT"/>
              </a:rPr>
              <a:t>for</a:t>
            </a:r>
            <a:r>
              <a:rPr sz="75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D3D3D"/>
                </a:solidFill>
                <a:latin typeface="Arial MT"/>
                <a:cs typeface="Arial MT"/>
              </a:rPr>
              <a:t>easy</a:t>
            </a:r>
            <a:r>
              <a:rPr sz="750" spc="135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installation.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7743"/>
            <a:ext cx="4170649" cy="41706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3335" y="4647855"/>
            <a:ext cx="2698216" cy="28178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1196" y="5669097"/>
            <a:ext cx="2729865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20" dirty="0">
                <a:solidFill>
                  <a:srgbClr val="2A5DE4"/>
                </a:solidFill>
                <a:latin typeface="Arial Black"/>
                <a:cs typeface="Arial Black"/>
              </a:rPr>
              <a:t>Deployment</a:t>
            </a:r>
            <a:r>
              <a:rPr sz="1400" spc="80" dirty="0">
                <a:solidFill>
                  <a:srgbClr val="2A5DE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F57ED"/>
                </a:solidFill>
                <a:latin typeface="Arial Black"/>
                <a:cs typeface="Arial Black"/>
              </a:rPr>
              <a:t>and</a:t>
            </a:r>
            <a:r>
              <a:rPr sz="1400" spc="-60" dirty="0">
                <a:solidFill>
                  <a:srgbClr val="1F57ED"/>
                </a:solidFill>
                <a:latin typeface="Arial Black"/>
                <a:cs typeface="Arial Black"/>
              </a:rPr>
              <a:t> </a:t>
            </a:r>
            <a:r>
              <a:rPr sz="1400" spc="-30" dirty="0">
                <a:solidFill>
                  <a:srgbClr val="1C62F2"/>
                </a:solidFill>
                <a:latin typeface="Arial Black"/>
                <a:cs typeface="Arial Black"/>
              </a:rPr>
              <a:t>Distribution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3454" y="3614916"/>
            <a:ext cx="356870" cy="3606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ts val="1335"/>
              </a:lnSpc>
              <a:spcBef>
                <a:spcPts val="125"/>
              </a:spcBef>
            </a:pPr>
            <a:r>
              <a:rPr sz="1150" spc="-365" dirty="0">
                <a:solidFill>
                  <a:srgbClr val="424242"/>
                </a:solidFill>
                <a:latin typeface="Arial Black"/>
                <a:cs typeface="Arial Black"/>
              </a:rPr>
              <a:t>YOUR</a:t>
            </a:r>
            <a:endParaRPr sz="1150">
              <a:latin typeface="Arial Black"/>
              <a:cs typeface="Arial Black"/>
            </a:endParaRPr>
          </a:p>
          <a:p>
            <a:pPr marL="12700">
              <a:lnSpc>
                <a:spcPts val="1275"/>
              </a:lnSpc>
            </a:pPr>
            <a:r>
              <a:rPr sz="1100" spc="-210" dirty="0">
                <a:solidFill>
                  <a:srgbClr val="151515"/>
                </a:solidFill>
                <a:latin typeface="Arial Black"/>
                <a:cs typeface="Arial Black"/>
              </a:rPr>
              <a:t>LOGO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8419" y="4891608"/>
            <a:ext cx="78994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latin typeface="Arial MT"/>
                <a:cs typeface="Arial MT"/>
              </a:rPr>
              <a:t>Introduction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4336" y="5576770"/>
            <a:ext cx="203517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solidFill>
                  <a:srgbClr val="1F42C3"/>
                </a:solidFill>
                <a:latin typeface="Arial MT"/>
                <a:cs typeface="Arial MT"/>
              </a:rPr>
              <a:t>Ç.</a:t>
            </a:r>
            <a:r>
              <a:rPr sz="1100" spc="459" dirty="0">
                <a:solidFill>
                  <a:srgbClr val="1F42C3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C0C0C"/>
                </a:solidFill>
                <a:latin typeface="Arial MT"/>
                <a:cs typeface="Arial MT"/>
              </a:rPr>
              <a:t>Design</a:t>
            </a:r>
            <a:r>
              <a:rPr sz="1100" spc="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100" spc="50" dirty="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sz="1100" spc="-8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lmptementatîon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0461" y="6245912"/>
            <a:ext cx="169227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solidFill>
                  <a:srgbClr val="2D48FF"/>
                </a:solidFill>
                <a:latin typeface="Arial MT"/>
                <a:cs typeface="Arial MT"/>
              </a:rPr>
              <a:t>D,</a:t>
            </a:r>
            <a:r>
              <a:rPr sz="1100" spc="484" dirty="0">
                <a:solidFill>
                  <a:srgbClr val="2D48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A1A1A"/>
                </a:solidFill>
                <a:latin typeface="Arial MT"/>
                <a:cs typeface="Arial MT"/>
              </a:rPr>
              <a:t>Testing</a:t>
            </a:r>
            <a:r>
              <a:rPr sz="1100" spc="-1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D1D1D"/>
                </a:solidFill>
                <a:latin typeface="Arial MT"/>
                <a:cs typeface="Arial MT"/>
              </a:rPr>
              <a:t>ond</a:t>
            </a:r>
            <a:r>
              <a:rPr sz="1100" spc="14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Validation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4271" y="4906395"/>
            <a:ext cx="200215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111111"/>
                </a:solidFill>
                <a:latin typeface="Arial MT"/>
                <a:cs typeface="Arial MT"/>
              </a:rPr>
              <a:t>Bosics</a:t>
            </a:r>
            <a:r>
              <a:rPr sz="1050" spc="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050" spc="5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61616"/>
                </a:solidFill>
                <a:latin typeface="Arial MT"/>
                <a:cs typeface="Arial MT"/>
              </a:rPr>
              <a:t>Scientihc</a:t>
            </a:r>
            <a:r>
              <a:rPr sz="1050" spc="1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0F0F0F"/>
                </a:solidFill>
                <a:latin typeface="Arial MT"/>
                <a:cs typeface="Arial MT"/>
              </a:rPr>
              <a:t>Calculotions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3281" y="5579235"/>
            <a:ext cx="151257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1F4BEF"/>
                </a:solidFill>
                <a:latin typeface="Arial MT"/>
                <a:cs typeface="Arial MT"/>
              </a:rPr>
              <a:t>@,</a:t>
            </a:r>
            <a:r>
              <a:rPr sz="1050" spc="145" dirty="0">
                <a:solidFill>
                  <a:srgbClr val="1F4BEF"/>
                </a:solidFill>
                <a:latin typeface="Arial MT"/>
                <a:cs typeface="Arial MT"/>
              </a:rPr>
              <a:t>  </a:t>
            </a:r>
            <a:r>
              <a:rPr sz="1050" dirty="0">
                <a:latin typeface="Arial MT"/>
                <a:cs typeface="Arial MT"/>
              </a:rPr>
              <a:t>ÄdVanced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51515"/>
                </a:solidFill>
                <a:latin typeface="Arial MT"/>
                <a:cs typeface="Arial MT"/>
              </a:rPr>
              <a:t>Featureä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0007" y="6239750"/>
            <a:ext cx="2085339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dirty="0">
                <a:solidFill>
                  <a:srgbClr val="5685F9"/>
                </a:solidFill>
                <a:latin typeface="Arial MT"/>
                <a:cs typeface="Arial MT"/>
              </a:rPr>
              <a:t>@</a:t>
            </a:r>
            <a:r>
              <a:rPr sz="1150" spc="114" dirty="0">
                <a:solidFill>
                  <a:srgbClr val="5685F9"/>
                </a:solidFill>
                <a:latin typeface="Arial MT"/>
                <a:cs typeface="Arial MT"/>
              </a:rPr>
              <a:t>  </a:t>
            </a:r>
            <a:r>
              <a:rPr sz="1150" spc="-10" dirty="0">
                <a:solidFill>
                  <a:srgbClr val="111111"/>
                </a:solidFill>
                <a:latin typeface="Arial MT"/>
                <a:cs typeface="Arial MT"/>
              </a:rPr>
              <a:t>Deployment</a:t>
            </a:r>
            <a:r>
              <a:rPr sz="115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ond</a:t>
            </a:r>
            <a:r>
              <a:rPr sz="1150" spc="-125" dirty="0"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51515"/>
                </a:solidFill>
                <a:latin typeface="Arial MT"/>
                <a:cs typeface="Arial MT"/>
              </a:rPr>
              <a:t>Distribution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06814"/>
            <a:ext cx="7556500" cy="42872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3274" y="4832469"/>
            <a:ext cx="1960880" cy="5232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905">
              <a:lnSpc>
                <a:spcPct val="93700"/>
              </a:lnSpc>
              <a:spcBef>
                <a:spcPts val="190"/>
              </a:spcBef>
            </a:pPr>
            <a:r>
              <a:rPr sz="850" spc="-25" dirty="0">
                <a:latin typeface="Arial MT"/>
                <a:cs typeface="Arial MT"/>
              </a:rPr>
              <a:t>Methods</a:t>
            </a:r>
            <a:r>
              <a:rPr sz="850" spc="30" dirty="0">
                <a:latin typeface="Arial MT"/>
                <a:cs typeface="Arial MT"/>
              </a:rPr>
              <a:t> </a:t>
            </a:r>
            <a:r>
              <a:rPr sz="850" dirty="0">
                <a:latin typeface="Arial MT"/>
                <a:cs typeface="Arial MT"/>
              </a:rPr>
              <a:t>for</a:t>
            </a:r>
            <a:r>
              <a:rPr sz="850" spc="15" dirty="0">
                <a:latin typeface="Arial MT"/>
                <a:cs typeface="Arial MT"/>
              </a:rPr>
              <a:t> </a:t>
            </a:r>
            <a:r>
              <a:rPr sz="850" spc="-30" dirty="0">
                <a:latin typeface="Arial MT"/>
                <a:cs typeface="Arial MT"/>
              </a:rPr>
              <a:t>verifying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dirty="0">
                <a:latin typeface="Arial MT"/>
                <a:cs typeface="Arial MT"/>
              </a:rPr>
              <a:t>the</a:t>
            </a:r>
            <a:r>
              <a:rPr sz="850" spc="-35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correctness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of </a:t>
            </a:r>
            <a:r>
              <a:rPr sz="850" dirty="0">
                <a:latin typeface="Arial MT"/>
                <a:cs typeface="Arial MT"/>
              </a:rPr>
              <a:t>model</a:t>
            </a:r>
            <a:r>
              <a:rPr sz="850" spc="-10" dirty="0">
                <a:latin typeface="Arial MT"/>
                <a:cs typeface="Arial MT"/>
              </a:rPr>
              <a:t> </a:t>
            </a:r>
            <a:r>
              <a:rPr sz="850" spc="-20" dirty="0">
                <a:latin typeface="Arial MT"/>
                <a:cs typeface="Arial MT"/>
              </a:rPr>
              <a:t>predictions</a:t>
            </a:r>
            <a:r>
              <a:rPr sz="850" spc="3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against</a:t>
            </a:r>
            <a:r>
              <a:rPr sz="850" spc="15" dirty="0">
                <a:latin typeface="Arial MT"/>
                <a:cs typeface="Arial MT"/>
              </a:rPr>
              <a:t> </a:t>
            </a:r>
            <a:r>
              <a:rPr sz="850" spc="-35" dirty="0">
                <a:latin typeface="Arial MT"/>
                <a:cs typeface="Arial MT"/>
              </a:rPr>
              <a:t>known</a:t>
            </a:r>
            <a:r>
              <a:rPr sz="850" spc="-2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outputs. </a:t>
            </a:r>
            <a:r>
              <a:rPr sz="850" spc="-20" dirty="0">
                <a:latin typeface="Arial MT"/>
                <a:cs typeface="Arial MT"/>
              </a:rPr>
              <a:t>Identifying</a:t>
            </a:r>
            <a:r>
              <a:rPr sz="850" spc="-10" dirty="0">
                <a:latin typeface="Arial MT"/>
                <a:cs typeface="Arial MT"/>
              </a:rPr>
              <a:t> errors</a:t>
            </a:r>
            <a:r>
              <a:rPr sz="850" spc="95" dirty="0">
                <a:latin typeface="Arial MT"/>
                <a:cs typeface="Arial MT"/>
              </a:rPr>
              <a:t> </a:t>
            </a:r>
            <a:r>
              <a:rPr sz="850" dirty="0">
                <a:latin typeface="Arial MT"/>
                <a:cs typeface="Arial MT"/>
              </a:rPr>
              <a:t>and</a:t>
            </a:r>
            <a:r>
              <a:rPr sz="850" spc="-10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refining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algorithms </a:t>
            </a:r>
            <a:r>
              <a:rPr sz="850" dirty="0">
                <a:solidFill>
                  <a:srgbClr val="1A1A1A"/>
                </a:solidFill>
                <a:latin typeface="Arial MT"/>
                <a:cs typeface="Arial MT"/>
              </a:rPr>
              <a:t>to</a:t>
            </a:r>
            <a:r>
              <a:rPr sz="850" spc="2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0F0F0F"/>
                </a:solidFill>
                <a:latin typeface="Arial MT"/>
                <a:cs typeface="Arial MT"/>
              </a:rPr>
              <a:t>improve</a:t>
            </a:r>
            <a:r>
              <a:rPr sz="850" spc="40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0E0E0E"/>
                </a:solidFill>
                <a:latin typeface="Arial MT"/>
                <a:cs typeface="Arial MT"/>
              </a:rPr>
              <a:t>overall</a:t>
            </a:r>
            <a:r>
              <a:rPr sz="850" spc="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occuroc</a:t>
            </a:r>
            <a:r>
              <a:rPr sz="850" spc="-70" dirty="0">
                <a:latin typeface="Arial MT"/>
                <a:cs typeface="Arial MT"/>
              </a:rPr>
              <a:t> </a:t>
            </a:r>
            <a:r>
              <a:rPr sz="850" spc="-135" dirty="0">
                <a:solidFill>
                  <a:srgbClr val="1C1C1C"/>
                </a:solidFill>
                <a:latin typeface="Arial MT"/>
                <a:cs typeface="Arial MT"/>
              </a:rPr>
              <a:t>y</a:t>
            </a:r>
            <a:r>
              <a:rPr sz="850" spc="3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and</a:t>
            </a:r>
            <a:r>
              <a:rPr sz="850" spc="-3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reliobility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6366" y="6543887"/>
            <a:ext cx="17716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35" dirty="0">
                <a:solidFill>
                  <a:srgbClr val="444444"/>
                </a:solidFill>
                <a:latin typeface="Arial MT"/>
                <a:cs typeface="Arial MT"/>
              </a:rPr>
              <a:t>04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119" y="4219535"/>
            <a:ext cx="1342224" cy="10233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1968" y="4219535"/>
            <a:ext cx="1342224" cy="10233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1819" y="4219535"/>
            <a:ext cx="1342224" cy="10233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5937" y="5502433"/>
            <a:ext cx="1127171" cy="1334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2826" y="3455387"/>
            <a:ext cx="155511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225" dirty="0">
                <a:solidFill>
                  <a:srgbClr val="0E0E0E"/>
                </a:solidFill>
                <a:latin typeface="Arial Black"/>
                <a:cs typeface="Arial Black"/>
              </a:rPr>
              <a:t>Malnteno”nce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875" y="5796245"/>
            <a:ext cx="1649730" cy="89344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-5080" algn="ctr">
              <a:lnSpc>
                <a:spcPct val="119600"/>
              </a:lnSpc>
              <a:spcBef>
                <a:spcPts val="115"/>
              </a:spcBef>
            </a:pPr>
            <a:r>
              <a:rPr sz="800" dirty="0">
                <a:solidFill>
                  <a:srgbClr val="282828"/>
                </a:solidFill>
                <a:latin typeface="Arial MT"/>
                <a:cs typeface="Arial MT"/>
              </a:rPr>
              <a:t>Regular</a:t>
            </a:r>
            <a:r>
              <a:rPr sz="800" spc="6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82828"/>
                </a:solidFill>
                <a:latin typeface="Arial MT"/>
                <a:cs typeface="Arial MT"/>
              </a:rPr>
              <a:t>updates</a:t>
            </a:r>
            <a:r>
              <a:rPr sz="800" spc="13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F2F2F"/>
                </a:solidFill>
                <a:latin typeface="Arial MT"/>
                <a:cs typeface="Arial MT"/>
              </a:rPr>
              <a:t>ore</a:t>
            </a:r>
            <a:r>
              <a:rPr sz="800" spc="7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B2B2B"/>
                </a:solidFill>
                <a:latin typeface="Arial MT"/>
                <a:cs typeface="Arial MT"/>
              </a:rPr>
              <a:t>crucial</a:t>
            </a:r>
            <a:r>
              <a:rPr sz="800" spc="3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444444"/>
                </a:solidFill>
                <a:latin typeface="Arial MT"/>
                <a:cs typeface="Arial MT"/>
              </a:rPr>
              <a:t>for</a:t>
            </a:r>
            <a:r>
              <a:rPr sz="80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181818"/>
                </a:solidFill>
                <a:latin typeface="Arial MT"/>
                <a:cs typeface="Arial MT"/>
              </a:rPr>
              <a:t>software</a:t>
            </a:r>
            <a:r>
              <a:rPr sz="800" spc="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44444"/>
                </a:solidFill>
                <a:latin typeface="Arial MT"/>
                <a:cs typeface="Arial MT"/>
              </a:rPr>
              <a:t>longevity.</a:t>
            </a:r>
            <a:r>
              <a:rPr sz="800" spc="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84848"/>
                </a:solidFill>
                <a:latin typeface="Arial MT"/>
                <a:cs typeface="Arial MT"/>
              </a:rPr>
              <a:t>addressing </a:t>
            </a:r>
            <a:r>
              <a:rPr sz="800" dirty="0">
                <a:solidFill>
                  <a:srgbClr val="3D3D3D"/>
                </a:solidFill>
                <a:latin typeface="Arial MT"/>
                <a:cs typeface="Arial MT"/>
              </a:rPr>
              <a:t>security</a:t>
            </a:r>
            <a:r>
              <a:rPr sz="800" spc="160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82828"/>
                </a:solidFill>
                <a:latin typeface="Arial MT"/>
                <a:cs typeface="Arial MT"/>
              </a:rPr>
              <a:t>vulnerabilities,</a:t>
            </a:r>
            <a:r>
              <a:rPr sz="800" spc="-3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A3A3A"/>
                </a:solidFill>
                <a:latin typeface="Arial MT"/>
                <a:cs typeface="Arial MT"/>
              </a:rPr>
              <a:t>adding</a:t>
            </a:r>
            <a:r>
              <a:rPr sz="800" spc="120" dirty="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4B4B4B"/>
                </a:solidFill>
                <a:latin typeface="Arial MT"/>
                <a:cs typeface="Arial MT"/>
              </a:rPr>
              <a:t>new</a:t>
            </a:r>
            <a:r>
              <a:rPr sz="800" spc="10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484848"/>
                </a:solidFill>
                <a:latin typeface="Arial MT"/>
                <a:cs typeface="Arial MT"/>
              </a:rPr>
              <a:t>features.</a:t>
            </a:r>
            <a:r>
              <a:rPr sz="750" spc="6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484848"/>
                </a:solidFill>
                <a:latin typeface="Arial MT"/>
                <a:cs typeface="Arial MT"/>
              </a:rPr>
              <a:t>and</a:t>
            </a:r>
            <a:r>
              <a:rPr sz="750" spc="229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A3A3A"/>
                </a:solidFill>
                <a:latin typeface="Arial MT"/>
                <a:cs typeface="Arial MT"/>
              </a:rPr>
              <a:t>improving</a:t>
            </a:r>
            <a:r>
              <a:rPr sz="750" spc="500" dirty="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83838"/>
                </a:solidFill>
                <a:latin typeface="Arial MT"/>
                <a:cs typeface="Arial MT"/>
              </a:rPr>
              <a:t>performance</a:t>
            </a:r>
            <a:r>
              <a:rPr sz="800" spc="5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64646"/>
                </a:solidFill>
                <a:latin typeface="Arial MT"/>
                <a:cs typeface="Arial MT"/>
              </a:rPr>
              <a:t>to</a:t>
            </a:r>
            <a:r>
              <a:rPr sz="800" spc="6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ensure</a:t>
            </a:r>
            <a:r>
              <a:rPr sz="800" spc="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A2A2A"/>
                </a:solidFill>
                <a:latin typeface="Arial MT"/>
                <a:cs typeface="Arial MT"/>
              </a:rPr>
              <a:t>users</a:t>
            </a:r>
            <a:r>
              <a:rPr sz="800" spc="4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181818"/>
                </a:solidFill>
                <a:latin typeface="Arial MT"/>
                <a:cs typeface="Arial MT"/>
              </a:rPr>
              <a:t>have </a:t>
            </a:r>
            <a:r>
              <a:rPr sz="800" dirty="0">
                <a:solidFill>
                  <a:srgbClr val="282828"/>
                </a:solidFill>
                <a:latin typeface="Arial MT"/>
                <a:cs typeface="Arial MT"/>
              </a:rPr>
              <a:t>the</a:t>
            </a:r>
            <a:r>
              <a:rPr sz="800" spc="-1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14141"/>
                </a:solidFill>
                <a:latin typeface="Arial MT"/>
                <a:cs typeface="Arial MT"/>
              </a:rPr>
              <a:t>best</a:t>
            </a:r>
            <a:r>
              <a:rPr sz="800" spc="65" dirty="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83838"/>
                </a:solidFill>
                <a:latin typeface="Arial MT"/>
                <a:cs typeface="Arial MT"/>
              </a:rPr>
              <a:t>experience.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1642" y="5440296"/>
            <a:ext cx="14598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65" dirty="0">
                <a:solidFill>
                  <a:srgbClr val="7C69DF"/>
                </a:solidFill>
                <a:latin typeface="Arial Black"/>
                <a:cs typeface="Arial Black"/>
              </a:rPr>
              <a:t>Handling</a:t>
            </a:r>
            <a:r>
              <a:rPr sz="1100" spc="5" dirty="0">
                <a:solidFill>
                  <a:srgbClr val="7C69DF"/>
                </a:solidFill>
                <a:latin typeface="Arial Black"/>
                <a:cs typeface="Arial Black"/>
              </a:rPr>
              <a:t> </a:t>
            </a:r>
            <a:r>
              <a:rPr sz="1100" spc="-75" dirty="0">
                <a:solidFill>
                  <a:srgbClr val="7969C6"/>
                </a:solidFill>
                <a:latin typeface="Arial Black"/>
                <a:cs typeface="Arial Black"/>
              </a:rPr>
              <a:t>bug</a:t>
            </a:r>
            <a:r>
              <a:rPr sz="1100" spc="-50" dirty="0">
                <a:solidFill>
                  <a:srgbClr val="7969C6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675BAC"/>
                </a:solidFill>
                <a:latin typeface="Arial Black"/>
                <a:cs typeface="Arial Black"/>
              </a:rPr>
              <a:t>repons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7216" y="5795009"/>
            <a:ext cx="1664335" cy="8934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-5080" algn="ctr">
              <a:lnSpc>
                <a:spcPct val="125899"/>
              </a:lnSpc>
              <a:spcBef>
                <a:spcPts val="130"/>
              </a:spcBef>
            </a:pPr>
            <a:r>
              <a:rPr sz="750" dirty="0">
                <a:solidFill>
                  <a:srgbClr val="262626"/>
                </a:solidFill>
                <a:latin typeface="Arial MT"/>
                <a:cs typeface="Arial MT"/>
              </a:rPr>
              <a:t>Handiing</a:t>
            </a:r>
            <a:r>
              <a:rPr sz="750" spc="26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50" spc="55" dirty="0">
                <a:solidFill>
                  <a:srgbClr val="383838"/>
                </a:solidFill>
                <a:latin typeface="Arial MT"/>
                <a:cs typeface="Arial MT"/>
              </a:rPr>
              <a:t>bug</a:t>
            </a:r>
            <a:r>
              <a:rPr sz="750" spc="12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reports'</a:t>
            </a:r>
            <a:r>
              <a:rPr sz="750" spc="1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 MT"/>
                <a:cs typeface="Arial MT"/>
              </a:rPr>
              <a:t>involves </a:t>
            </a:r>
            <a:r>
              <a:rPr sz="750" spc="10" dirty="0">
                <a:solidFill>
                  <a:srgbClr val="2F2F2F"/>
                </a:solidFill>
                <a:latin typeface="Arial MT"/>
                <a:cs typeface="Arial MT"/>
              </a:rPr>
              <a:t>receiving,</a:t>
            </a:r>
            <a:r>
              <a:rPr sz="750" spc="19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1F1F1F"/>
                </a:solidFill>
                <a:latin typeface="Arial MT"/>
                <a:cs typeface="Arial MT"/>
              </a:rPr>
              <a:t>categorizing,</a:t>
            </a:r>
            <a:r>
              <a:rPr sz="750" spc="204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464646"/>
                </a:solidFill>
                <a:latin typeface="Arial MT"/>
                <a:cs typeface="Arial MT"/>
              </a:rPr>
              <a:t>and</a:t>
            </a:r>
            <a:r>
              <a:rPr sz="75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81818"/>
                </a:solidFill>
                <a:latin typeface="Arial MT"/>
                <a:cs typeface="Arial MT"/>
              </a:rPr>
              <a:t>prioritiz'ing</a:t>
            </a:r>
            <a:r>
              <a:rPr sz="750" spc="19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B4B4B"/>
                </a:solidFill>
                <a:latin typeface="Arial MT"/>
                <a:cs typeface="Arial MT"/>
              </a:rPr>
              <a:t>issues</a:t>
            </a:r>
            <a:r>
              <a:rPr sz="750" spc="325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94949"/>
                </a:solidFill>
                <a:latin typeface="Arial MT"/>
                <a:cs typeface="Arial MT"/>
              </a:rPr>
              <a:t>reported</a:t>
            </a:r>
            <a:r>
              <a:rPr sz="750" spc="13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750" spc="30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750" spc="5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13131"/>
                </a:solidFill>
                <a:latin typeface="Arial MT"/>
                <a:cs typeface="Arial MT"/>
              </a:rPr>
              <a:t>users.</a:t>
            </a:r>
            <a:r>
              <a:rPr sz="750" spc="114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44444"/>
                </a:solidFill>
                <a:latin typeface="Arial MT"/>
                <a:cs typeface="Arial MT"/>
              </a:rPr>
              <a:t>ensuring</a:t>
            </a:r>
            <a:r>
              <a:rPr sz="750" spc="1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2D2D2D"/>
                </a:solidFill>
                <a:latin typeface="Arial MT"/>
                <a:cs typeface="Arial MT"/>
              </a:rPr>
              <a:t>the'y</a:t>
            </a:r>
            <a:r>
              <a:rPr sz="750" spc="18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83838"/>
                </a:solidFill>
                <a:latin typeface="Arial MT"/>
                <a:cs typeface="Arial MT"/>
              </a:rPr>
              <a:t>ore</a:t>
            </a:r>
            <a:r>
              <a:rPr sz="750" spc="13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444444"/>
                </a:solidFill>
                <a:latin typeface="Arial MT"/>
                <a:cs typeface="Arial MT"/>
              </a:rPr>
              <a:t>addressed </a:t>
            </a:r>
            <a:r>
              <a:rPr sz="750" spc="50" dirty="0">
                <a:solidFill>
                  <a:srgbClr val="2F2F2F"/>
                </a:solidFill>
                <a:latin typeface="Arial MT"/>
                <a:cs typeface="Arial MT"/>
              </a:rPr>
              <a:t>promptly</a:t>
            </a:r>
            <a:r>
              <a:rPr sz="750" spc="8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750" spc="30" dirty="0">
                <a:solidFill>
                  <a:srgbClr val="363636"/>
                </a:solidFill>
                <a:latin typeface="Arial MT"/>
                <a:cs typeface="Arial MT"/>
              </a:rPr>
              <a:t>anct'effecfively </a:t>
            </a:r>
            <a:r>
              <a:rPr sz="750" spc="-25" dirty="0">
                <a:solidFill>
                  <a:srgbClr val="4B4B4B"/>
                </a:solidFill>
                <a:latin typeface="Arial MT"/>
                <a:cs typeface="Arial MT"/>
              </a:rPr>
              <a:t>to</a:t>
            </a:r>
            <a:r>
              <a:rPr sz="750" spc="50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750" spc="50" dirty="0">
                <a:solidFill>
                  <a:srgbClr val="2D2D2D"/>
                </a:solidFill>
                <a:latin typeface="Arial MT"/>
                <a:cs typeface="Arial MT"/>
              </a:rPr>
              <a:t>maintain</a:t>
            </a:r>
            <a:r>
              <a:rPr sz="750" spc="11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4B4B4B"/>
                </a:solidFill>
                <a:latin typeface="Arial MT"/>
                <a:cs typeface="Arial MT"/>
              </a:rPr>
              <a:t>softwo</a:t>
            </a:r>
            <a:r>
              <a:rPr sz="750" spc="-105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3B3B3B"/>
                </a:solidFill>
                <a:latin typeface="Arial MT"/>
                <a:cs typeface="Arial MT"/>
              </a:rPr>
              <a:t>re</a:t>
            </a:r>
            <a:r>
              <a:rPr sz="750" spc="5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232323"/>
                </a:solidFill>
                <a:latin typeface="Arial MT"/>
                <a:cs typeface="Arial MT"/>
              </a:rPr>
              <a:t>reliability.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7709" y="5440296"/>
            <a:ext cx="119824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85" dirty="0">
                <a:solidFill>
                  <a:srgbClr val="BACDFF"/>
                </a:solidFill>
                <a:latin typeface="Arial Black"/>
                <a:cs typeface="Arial Black"/>
              </a:rPr>
              <a:t>support</a:t>
            </a:r>
            <a:r>
              <a:rPr sz="1100" spc="15" dirty="0">
                <a:solidFill>
                  <a:srgbClr val="BACDFF"/>
                </a:solidFill>
                <a:latin typeface="Arial Black"/>
                <a:cs typeface="Arial Black"/>
              </a:rPr>
              <a:t> </a:t>
            </a:r>
            <a:r>
              <a:rPr sz="1100" spc="-80" dirty="0">
                <a:solidFill>
                  <a:srgbClr val="4164CA"/>
                </a:solidFill>
                <a:latin typeface="Arial Black"/>
                <a:cs typeface="Arial Black"/>
              </a:rPr>
              <a:t>channels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9769" y="5795009"/>
            <a:ext cx="1665605" cy="8934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-14604" algn="ctr">
              <a:lnSpc>
                <a:spcPct val="125899"/>
              </a:lnSpc>
              <a:spcBef>
                <a:spcPts val="130"/>
              </a:spcBef>
            </a:pPr>
            <a:r>
              <a:rPr sz="750" dirty="0">
                <a:solidFill>
                  <a:srgbClr val="575757"/>
                </a:solidFill>
                <a:latin typeface="Arial MT"/>
                <a:cs typeface="Arial MT"/>
              </a:rPr>
              <a:t>User</a:t>
            </a:r>
            <a:r>
              <a:rPr sz="750" spc="29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64646"/>
                </a:solidFill>
                <a:latin typeface="Arial MT"/>
                <a:cs typeface="Arial MT"/>
              </a:rPr>
              <a:t>support</a:t>
            </a:r>
            <a:r>
              <a:rPr sz="750" spc="20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64646"/>
                </a:solidFill>
                <a:latin typeface="Arial MT"/>
                <a:cs typeface="Arial MT"/>
              </a:rPr>
              <a:t>channels</a:t>
            </a:r>
            <a:r>
              <a:rPr sz="750" spc="26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3B3B3B"/>
                </a:solidFill>
                <a:latin typeface="Arial MT"/>
                <a:cs typeface="Arial MT"/>
              </a:rPr>
              <a:t>are</a:t>
            </a:r>
            <a:r>
              <a:rPr sz="750" spc="50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333333"/>
                </a:solidFill>
                <a:latin typeface="Arial MT"/>
                <a:cs typeface="Arial MT"/>
              </a:rPr>
              <a:t>essential</a:t>
            </a:r>
            <a:r>
              <a:rPr sz="750" spc="1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383838"/>
                </a:solidFill>
                <a:latin typeface="Arial MT"/>
                <a:cs typeface="Arial MT"/>
              </a:rPr>
              <a:t>for</a:t>
            </a:r>
            <a:r>
              <a:rPr sz="750" spc="7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313131"/>
                </a:solidFill>
                <a:latin typeface="Arial MT"/>
                <a:cs typeface="Arial MT"/>
              </a:rPr>
              <a:t>providing</a:t>
            </a:r>
            <a:r>
              <a:rPr sz="750" spc="14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D3D3D"/>
                </a:solidFill>
                <a:latin typeface="Arial MT"/>
                <a:cs typeface="Arial MT"/>
              </a:rPr>
              <a:t>assistance</a:t>
            </a:r>
            <a:r>
              <a:rPr sz="750" spc="500" dirty="0">
                <a:solidFill>
                  <a:srgbClr val="3D3D3D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750" spc="1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D5D5D"/>
                </a:solidFill>
                <a:latin typeface="Arial MT"/>
                <a:cs typeface="Arial MT"/>
              </a:rPr>
              <a:t>users,</a:t>
            </a:r>
            <a:r>
              <a:rPr sz="750" spc="8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14141"/>
                </a:solidFill>
                <a:latin typeface="Arial MT"/>
                <a:cs typeface="Arial MT"/>
              </a:rPr>
              <a:t>including</a:t>
            </a:r>
            <a:r>
              <a:rPr sz="750" spc="110" dirty="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545454"/>
                </a:solidFill>
                <a:latin typeface="Arial MT"/>
                <a:cs typeface="Arial MT"/>
              </a:rPr>
              <a:t>FAQs,</a:t>
            </a:r>
            <a:r>
              <a:rPr sz="750" spc="16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forums,</a:t>
            </a:r>
            <a:r>
              <a:rPr sz="750" spc="5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45454"/>
                </a:solidFill>
                <a:latin typeface="Arial MT"/>
                <a:cs typeface="Arial MT"/>
              </a:rPr>
              <a:t>live</a:t>
            </a:r>
            <a:r>
              <a:rPr sz="750" spc="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750" spc="80" dirty="0">
                <a:solidFill>
                  <a:srgbClr val="2F2F2F"/>
                </a:solidFill>
                <a:latin typeface="Arial MT"/>
                <a:cs typeface="Arial MT"/>
              </a:rPr>
              <a:t>chat</a:t>
            </a:r>
            <a:r>
              <a:rPr sz="750" spc="16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750" spc="50" dirty="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sz="750" spc="7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55" dirty="0">
                <a:solidFill>
                  <a:srgbClr val="2B2B2B"/>
                </a:solidFill>
                <a:latin typeface="Arial MT"/>
                <a:cs typeface="Arial MT"/>
              </a:rPr>
              <a:t>email</a:t>
            </a:r>
            <a:r>
              <a:rPr sz="750" spc="10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F4F4F"/>
                </a:solidFill>
                <a:latin typeface="Arial MT"/>
                <a:cs typeface="Arial MT"/>
              </a:rPr>
              <a:t>support,</a:t>
            </a:r>
            <a:r>
              <a:rPr sz="750" spc="7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525252"/>
                </a:solidFill>
                <a:latin typeface="Arial MT"/>
                <a:cs typeface="Arial MT"/>
              </a:rPr>
              <a:t>to</a:t>
            </a:r>
            <a:r>
              <a:rPr sz="75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2A2A2A"/>
                </a:solidFill>
                <a:latin typeface="Arial MT"/>
                <a:cs typeface="Arial MT"/>
              </a:rPr>
              <a:t>ensure</a:t>
            </a:r>
            <a:r>
              <a:rPr sz="750" spc="10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5D5D5D"/>
                </a:solidFill>
                <a:latin typeface="Arial MT"/>
                <a:cs typeface="Arial MT"/>
              </a:rPr>
              <a:t>they</a:t>
            </a:r>
            <a:r>
              <a:rPr sz="750" spc="10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con</a:t>
            </a:r>
            <a:r>
              <a:rPr sz="750" spc="2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2A2A2A"/>
                </a:solidFill>
                <a:latin typeface="Arial MT"/>
                <a:cs typeface="Arial MT"/>
              </a:rPr>
              <a:t>resoJve</a:t>
            </a:r>
            <a:r>
              <a:rPr sz="750" spc="16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83838"/>
                </a:solidFill>
                <a:latin typeface="Arial MT"/>
                <a:cs typeface="Arial MT"/>
              </a:rPr>
              <a:t>issues</a:t>
            </a:r>
            <a:r>
              <a:rPr sz="750" spc="11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3B3B3B"/>
                </a:solidFill>
                <a:latin typeface="Arial MT"/>
                <a:cs typeface="Arial MT"/>
              </a:rPr>
              <a:t>anct</a:t>
            </a:r>
            <a:r>
              <a:rPr sz="750" spc="4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750" spc="45" dirty="0">
                <a:solidFill>
                  <a:srgbClr val="2A2A2A"/>
                </a:solidFill>
                <a:latin typeface="Arial MT"/>
                <a:cs typeface="Arial MT"/>
              </a:rPr>
              <a:t>enhance</a:t>
            </a:r>
            <a:r>
              <a:rPr sz="750" spc="4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2A2A2A"/>
                </a:solidFill>
                <a:latin typeface="Arial MT"/>
                <a:cs typeface="Arial MT"/>
              </a:rPr>
              <a:t>satisfaction.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91713"/>
            <a:ext cx="3681164" cy="36811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1972" y="5265789"/>
            <a:ext cx="2014527" cy="21197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2172" y="4270660"/>
            <a:ext cx="995127" cy="7766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87023" y="5364895"/>
            <a:ext cx="1259840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35" dirty="0">
                <a:solidFill>
                  <a:srgbClr val="2356EB"/>
                </a:solidFill>
                <a:latin typeface="Arial Black"/>
                <a:cs typeface="Arial Black"/>
              </a:rPr>
              <a:t>Introduction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3234" y="3314633"/>
            <a:ext cx="387985" cy="210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229" dirty="0">
                <a:solidFill>
                  <a:srgbClr val="161616"/>
                </a:solidFill>
                <a:latin typeface="Arial Black"/>
                <a:cs typeface="Arial Black"/>
              </a:rPr>
              <a:t>LOGO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88" y="5133524"/>
            <a:ext cx="1183459" cy="66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2844" y="5126173"/>
            <a:ext cx="1190810" cy="88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1358" y="3474270"/>
            <a:ext cx="423354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40" dirty="0">
                <a:solidFill>
                  <a:srgbClr val="131313"/>
                </a:solidFill>
                <a:latin typeface="Arial MT"/>
                <a:cs typeface="Arial MT"/>
              </a:rPr>
              <a:t>Importonce</a:t>
            </a:r>
            <a:r>
              <a:rPr sz="1850" spc="8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850" spc="50" dirty="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sz="1850" spc="114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131313"/>
                </a:solidFill>
                <a:latin typeface="Arial MT"/>
                <a:cs typeface="Arial MT"/>
              </a:rPr>
              <a:t>ScientiŃc</a:t>
            </a:r>
            <a:r>
              <a:rPr sz="1850" spc="114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850" spc="105" dirty="0">
                <a:solidFill>
                  <a:srgbClr val="111111"/>
                </a:solidFill>
                <a:latin typeface="Arial MT"/>
                <a:cs typeface="Arial MT"/>
              </a:rPr>
              <a:t>Colculotors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26" y="5276413"/>
            <a:ext cx="11474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dirty="0">
                <a:solidFill>
                  <a:srgbClr val="3B3B3B"/>
                </a:solidFill>
                <a:latin typeface="Cambria"/>
                <a:cs typeface="Cambria"/>
              </a:rPr>
              <a:t>lsh</a:t>
            </a:r>
            <a:r>
              <a:rPr sz="750" spc="-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750" spc="-40" dirty="0">
                <a:solidFill>
                  <a:srgbClr val="383838"/>
                </a:solidFill>
                <a:latin typeface="Cambria"/>
                <a:cs typeface="Cambria"/>
              </a:rPr>
              <a:t>aJ</a:t>
            </a:r>
            <a:r>
              <a:rPr sz="750" spc="-40" dirty="0">
                <a:solidFill>
                  <a:srgbClr val="343434"/>
                </a:solidFill>
                <a:latin typeface="Cambria"/>
                <a:cs typeface="Cambria"/>
              </a:rPr>
              <a:t>1</a:t>
            </a:r>
            <a:r>
              <a:rPr sz="750" spc="225" dirty="0">
                <a:solidFill>
                  <a:srgbClr val="343434"/>
                </a:solidFill>
                <a:latin typeface="Cambria"/>
                <a:cs typeface="Cambria"/>
              </a:rPr>
              <a:t> </a:t>
            </a:r>
            <a:r>
              <a:rPr sz="750" dirty="0">
                <a:solidFill>
                  <a:srgbClr val="3B3B3B"/>
                </a:solidFill>
                <a:latin typeface="Cambria"/>
                <a:cs typeface="Cambria"/>
              </a:rPr>
              <a:t>powerpoint</a:t>
            </a:r>
            <a:r>
              <a:rPr sz="750" spc="22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750" dirty="0">
                <a:solidFill>
                  <a:srgbClr val="424242"/>
                </a:solidFill>
                <a:latin typeface="Cambria"/>
                <a:cs typeface="Cambria"/>
              </a:rPr>
              <a:t>desig</a:t>
            </a:r>
            <a:r>
              <a:rPr sz="750" spc="-5" dirty="0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sz="750" spc="-50" dirty="0">
                <a:solidFill>
                  <a:srgbClr val="444444"/>
                </a:solidFill>
                <a:latin typeface="Cambria"/>
                <a:cs typeface="Cambria"/>
              </a:rPr>
              <a:t>n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0831" y="5471207"/>
            <a:ext cx="1510665" cy="13417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13335" algn="ctr">
              <a:lnSpc>
                <a:spcPct val="120200"/>
              </a:lnSpc>
              <a:spcBef>
                <a:spcPts val="70"/>
              </a:spcBef>
            </a:pPr>
            <a:r>
              <a:rPr sz="900" dirty="0">
                <a:latin typeface="Arial MT"/>
                <a:cs typeface="Arial MT"/>
              </a:rPr>
              <a:t>Scientific </a:t>
            </a:r>
            <a:r>
              <a:rPr sz="900" spc="-10" dirty="0">
                <a:latin typeface="Arial MT"/>
                <a:cs typeface="Arial MT"/>
              </a:rPr>
              <a:t>calculators</a:t>
            </a:r>
            <a:r>
              <a:rPr sz="900" spc="50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facilitate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complex </a:t>
            </a:r>
            <a:r>
              <a:rPr sz="900" dirty="0">
                <a:latin typeface="Arial MT"/>
                <a:cs typeface="Arial MT"/>
              </a:rPr>
              <a:t>calculations,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enabJing </a:t>
            </a:r>
            <a:r>
              <a:rPr sz="900" dirty="0">
                <a:latin typeface="Arial MT"/>
                <a:cs typeface="Arial MT"/>
              </a:rPr>
              <a:t>researchers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perform </a:t>
            </a:r>
            <a:r>
              <a:rPr sz="900" dirty="0">
                <a:latin typeface="Arial MT"/>
                <a:cs typeface="Arial MT"/>
              </a:rPr>
              <a:t>statistical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analysis,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clata </a:t>
            </a:r>
            <a:r>
              <a:rPr sz="900" dirty="0">
                <a:latin typeface="Arial MT"/>
                <a:cs typeface="Arial MT"/>
              </a:rPr>
              <a:t>modeling,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and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simulations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accuracy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sz="900" spc="10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efficienc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y</a:t>
            </a:r>
            <a:r>
              <a:rPr sz="900" dirty="0">
                <a:latin typeface="Arial MT"/>
                <a:cs typeface="Arial MT"/>
              </a:rPr>
              <a:t> in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experiments.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796" y="5282539"/>
            <a:ext cx="1157605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0" dirty="0">
                <a:solidFill>
                  <a:srgbClr val="313131"/>
                </a:solidFill>
                <a:latin typeface="Arial MT"/>
                <a:cs typeface="Arial MT"/>
              </a:rPr>
              <a:t>isheji</a:t>
            </a:r>
            <a:r>
              <a:rPr sz="700" spc="3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00" spc="55" dirty="0">
                <a:solidFill>
                  <a:srgbClr val="363636"/>
                </a:solidFill>
                <a:latin typeface="Arial MT"/>
                <a:cs typeface="Arial MT"/>
              </a:rPr>
              <a:t>powerpolnt</a:t>
            </a:r>
            <a:r>
              <a:rPr sz="700" spc="17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40" dirty="0">
                <a:solidFill>
                  <a:srgbClr val="2D2D2D"/>
                </a:solidFill>
                <a:latin typeface="Arial MT"/>
                <a:cs typeface="Arial MT"/>
              </a:rPr>
              <a:t>desłgn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2330" y="5469982"/>
            <a:ext cx="1342390" cy="13417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-12065" algn="ctr">
              <a:lnSpc>
                <a:spcPct val="127299"/>
              </a:lnSpc>
              <a:spcBef>
                <a:spcPts val="70"/>
              </a:spcBef>
            </a:pPr>
            <a:r>
              <a:rPr sz="850" dirty="0">
                <a:latin typeface="Arial MT"/>
                <a:cs typeface="Arial MT"/>
              </a:rPr>
              <a:t>In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dirty="0">
                <a:latin typeface="Arial MT"/>
                <a:cs typeface="Arial MT"/>
              </a:rPr>
              <a:t>engineering.</a:t>
            </a:r>
            <a:r>
              <a:rPr sz="850" spc="24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scientific </a:t>
            </a:r>
            <a:r>
              <a:rPr sz="850" spc="10" dirty="0">
                <a:latin typeface="Arial MT"/>
                <a:cs typeface="Arial MT"/>
              </a:rPr>
              <a:t>calculators</a:t>
            </a:r>
            <a:r>
              <a:rPr sz="850" spc="235" dirty="0">
                <a:latin typeface="Arial MT"/>
                <a:cs typeface="Arial MT"/>
              </a:rPr>
              <a:t> </a:t>
            </a:r>
            <a:r>
              <a:rPr sz="850" spc="10" dirty="0">
                <a:latin typeface="Arial MT"/>
                <a:cs typeface="Arial MT"/>
              </a:rPr>
              <a:t>are</a:t>
            </a:r>
            <a:r>
              <a:rPr sz="850" spc="40" dirty="0">
                <a:latin typeface="Arial MT"/>
                <a:cs typeface="Arial MT"/>
              </a:rPr>
              <a:t> </a:t>
            </a:r>
            <a:r>
              <a:rPr sz="850" spc="10" dirty="0">
                <a:latin typeface="Arial MT"/>
                <a:cs typeface="Arial MT"/>
              </a:rPr>
              <a:t>c</a:t>
            </a:r>
            <a:r>
              <a:rPr sz="850" spc="-70" dirty="0">
                <a:latin typeface="Arial MT"/>
                <a:cs typeface="Arial MT"/>
              </a:rPr>
              <a:t> </a:t>
            </a:r>
            <a:r>
              <a:rPr sz="850" spc="10" dirty="0">
                <a:latin typeface="Arial MT"/>
                <a:cs typeface="Arial MT"/>
              </a:rPr>
              <a:t>fucial</a:t>
            </a:r>
            <a:r>
              <a:rPr sz="850" spc="160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for </a:t>
            </a:r>
            <a:r>
              <a:rPr sz="850" dirty="0">
                <a:latin typeface="Arial MT"/>
                <a:cs typeface="Arial MT"/>
              </a:rPr>
              <a:t>design</a:t>
            </a:r>
            <a:r>
              <a:rPr sz="850" spc="204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calculations, </a:t>
            </a:r>
            <a:r>
              <a:rPr sz="850" dirty="0">
                <a:latin typeface="Arial MT"/>
                <a:cs typeface="Arial MT"/>
              </a:rPr>
              <a:t>structural</a:t>
            </a:r>
            <a:r>
              <a:rPr sz="850" spc="220" dirty="0">
                <a:latin typeface="Arial MT"/>
                <a:cs typeface="Arial MT"/>
              </a:rPr>
              <a:t> </a:t>
            </a:r>
            <a:r>
              <a:rPr sz="850" dirty="0">
                <a:latin typeface="Arial MT"/>
                <a:cs typeface="Arial MT"/>
              </a:rPr>
              <a:t>analysis,</a:t>
            </a:r>
            <a:r>
              <a:rPr sz="850" spc="204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and </a:t>
            </a:r>
            <a:r>
              <a:rPr sz="850" dirty="0">
                <a:latin typeface="Arial MT"/>
                <a:cs typeface="Arial MT"/>
              </a:rPr>
              <a:t>electrical</a:t>
            </a:r>
            <a:r>
              <a:rPr sz="850" spc="290" dirty="0"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F0F0F"/>
                </a:solidFill>
                <a:latin typeface="Arial MT"/>
                <a:cs typeface="Arial MT"/>
              </a:rPr>
              <a:t>engineering </a:t>
            </a:r>
            <a:r>
              <a:rPr sz="850" dirty="0">
                <a:latin typeface="Arial MT"/>
                <a:cs typeface="Arial MT"/>
              </a:rPr>
              <a:t>problems,</a:t>
            </a:r>
            <a:r>
              <a:rPr sz="850" spc="26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streamlining </a:t>
            </a:r>
            <a:r>
              <a:rPr sz="850" dirty="0">
                <a:latin typeface="Arial MT"/>
                <a:cs typeface="Arial MT"/>
              </a:rPr>
              <a:t>processes</a:t>
            </a:r>
            <a:r>
              <a:rPr sz="850" spc="140" dirty="0">
                <a:latin typeface="Arial MT"/>
                <a:cs typeface="Arial MT"/>
              </a:rPr>
              <a:t> </a:t>
            </a:r>
            <a:r>
              <a:rPr sz="850" dirty="0">
                <a:latin typeface="Arial MT"/>
                <a:cs typeface="Arial MT"/>
              </a:rPr>
              <a:t>and</a:t>
            </a:r>
            <a:r>
              <a:rPr sz="850" spc="27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reducing </a:t>
            </a:r>
            <a:r>
              <a:rPr sz="850" dirty="0">
                <a:latin typeface="Arial MT"/>
                <a:cs typeface="Arial MT"/>
              </a:rPr>
              <a:t>human</a:t>
            </a:r>
            <a:r>
              <a:rPr sz="850" spc="254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error.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5718" y="5068143"/>
            <a:ext cx="1216660" cy="350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-65" dirty="0">
                <a:latin typeface="Arial Black"/>
                <a:cs typeface="Arial Black"/>
              </a:rPr>
              <a:t>Usoge</a:t>
            </a:r>
            <a:r>
              <a:rPr sz="950" spc="-15" dirty="0">
                <a:latin typeface="Arial Black"/>
                <a:cs typeface="Arial Black"/>
              </a:rPr>
              <a:t> </a:t>
            </a:r>
            <a:r>
              <a:rPr sz="950" spc="-10" dirty="0">
                <a:latin typeface="Arial Black"/>
                <a:cs typeface="Arial Black"/>
              </a:rPr>
              <a:t>in</a:t>
            </a:r>
            <a:r>
              <a:rPr sz="950" spc="-45" dirty="0">
                <a:latin typeface="Arial Black"/>
                <a:cs typeface="Arial Black"/>
              </a:rPr>
              <a:t> </a:t>
            </a:r>
            <a:r>
              <a:rPr sz="950" spc="-20" dirty="0">
                <a:latin typeface="Arial Black"/>
                <a:cs typeface="Arial Black"/>
              </a:rPr>
              <a:t>ocodemio</a:t>
            </a:r>
            <a:endParaRPr sz="9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555"/>
              </a:spcBef>
            </a:pPr>
            <a:r>
              <a:rPr sz="700" spc="55" dirty="0">
                <a:solidFill>
                  <a:srgbClr val="383838"/>
                </a:solidFill>
                <a:latin typeface="Arial MT"/>
                <a:cs typeface="Arial MT"/>
              </a:rPr>
              <a:t>łshejl</a:t>
            </a:r>
            <a:r>
              <a:rPr sz="700" spc="2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00" spc="55" dirty="0">
                <a:solidFill>
                  <a:srgbClr val="363636"/>
                </a:solidFill>
                <a:latin typeface="Arial MT"/>
                <a:cs typeface="Arial MT"/>
              </a:rPr>
              <a:t>powerpoint</a:t>
            </a:r>
            <a:r>
              <a:rPr sz="700" spc="16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40" dirty="0">
                <a:solidFill>
                  <a:srgbClr val="2F2F2F"/>
                </a:solidFill>
                <a:latin typeface="Arial MT"/>
                <a:cs typeface="Arial MT"/>
              </a:rPr>
              <a:t>design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6658" y="5463516"/>
            <a:ext cx="1474470" cy="13481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8255" algn="ctr">
              <a:lnSpc>
                <a:spcPct val="124900"/>
              </a:lnSpc>
              <a:spcBef>
                <a:spcPts val="80"/>
              </a:spcBef>
            </a:pPr>
            <a:r>
              <a:rPr sz="900" spc="-10" dirty="0">
                <a:latin typeface="Arial MT"/>
                <a:cs typeface="Arial MT"/>
              </a:rPr>
              <a:t>Stuclents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9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professors </a:t>
            </a:r>
            <a:r>
              <a:rPr sz="850" dirty="0">
                <a:latin typeface="Arial MT"/>
                <a:cs typeface="Arial MT"/>
              </a:rPr>
              <a:t>utilize</a:t>
            </a:r>
            <a:r>
              <a:rPr sz="850" spc="135" dirty="0">
                <a:latin typeface="Arial MT"/>
                <a:cs typeface="Arial MT"/>
              </a:rPr>
              <a:t> </a:t>
            </a:r>
            <a:r>
              <a:rPr sz="850" dirty="0">
                <a:latin typeface="Arial MT"/>
                <a:cs typeface="Arial MT"/>
              </a:rPr>
              <a:t>scientific</a:t>
            </a:r>
            <a:r>
              <a:rPr sz="850" spc="30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calculators</a:t>
            </a:r>
            <a:r>
              <a:rPr sz="850" spc="50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problem-</a:t>
            </a:r>
            <a:r>
              <a:rPr sz="900" spc="2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solving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across </a:t>
            </a:r>
            <a:r>
              <a:rPr sz="900" dirty="0">
                <a:latin typeface="Arial MT"/>
                <a:cs typeface="Arial MT"/>
              </a:rPr>
              <a:t>various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subjects,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enhancing </a:t>
            </a:r>
            <a:r>
              <a:rPr sz="850" dirty="0">
                <a:latin typeface="Arial MT"/>
                <a:cs typeface="Arial MT"/>
              </a:rPr>
              <a:t>learning</a:t>
            </a:r>
            <a:r>
              <a:rPr sz="850" spc="254" dirty="0">
                <a:latin typeface="Arial MT"/>
                <a:cs typeface="Arial MT"/>
              </a:rPr>
              <a:t> </a:t>
            </a:r>
            <a:r>
              <a:rPr sz="850" dirty="0">
                <a:latin typeface="Arial MT"/>
                <a:cs typeface="Arial MT"/>
              </a:rPr>
              <a:t>through</a:t>
            </a:r>
            <a:r>
              <a:rPr sz="850" spc="28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practical </a:t>
            </a:r>
            <a:r>
              <a:rPr sz="850" spc="10" dirty="0">
                <a:latin typeface="Arial MT"/>
                <a:cs typeface="Arial MT"/>
              </a:rPr>
              <a:t>computations</a:t>
            </a:r>
            <a:r>
              <a:rPr sz="850" spc="455" dirty="0"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464646"/>
                </a:solidFill>
                <a:latin typeface="Arial MT"/>
                <a:cs typeface="Arial MT"/>
              </a:rPr>
              <a:t>in </a:t>
            </a:r>
            <a:r>
              <a:rPr sz="850" spc="20" dirty="0">
                <a:latin typeface="Arial MT"/>
                <a:cs typeface="Arial MT"/>
              </a:rPr>
              <a:t>mathematics,</a:t>
            </a:r>
            <a:r>
              <a:rPr sz="850" spc="200" dirty="0">
                <a:latin typeface="Arial MT"/>
                <a:cs typeface="Arial MT"/>
              </a:rPr>
              <a:t> </a:t>
            </a:r>
            <a:r>
              <a:rPr sz="850" spc="10" dirty="0">
                <a:latin typeface="Arial MT"/>
                <a:cs typeface="Arial MT"/>
              </a:rPr>
              <a:t>physics,</a:t>
            </a:r>
            <a:r>
              <a:rPr sz="850" spc="135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and </a:t>
            </a:r>
            <a:r>
              <a:rPr sz="850" spc="-10" dirty="0">
                <a:latin typeface="Arial MT"/>
                <a:cs typeface="Arial MT"/>
              </a:rPr>
              <a:t>chemistry.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538" y="4209200"/>
            <a:ext cx="2545655" cy="19385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5991" y="4209200"/>
            <a:ext cx="2545655" cy="19385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8609" y="3493030"/>
            <a:ext cx="2018664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30" dirty="0">
                <a:solidFill>
                  <a:srgbClr val="161616"/>
                </a:solidFill>
                <a:latin typeface="Arial MT"/>
                <a:cs typeface="Arial MT"/>
              </a:rPr>
              <a:t>Overview</a:t>
            </a:r>
            <a:r>
              <a:rPr sz="2100" spc="-1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sz="2100" spc="-114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Arial MT"/>
                <a:cs typeface="Arial MT"/>
              </a:rPr>
              <a:t>Java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1031" y="4236733"/>
            <a:ext cx="13849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84FAC"/>
                </a:solidFill>
                <a:latin typeface="Arial MT"/>
                <a:cs typeface="Arial MT"/>
              </a:rPr>
              <a:t>Introduction</a:t>
            </a:r>
            <a:r>
              <a:rPr sz="1150" spc="375" dirty="0">
                <a:solidFill>
                  <a:srgbClr val="384FAC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3142C6"/>
                </a:solidFill>
                <a:latin typeface="Arial MT"/>
                <a:cs typeface="Arial MT"/>
              </a:rPr>
              <a:t>to</a:t>
            </a:r>
            <a:r>
              <a:rPr sz="1150" spc="130" dirty="0">
                <a:solidFill>
                  <a:srgbClr val="3142C6"/>
                </a:solidFill>
                <a:latin typeface="Arial MT"/>
                <a:cs typeface="Arial MT"/>
              </a:rPr>
              <a:t> </a:t>
            </a:r>
            <a:r>
              <a:rPr sz="1150" spc="-20" dirty="0">
                <a:solidFill>
                  <a:srgbClr val="3D62CA"/>
                </a:solidFill>
                <a:latin typeface="Arial MT"/>
                <a:cs typeface="Arial MT"/>
              </a:rPr>
              <a:t>Java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304" y="6215471"/>
            <a:ext cx="2534285" cy="354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2899"/>
              </a:lnSpc>
              <a:spcBef>
                <a:spcPts val="95"/>
              </a:spcBef>
            </a:pPr>
            <a:r>
              <a:rPr sz="700" dirty="0">
                <a:solidFill>
                  <a:srgbClr val="4B4B4B"/>
                </a:solidFill>
                <a:latin typeface="Arial MT"/>
                <a:cs typeface="Arial MT"/>
              </a:rPr>
              <a:t>low</a:t>
            </a:r>
            <a:r>
              <a:rPr sz="700" spc="270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575757"/>
                </a:solidFill>
                <a:latin typeface="Arial MT"/>
                <a:cs typeface="Arial MT"/>
              </a:rPr>
              <a:t>is</a:t>
            </a:r>
            <a:r>
              <a:rPr sz="700" spc="-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D3D3D"/>
                </a:solidFill>
                <a:latin typeface="Arial MT"/>
                <a:cs typeface="Arial MT"/>
              </a:rPr>
              <a:t>c</a:t>
            </a:r>
            <a:r>
              <a:rPr sz="700" spc="25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high-</a:t>
            </a:r>
            <a:r>
              <a:rPr sz="700" spc="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40" dirty="0">
                <a:solidFill>
                  <a:srgbClr val="3F3F3F"/>
                </a:solidFill>
                <a:latin typeface="Arial MT"/>
                <a:cs typeface="Arial MT"/>
              </a:rPr>
              <a:t>legal,</a:t>
            </a:r>
            <a:r>
              <a:rPr sz="7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00" spc="-35" dirty="0">
                <a:solidFill>
                  <a:srgbClr val="262626"/>
                </a:solidFill>
                <a:latin typeface="Arial MT"/>
                <a:cs typeface="Arial MT"/>
              </a:rPr>
              <a:t>versorile</a:t>
            </a:r>
            <a:r>
              <a:rPr sz="700" spc="5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262626"/>
                </a:solidFill>
                <a:latin typeface="Arial MT"/>
                <a:cs typeface="Arial MT"/>
              </a:rPr>
              <a:t>pforjt'ommIng</a:t>
            </a:r>
            <a:r>
              <a:rPr sz="700" spc="6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242424"/>
                </a:solidFill>
                <a:latin typeface="Arial MT"/>
                <a:cs typeface="Arial MT"/>
              </a:rPr>
              <a:t>longuogo</a:t>
            </a:r>
            <a:r>
              <a:rPr sz="70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700" spc="-40" dirty="0">
                <a:solidFill>
                  <a:srgbClr val="545454"/>
                </a:solidFill>
                <a:latin typeface="Arial MT"/>
                <a:cs typeface="Arial MT"/>
              </a:rPr>
              <a:t>kiJcwiJ</a:t>
            </a:r>
            <a:r>
              <a:rPr sz="700" spc="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63636"/>
                </a:solidFill>
                <a:latin typeface="Arial MT"/>
                <a:cs typeface="Arial MT"/>
              </a:rPr>
              <a:t>for</a:t>
            </a:r>
            <a:r>
              <a:rPr sz="70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696969"/>
                </a:solidFill>
                <a:latin typeface="Arial MT"/>
                <a:cs typeface="Arial MT"/>
              </a:rPr>
              <a:t>ita</a:t>
            </a:r>
            <a:r>
              <a:rPr sz="700" spc="50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700" spc="-50" dirty="0">
                <a:solidFill>
                  <a:srgbClr val="2D2D2D"/>
                </a:solidFill>
                <a:latin typeface="Arial MT"/>
                <a:cs typeface="Arial MT"/>
              </a:rPr>
              <a:t>piIoTfofm</a:t>
            </a:r>
            <a:r>
              <a:rPr sz="700" spc="3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700" spc="-50" dirty="0">
                <a:solidFill>
                  <a:srgbClr val="1A1A1A"/>
                </a:solidFill>
                <a:latin typeface="Arial MT"/>
                <a:cs typeface="Arial MT"/>
              </a:rPr>
              <a:t>inQ+penoanc</a:t>
            </a:r>
            <a:r>
              <a:rPr sz="700" spc="-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700" spc="-70" dirty="0">
                <a:solidFill>
                  <a:srgbClr val="4B4B4B"/>
                </a:solidFill>
                <a:latin typeface="Arial MT"/>
                <a:cs typeface="Arial MT"/>
              </a:rPr>
              <a:t>e,</a:t>
            </a:r>
            <a:r>
              <a:rPr sz="700" spc="15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2D2D2D"/>
                </a:solidFill>
                <a:latin typeface="Arial MT"/>
                <a:cs typeface="Arial MT"/>
              </a:rPr>
              <a:t>widespread</a:t>
            </a:r>
            <a:r>
              <a:rPr sz="700" spc="9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700" spc="-70" dirty="0">
                <a:solidFill>
                  <a:srgbClr val="3D3D3D"/>
                </a:solidFill>
                <a:latin typeface="Arial MT"/>
                <a:cs typeface="Arial MT"/>
              </a:rPr>
              <a:t>use.</a:t>
            </a:r>
            <a:r>
              <a:rPr sz="700" spc="5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82828"/>
                </a:solidFill>
                <a:latin typeface="Arial MT"/>
                <a:cs typeface="Arial MT"/>
              </a:rPr>
              <a:t>and</a:t>
            </a:r>
            <a:r>
              <a:rPr sz="700" spc="6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srtonj </a:t>
            </a:r>
            <a:r>
              <a:rPr sz="700" spc="-10" dirty="0">
                <a:solidFill>
                  <a:srgbClr val="2A2A2A"/>
                </a:solidFill>
                <a:latin typeface="Arial MT"/>
                <a:cs typeface="Arial MT"/>
              </a:rPr>
              <a:t>community</a:t>
            </a:r>
            <a:r>
              <a:rPr sz="700" spc="50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700" spc="-35" dirty="0">
                <a:solidFill>
                  <a:srgbClr val="4B4B4B"/>
                </a:solidFill>
                <a:latin typeface="Arial MT"/>
                <a:cs typeface="Arial MT"/>
              </a:rPr>
              <a:t>support,</a:t>
            </a:r>
            <a:r>
              <a:rPr sz="700" spc="-25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212121"/>
                </a:solidFill>
                <a:latin typeface="Arial MT"/>
                <a:cs typeface="Arial MT"/>
              </a:rPr>
              <a:t>making</a:t>
            </a:r>
            <a:r>
              <a:rPr sz="7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It</a:t>
            </a:r>
            <a:r>
              <a:rPr sz="700" spc="-30" dirty="0"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262626"/>
                </a:solidFill>
                <a:latin typeface="Arial MT"/>
                <a:cs typeface="Arial MT"/>
              </a:rPr>
              <a:t>ioeoi</a:t>
            </a:r>
            <a:r>
              <a:rPr sz="700" spc="4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494949"/>
                </a:solidFill>
                <a:latin typeface="Arial MT"/>
                <a:cs typeface="Arial MT"/>
              </a:rPr>
              <a:t>fof</a:t>
            </a:r>
            <a:r>
              <a:rPr sz="700" spc="4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700" spc="-30" dirty="0">
                <a:solidFill>
                  <a:srgbClr val="2B2B2B"/>
                </a:solidFill>
                <a:latin typeface="Arial MT"/>
                <a:cs typeface="Arial MT"/>
              </a:rPr>
              <a:t>vatloua</a:t>
            </a:r>
            <a:r>
              <a:rPr sz="700" spc="1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1D1D1D"/>
                </a:solidFill>
                <a:latin typeface="Arial MT"/>
                <a:cs typeface="Arial MT"/>
              </a:rPr>
              <a:t>opplicotons.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6035" y="4236733"/>
            <a:ext cx="21062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65DC4"/>
                </a:solidFill>
                <a:latin typeface="Arial MT"/>
                <a:cs typeface="Arial MT"/>
              </a:rPr>
              <a:t>Java</a:t>
            </a:r>
            <a:r>
              <a:rPr sz="1150" spc="145" dirty="0">
                <a:solidFill>
                  <a:srgbClr val="365DC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385BB5"/>
                </a:solidFill>
                <a:latin typeface="Arial MT"/>
                <a:cs typeface="Arial MT"/>
              </a:rPr>
              <a:t>for</a:t>
            </a:r>
            <a:r>
              <a:rPr sz="1150" spc="165" dirty="0">
                <a:solidFill>
                  <a:srgbClr val="385BB5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3F57EF"/>
                </a:solidFill>
                <a:latin typeface="Arial MT"/>
                <a:cs typeface="Arial MT"/>
              </a:rPr>
              <a:t>scientific</a:t>
            </a:r>
            <a:r>
              <a:rPr sz="1150" spc="105" dirty="0">
                <a:solidFill>
                  <a:srgbClr val="3F57E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3D4DF9"/>
                </a:solidFill>
                <a:latin typeface="Arial MT"/>
                <a:cs typeface="Arial MT"/>
              </a:rPr>
              <a:t>computation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869" y="6215471"/>
            <a:ext cx="2380615" cy="46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" algn="ctr">
              <a:lnSpc>
                <a:spcPct val="102899"/>
              </a:lnSpc>
              <a:spcBef>
                <a:spcPts val="95"/>
              </a:spcBef>
            </a:pPr>
            <a:r>
              <a:rPr sz="700" spc="-20" dirty="0">
                <a:solidFill>
                  <a:srgbClr val="2B2B2B"/>
                </a:solidFill>
                <a:latin typeface="Arial MT"/>
                <a:cs typeface="Arial MT"/>
              </a:rPr>
              <a:t>Java</a:t>
            </a:r>
            <a:r>
              <a:rPr sz="700" spc="-2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Arial MT"/>
                <a:cs typeface="Arial MT"/>
              </a:rPr>
              <a:t>offets</a:t>
            </a:r>
            <a:r>
              <a:rPr sz="7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161616"/>
                </a:solidFill>
                <a:latin typeface="Arial MT"/>
                <a:cs typeface="Arial MT"/>
              </a:rPr>
              <a:t>librotles</a:t>
            </a:r>
            <a:r>
              <a:rPr sz="700" spc="1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D3D3D"/>
                </a:solidFill>
                <a:latin typeface="Arial MT"/>
                <a:cs typeface="Arial MT"/>
              </a:rPr>
              <a:t>oi\d</a:t>
            </a:r>
            <a:r>
              <a:rPr sz="700" spc="-30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700" spc="-30" dirty="0">
                <a:solidFill>
                  <a:srgbClr val="2D2D2D"/>
                </a:solidFill>
                <a:latin typeface="Arial MT"/>
                <a:cs typeface="Arial MT"/>
              </a:rPr>
              <a:t>frameworks</a:t>
            </a:r>
            <a:r>
              <a:rPr sz="700" spc="6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700" spc="-75" dirty="0">
                <a:solidFill>
                  <a:srgbClr val="363636"/>
                </a:solidFill>
                <a:latin typeface="Arial MT"/>
                <a:cs typeface="Arial MT"/>
              </a:rPr>
              <a:t>Quired</a:t>
            </a:r>
            <a:r>
              <a:rPr sz="700" spc="2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2A2A2A"/>
                </a:solidFill>
                <a:latin typeface="Arial MT"/>
                <a:cs typeface="Arial MT"/>
              </a:rPr>
              <a:t>for</a:t>
            </a:r>
            <a:r>
              <a:rPr sz="700" spc="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2D2D2D"/>
                </a:solidFill>
                <a:latin typeface="Arial MT"/>
                <a:cs typeface="Arial MT"/>
              </a:rPr>
              <a:t>sciDnt*fic</a:t>
            </a:r>
            <a:r>
              <a:rPr sz="700" spc="50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2A2A2A"/>
                </a:solidFill>
                <a:latin typeface="Arial MT"/>
                <a:cs typeface="Arial MT"/>
              </a:rPr>
              <a:t>computing.</a:t>
            </a:r>
            <a:r>
              <a:rPr sz="700" spc="3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2A2A2A"/>
                </a:solidFill>
                <a:latin typeface="Arial MT"/>
                <a:cs typeface="Arial MT"/>
              </a:rPr>
              <a:t>enabling</a:t>
            </a:r>
            <a:r>
              <a:rPr sz="700" spc="2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1A1A1A"/>
                </a:solidFill>
                <a:latin typeface="Arial MT"/>
                <a:cs typeface="Arial MT"/>
              </a:rPr>
              <a:t>deveopet</a:t>
            </a:r>
            <a:r>
              <a:rPr sz="700" spc="-3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700" spc="-130" dirty="0">
                <a:solidFill>
                  <a:srgbClr val="575757"/>
                </a:solidFill>
                <a:latin typeface="Arial MT"/>
                <a:cs typeface="Arial MT"/>
              </a:rPr>
              <a:t>a</a:t>
            </a:r>
            <a:r>
              <a:rPr sz="700" spc="3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700" spc="-35" dirty="0">
                <a:solidFill>
                  <a:srgbClr val="383838"/>
                </a:solidFill>
                <a:latin typeface="Arial MT"/>
                <a:cs typeface="Arial MT"/>
              </a:rPr>
              <a:t>to</a:t>
            </a:r>
            <a:r>
              <a:rPr sz="700" spc="-1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 MT"/>
                <a:cs typeface="Arial MT"/>
              </a:rPr>
              <a:t>perform </a:t>
            </a:r>
            <a:r>
              <a:rPr sz="700" spc="-20" dirty="0">
                <a:solidFill>
                  <a:srgbClr val="1C1C1C"/>
                </a:solidFill>
                <a:latin typeface="Arial MT"/>
                <a:cs typeface="Arial MT"/>
              </a:rPr>
              <a:t>numaticol</a:t>
            </a:r>
            <a:r>
              <a:rPr sz="700" spc="-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Arial MT"/>
                <a:cs typeface="Arial MT"/>
              </a:rPr>
              <a:t>mernods</a:t>
            </a:r>
            <a:r>
              <a:rPr sz="700" spc="5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12121"/>
                </a:solidFill>
                <a:latin typeface="Arial MT"/>
                <a:cs typeface="Arial MT"/>
              </a:rPr>
              <a:t>oota</a:t>
            </a:r>
            <a:r>
              <a:rPr sz="7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700" spc="-55" dirty="0">
                <a:latin typeface="Arial MT"/>
                <a:cs typeface="Arial MT"/>
              </a:rPr>
              <a:t>an'aIysia,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and</a:t>
            </a:r>
            <a:r>
              <a:rPr sz="700" spc="-15" dirty="0"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282828"/>
                </a:solidFill>
                <a:latin typeface="Arial MT"/>
                <a:cs typeface="Arial MT"/>
              </a:rPr>
              <a:t>grophicot</a:t>
            </a:r>
            <a:r>
              <a:rPr sz="700" spc="8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700" spc="-40" dirty="0">
                <a:solidFill>
                  <a:srgbClr val="2F2F2F"/>
                </a:solidFill>
                <a:latin typeface="Arial MT"/>
                <a:cs typeface="Arial MT"/>
              </a:rPr>
              <a:t>teprasentaric•n</a:t>
            </a:r>
            <a:r>
              <a:rPr sz="700" spc="-5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sz="700" spc="4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282828"/>
                </a:solidFill>
                <a:latin typeface="Arial MT"/>
                <a:cs typeface="Arial MT"/>
              </a:rPr>
              <a:t>scientific</a:t>
            </a:r>
            <a:r>
              <a:rPr sz="700" spc="4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1F1F1F"/>
                </a:solidFill>
                <a:latin typeface="Arial MT"/>
                <a:cs typeface="Arial MT"/>
              </a:rPr>
              <a:t>ooto</a:t>
            </a:r>
            <a:r>
              <a:rPr sz="700" spc="5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700" spc="-65" dirty="0">
                <a:solidFill>
                  <a:srgbClr val="333333"/>
                </a:solidFill>
                <a:latin typeface="Arial MT"/>
                <a:cs typeface="Arial MT"/>
              </a:rPr>
              <a:t>oMcientI-</a:t>
            </a:r>
            <a:r>
              <a:rPr sz="700" spc="-25" dirty="0">
                <a:solidFill>
                  <a:srgbClr val="333333"/>
                </a:solidFill>
                <a:latin typeface="Arial MT"/>
                <a:cs typeface="Arial MT"/>
              </a:rPr>
              <a:t>y.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75680" y="4135297"/>
            <a:ext cx="790575" cy="798195"/>
            <a:chOff x="3375680" y="4135297"/>
            <a:chExt cx="790575" cy="798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5680" y="4135297"/>
              <a:ext cx="790367" cy="7977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5680" y="4135297"/>
              <a:ext cx="790367" cy="7977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477888"/>
            <a:ext cx="3205787" cy="3841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30280" y="5391019"/>
            <a:ext cx="723887" cy="2696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27595" y="5330306"/>
            <a:ext cx="115379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145" dirty="0">
                <a:solidFill>
                  <a:srgbClr val="EBE9FF"/>
                </a:solidFill>
                <a:latin typeface="Arial Black"/>
                <a:cs typeface="Arial Black"/>
              </a:rPr>
              <a:t>Blne,</a:t>
            </a:r>
            <a:r>
              <a:rPr sz="1150" spc="-60" dirty="0">
                <a:solidFill>
                  <a:srgbClr val="EBE9FF"/>
                </a:solidFill>
                <a:latin typeface="Arial Black"/>
                <a:cs typeface="Arial Black"/>
              </a:rPr>
              <a:t> </a:t>
            </a:r>
            <a:r>
              <a:rPr sz="1150" spc="-130" dirty="0">
                <a:solidFill>
                  <a:srgbClr val="3464A8"/>
                </a:solidFill>
                <a:latin typeface="Arial Black"/>
                <a:cs typeface="Arial Black"/>
              </a:rPr>
              <a:t>coslna,</a:t>
            </a:r>
            <a:r>
              <a:rPr sz="1150" spc="-40" dirty="0">
                <a:solidFill>
                  <a:srgbClr val="3464A8"/>
                </a:solidFill>
                <a:latin typeface="Arial Black"/>
                <a:cs typeface="Arial Black"/>
              </a:rPr>
              <a:t> </a:t>
            </a:r>
            <a:r>
              <a:rPr sz="1150" spc="-45" dirty="0">
                <a:solidFill>
                  <a:srgbClr val="3B50EB"/>
                </a:solidFill>
                <a:latin typeface="Arial Black"/>
                <a:cs typeface="Arial Black"/>
              </a:rPr>
              <a:t>ond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4417" y="5471883"/>
            <a:ext cx="1289685" cy="14941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0"/>
              </a:spcBef>
            </a:pPr>
            <a:r>
              <a:rPr sz="1200" spc="-10" dirty="0">
                <a:solidFill>
                  <a:srgbClr val="3144AE"/>
                </a:solidFill>
                <a:latin typeface="Arial Black"/>
                <a:cs typeface="Arial Black"/>
              </a:rPr>
              <a:t>tongent</a:t>
            </a:r>
            <a:endParaRPr sz="1200">
              <a:latin typeface="Arial Black"/>
              <a:cs typeface="Arial Black"/>
            </a:endParaRPr>
          </a:p>
          <a:p>
            <a:pPr marL="12700" marR="5080" indent="-17145" algn="ctr">
              <a:lnSpc>
                <a:spcPct val="97600"/>
              </a:lnSpc>
              <a:spcBef>
                <a:spcPts val="1145"/>
              </a:spcBef>
            </a:pPr>
            <a:r>
              <a:rPr sz="850" spc="-50" dirty="0">
                <a:solidFill>
                  <a:srgbClr val="494949"/>
                </a:solidFill>
                <a:latin typeface="Arial MT"/>
                <a:cs typeface="Arial MT"/>
              </a:rPr>
              <a:t>Sine,</a:t>
            </a:r>
            <a:r>
              <a:rPr sz="850" spc="-10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494949"/>
                </a:solidFill>
                <a:latin typeface="Arial MT"/>
                <a:cs typeface="Arial MT"/>
              </a:rPr>
              <a:t>.üoslrie,</a:t>
            </a:r>
            <a:r>
              <a:rPr sz="850" spc="-1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3D3D3D"/>
                </a:solidFill>
                <a:latin typeface="Arial MT"/>
                <a:cs typeface="Arial MT"/>
              </a:rPr>
              <a:t>on</a:t>
            </a:r>
            <a:r>
              <a:rPr sz="850" spc="-20" dirty="0">
                <a:solidFill>
                  <a:srgbClr val="363636"/>
                </a:solidFill>
                <a:latin typeface="Arial MT"/>
                <a:cs typeface="Arial MT"/>
              </a:rPr>
              <a:t>:ó</a:t>
            </a:r>
            <a:r>
              <a:rPr sz="850" spc="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464646"/>
                </a:solidFill>
                <a:latin typeface="Arial MT"/>
                <a:cs typeface="Arial MT"/>
              </a:rPr>
              <a:t>tongerit </a:t>
            </a:r>
            <a:r>
              <a:rPr sz="850" dirty="0">
                <a:solidFill>
                  <a:srgbClr val="242424"/>
                </a:solidFill>
                <a:latin typeface="Arial MT"/>
                <a:cs typeface="Arial MT"/>
              </a:rPr>
              <a:t>ore</a:t>
            </a:r>
            <a:r>
              <a:rPr sz="850" spc="4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363636"/>
                </a:solidFill>
                <a:latin typeface="Arial MT"/>
                <a:cs typeface="Arial MT"/>
              </a:rPr>
              <a:t>primari.</a:t>
            </a:r>
            <a:r>
              <a:rPr sz="850" spc="500" dirty="0">
                <a:solidFill>
                  <a:srgbClr val="363636"/>
                </a:solidFill>
                <a:latin typeface="Arial MT"/>
                <a:cs typeface="Arial MT"/>
              </a:rPr>
              <a:t>  </a:t>
            </a:r>
            <a:r>
              <a:rPr sz="850" dirty="0">
                <a:solidFill>
                  <a:srgbClr val="333333"/>
                </a:solidFill>
                <a:latin typeface="Arial MT"/>
                <a:cs typeface="Arial MT"/>
              </a:rPr>
              <a:t>trigonometrid</a:t>
            </a:r>
            <a:r>
              <a:rPr sz="850" spc="2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D2D2D"/>
                </a:solidFill>
                <a:latin typeface="Arial MT"/>
                <a:cs typeface="Arial MT"/>
              </a:rPr>
              <a:t>functiòns </a:t>
            </a:r>
            <a:r>
              <a:rPr sz="850" dirty="0">
                <a:solidFill>
                  <a:srgbClr val="3B3B3B"/>
                </a:solidFill>
                <a:latin typeface="Arial MT"/>
                <a:cs typeface="Arial MT"/>
              </a:rPr>
              <a:t>relatlng</a:t>
            </a:r>
            <a:r>
              <a:rPr sz="850" spc="9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64646"/>
                </a:solidFill>
                <a:latin typeface="Arial MT"/>
                <a:cs typeface="Arial MT"/>
              </a:rPr>
              <a:t>angles</a:t>
            </a:r>
            <a:r>
              <a:rPr sz="850" spc="15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B4B4B"/>
                </a:solidFill>
                <a:latin typeface="Arial MT"/>
                <a:cs typeface="Arial MT"/>
              </a:rPr>
              <a:t>to</a:t>
            </a:r>
            <a:r>
              <a:rPr sz="850" spc="85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383838"/>
                </a:solidFill>
                <a:latin typeface="Arial MT"/>
                <a:cs typeface="Arial MT"/>
              </a:rPr>
              <a:t>slde </a:t>
            </a:r>
            <a:r>
              <a:rPr sz="850" dirty="0">
                <a:solidFill>
                  <a:srgbClr val="414141"/>
                </a:solidFill>
                <a:latin typeface="Arial MT"/>
                <a:cs typeface="Arial MT"/>
              </a:rPr>
              <a:t>lengths</a:t>
            </a:r>
            <a:r>
              <a:rPr sz="850" spc="160" dirty="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94949"/>
                </a:solidFill>
                <a:latin typeface="Arial MT"/>
                <a:cs typeface="Arial MT"/>
              </a:rPr>
              <a:t>in</a:t>
            </a:r>
            <a:r>
              <a:rPr sz="850" spc="8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343434"/>
                </a:solidFill>
                <a:latin typeface="Arial MT"/>
                <a:cs typeface="Arial MT"/>
              </a:rPr>
              <a:t>right-</a:t>
            </a:r>
            <a:r>
              <a:rPr sz="850" spc="19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383838"/>
                </a:solidFill>
                <a:latin typeface="Arial MT"/>
                <a:cs typeface="Arial MT"/>
              </a:rPr>
              <a:t>ongled </a:t>
            </a:r>
            <a:r>
              <a:rPr sz="850" dirty="0">
                <a:solidFill>
                  <a:srgbClr val="3F3F3F"/>
                </a:solidFill>
                <a:latin typeface="Arial MT"/>
                <a:cs typeface="Arial MT"/>
              </a:rPr>
              <a:t>Iria</a:t>
            </a:r>
            <a:r>
              <a:rPr sz="850" dirty="0">
                <a:solidFill>
                  <a:srgbClr val="4F4F4F"/>
                </a:solidFill>
                <a:latin typeface="Arial MT"/>
                <a:cs typeface="Arial MT"/>
              </a:rPr>
              <a:t>ngles.</a:t>
            </a:r>
            <a:r>
              <a:rPr sz="850" spc="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424242"/>
                </a:solidFill>
                <a:latin typeface="Arial MT"/>
                <a:cs typeface="Arial MT"/>
              </a:rPr>
              <a:t>They</a:t>
            </a:r>
            <a:r>
              <a:rPr sz="850" spc="9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424242"/>
                </a:solidFill>
                <a:latin typeface="Arial MT"/>
                <a:cs typeface="Arial MT"/>
              </a:rPr>
              <a:t>ore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fund.omental</a:t>
            </a:r>
            <a:r>
              <a:rPr sz="850" spc="6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444444"/>
                </a:solidFill>
                <a:latin typeface="Arial MT"/>
                <a:cs typeface="Arial MT"/>
              </a:rPr>
              <a:t>in</a:t>
            </a:r>
            <a:r>
              <a:rPr sz="850" spc="50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64646"/>
                </a:solidFill>
                <a:latin typeface="Arial MT"/>
                <a:cs typeface="Arial MT"/>
              </a:rPr>
              <a:t>geometry,</a:t>
            </a:r>
            <a:r>
              <a:rPr sz="850" spc="114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383838"/>
                </a:solidFill>
                <a:latin typeface="Arial MT"/>
                <a:cs typeface="Arial MT"/>
              </a:rPr>
              <a:t>ph'/sic's,</a:t>
            </a:r>
            <a:r>
              <a:rPr sz="850" spc="6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424242"/>
                </a:solidFill>
                <a:latin typeface="Arial MT"/>
                <a:cs typeface="Arial MT"/>
              </a:rPr>
              <a:t>and </a:t>
            </a:r>
            <a:r>
              <a:rPr sz="850" dirty="0">
                <a:solidFill>
                  <a:srgbClr val="444444"/>
                </a:solidFill>
                <a:latin typeface="Arial MT"/>
                <a:cs typeface="Arial MT"/>
              </a:rPr>
              <a:t>engfneering</a:t>
            </a:r>
            <a:r>
              <a:rPr sz="850" spc="1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32323"/>
                </a:solidFill>
                <a:latin typeface="Arial MT"/>
                <a:cs typeface="Arial MT"/>
              </a:rPr>
              <a:t>opplidotions.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1917" y="5245360"/>
            <a:ext cx="1291590" cy="1529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40" algn="ctr">
              <a:lnSpc>
                <a:spcPts val="1335"/>
              </a:lnSpc>
              <a:spcBef>
                <a:spcPts val="105"/>
              </a:spcBef>
            </a:pPr>
            <a:r>
              <a:rPr sz="1300" b="1" spc="-10" dirty="0">
                <a:solidFill>
                  <a:srgbClr val="464DC1"/>
                </a:solidFill>
                <a:latin typeface="Times New Roman"/>
                <a:cs typeface="Times New Roman"/>
              </a:rPr>
              <a:t>jnnerse</a:t>
            </a:r>
            <a:endParaRPr sz="1300">
              <a:latin typeface="Times New Roman"/>
              <a:cs typeface="Times New Roman"/>
            </a:endParaRPr>
          </a:p>
          <a:p>
            <a:pPr marL="171450" marR="152400" algn="ctr">
              <a:lnSpc>
                <a:spcPct val="70800"/>
              </a:lnSpc>
              <a:spcBef>
                <a:spcPts val="229"/>
              </a:spcBef>
            </a:pPr>
            <a:r>
              <a:rPr sz="1300" b="1" spc="-40" dirty="0">
                <a:solidFill>
                  <a:srgbClr val="F6F6F6"/>
                </a:solidFill>
                <a:latin typeface="Times New Roman"/>
                <a:cs typeface="Times New Roman"/>
              </a:rPr>
              <a:t>trlgonometrlc. </a:t>
            </a:r>
            <a:r>
              <a:rPr sz="1300" b="1" spc="-10" dirty="0">
                <a:solidFill>
                  <a:srgbClr val="3154FF"/>
                </a:solidFill>
                <a:latin typeface="Times New Roman"/>
                <a:cs typeface="Times New Roman"/>
              </a:rPr>
              <a:t>lunctions</a:t>
            </a:r>
            <a:endParaRPr sz="1300">
              <a:latin typeface="Times New Roman"/>
              <a:cs typeface="Times New Roman"/>
            </a:endParaRPr>
          </a:p>
          <a:p>
            <a:pPr marL="12700" marR="5080" indent="-10160" algn="ctr">
              <a:lnSpc>
                <a:spcPct val="92000"/>
              </a:lnSpc>
              <a:spcBef>
                <a:spcPts val="540"/>
              </a:spcBef>
            </a:pPr>
            <a:r>
              <a:rPr sz="850" spc="-10" dirty="0">
                <a:solidFill>
                  <a:srgbClr val="161616"/>
                </a:solidFill>
                <a:latin typeface="Arial MT"/>
                <a:cs typeface="Arial MT"/>
              </a:rPr>
              <a:t>Inverse:'trIgonometric </a:t>
            </a:r>
            <a:r>
              <a:rPr sz="850" spc="-20" dirty="0">
                <a:solidFill>
                  <a:srgbClr val="313131"/>
                </a:solidFill>
                <a:latin typeface="Arial MT"/>
                <a:cs typeface="Arial MT"/>
              </a:rPr>
              <a:t>functions</a:t>
            </a:r>
            <a:r>
              <a:rPr sz="850" spc="3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3F3F3F"/>
                </a:solidFill>
                <a:latin typeface="Arial MT"/>
                <a:cs typeface="Arial MT"/>
              </a:rPr>
              <a:t>provide</a:t>
            </a:r>
            <a:r>
              <a:rPr sz="85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50" spc="-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333333"/>
                </a:solidFill>
                <a:latin typeface="Arial MT"/>
                <a:cs typeface="Arial MT"/>
              </a:rPr>
              <a:t>ongle </a:t>
            </a:r>
            <a:r>
              <a:rPr sz="850" spc="-30" dirty="0">
                <a:solidFill>
                  <a:srgbClr val="505050"/>
                </a:solidFill>
                <a:latin typeface="Arial MT"/>
                <a:cs typeface="Arial MT"/>
              </a:rPr>
              <a:t>meosurés</a:t>
            </a:r>
            <a:r>
              <a:rPr sz="850" spc="10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45" dirty="0">
                <a:solidFill>
                  <a:srgbClr val="343434"/>
                </a:solidFill>
                <a:latin typeface="Arial MT"/>
                <a:cs typeface="Arial MT"/>
              </a:rPr>
              <a:t>sorr'es'ponding</a:t>
            </a:r>
            <a:r>
              <a:rPr sz="850" spc="-8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343434"/>
                </a:solidFill>
                <a:latin typeface="Arial MT"/>
                <a:cs typeface="Arial MT"/>
              </a:rPr>
              <a:t>to </a:t>
            </a:r>
            <a:r>
              <a:rPr sz="850" spc="-20" dirty="0">
                <a:solidFill>
                  <a:srgbClr val="333333"/>
                </a:solidFill>
                <a:latin typeface="Arial MT"/>
                <a:cs typeface="Arial MT"/>
              </a:rPr>
              <a:t>given</a:t>
            </a:r>
            <a:r>
              <a:rPr sz="85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Arial MT"/>
                <a:cs typeface="Arial MT"/>
              </a:rPr>
              <a:t>ratios</a:t>
            </a:r>
            <a:r>
              <a:rPr sz="850" spc="-2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850" spc="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850" spc="-80" dirty="0">
                <a:solidFill>
                  <a:srgbClr val="3B3B3B"/>
                </a:solidFill>
                <a:latin typeface="Arial MT"/>
                <a:cs typeface="Arial MT"/>
              </a:rPr>
              <a:t>sible</a:t>
            </a:r>
            <a:r>
              <a:rPr sz="85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4F4F4F"/>
                </a:solidFill>
                <a:latin typeface="Arial MT"/>
                <a:cs typeface="Arial MT"/>
              </a:rPr>
              <a:t>lengths. </a:t>
            </a:r>
            <a:r>
              <a:rPr sz="850" spc="-40" dirty="0">
                <a:solidFill>
                  <a:srgbClr val="131313"/>
                </a:solidFill>
                <a:latin typeface="Arial MT"/>
                <a:cs typeface="Arial MT"/>
              </a:rPr>
              <a:t>incIudin'g</a:t>
            </a:r>
            <a:r>
              <a:rPr sz="85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131313"/>
                </a:solidFill>
                <a:latin typeface="Arial MT"/>
                <a:cs typeface="Arial MT"/>
              </a:rPr>
              <a:t>orcsiné,</a:t>
            </a:r>
            <a:r>
              <a:rPr sz="850" spc="50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850" spc="-35" dirty="0">
                <a:solidFill>
                  <a:srgbClr val="2F2F2F"/>
                </a:solidFill>
                <a:latin typeface="Arial MT"/>
                <a:cs typeface="Arial MT"/>
              </a:rPr>
              <a:t>orccosine.</a:t>
            </a:r>
            <a:r>
              <a:rPr sz="850" spc="2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850" spc="-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B2B2B"/>
                </a:solidFill>
                <a:latin typeface="Arial MT"/>
                <a:cs typeface="Arial MT"/>
              </a:rPr>
              <a:t>orctongen\ </a:t>
            </a:r>
            <a:r>
              <a:rPr sz="850" spc="-25" dirty="0">
                <a:solidFill>
                  <a:srgbClr val="262626"/>
                </a:solidFill>
                <a:latin typeface="Arial MT"/>
                <a:cs typeface="Arial MT"/>
              </a:rPr>
              <a:t>esseritial</a:t>
            </a:r>
            <a:r>
              <a:rPr sz="85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464646"/>
                </a:solidFill>
                <a:latin typeface="Arial MT"/>
                <a:cs typeface="Arial MT"/>
              </a:rPr>
              <a:t>fo'r</a:t>
            </a:r>
            <a:r>
              <a:rPr sz="850" spc="3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4F4F4F"/>
                </a:solidFill>
                <a:latin typeface="Arial MT"/>
                <a:cs typeface="Arial MT"/>
              </a:rPr>
              <a:t>solving </a:t>
            </a:r>
            <a:r>
              <a:rPr sz="850" spc="-25" dirty="0">
                <a:solidFill>
                  <a:srgbClr val="494949"/>
                </a:solidFill>
                <a:latin typeface="Arial MT"/>
                <a:cs typeface="Arial MT"/>
              </a:rPr>
              <a:t>triiarigle-</a:t>
            </a:r>
            <a:r>
              <a:rPr sz="850" spc="7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383838"/>
                </a:solidFill>
                <a:latin typeface="Arial MT"/>
                <a:cs typeface="Arial MT"/>
              </a:rPr>
              <a:t>reIate'd</a:t>
            </a:r>
            <a:r>
              <a:rPr sz="850" spc="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F2F2F"/>
                </a:solidFill>
                <a:latin typeface="Arial MT"/>
                <a:cs typeface="Arial MT"/>
              </a:rPr>
              <a:t>problems.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2864" y="5780889"/>
            <a:ext cx="1275715" cy="11112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-8255" algn="ctr">
              <a:lnSpc>
                <a:spcPct val="91900"/>
              </a:lnSpc>
              <a:spcBef>
                <a:spcPts val="204"/>
              </a:spcBef>
            </a:pPr>
            <a:r>
              <a:rPr sz="850" spc="-25" dirty="0">
                <a:solidFill>
                  <a:srgbClr val="1C1C1C"/>
                </a:solidFill>
                <a:latin typeface="Arial MT"/>
                <a:cs typeface="Arial MT"/>
              </a:rPr>
              <a:t>Hyperbdlic</a:t>
            </a:r>
            <a:r>
              <a:rPr sz="850" spc="8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850" spc="-30" dirty="0">
                <a:solidFill>
                  <a:srgbClr val="363636"/>
                </a:solidFill>
                <a:latin typeface="Arial MT"/>
                <a:cs typeface="Arial MT"/>
              </a:rPr>
              <a:t>functióüs,</a:t>
            </a:r>
            <a:r>
              <a:rPr sz="850" spc="-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363636"/>
                </a:solidFill>
                <a:latin typeface="Arial MT"/>
                <a:cs typeface="Arial MT"/>
              </a:rPr>
              <a:t>such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os</a:t>
            </a:r>
            <a:r>
              <a:rPr sz="850" spc="-4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45" dirty="0">
                <a:solidFill>
                  <a:srgbClr val="2F2F2F"/>
                </a:solidFill>
                <a:latin typeface="Arial MT"/>
                <a:cs typeface="Arial MT"/>
              </a:rPr>
              <a:t>èioh</a:t>
            </a:r>
            <a:r>
              <a:rPr sz="850" spc="-1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94949"/>
                </a:solidFill>
                <a:latin typeface="Arial MT"/>
                <a:cs typeface="Arial MT"/>
              </a:rPr>
              <a:t>onó</a:t>
            </a:r>
            <a:r>
              <a:rPr sz="850" spc="-1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850" spc="-45" dirty="0">
                <a:solidFill>
                  <a:srgbClr val="595959"/>
                </a:solidFill>
                <a:latin typeface="Arial MT"/>
                <a:cs typeface="Arial MT"/>
              </a:rPr>
              <a:t>cosh.</a:t>
            </a:r>
            <a:r>
              <a:rPr sz="85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4B4B4B"/>
                </a:solidFill>
                <a:latin typeface="Arial MT"/>
                <a:cs typeface="Arial MT"/>
              </a:rPr>
              <a:t>èAend </a:t>
            </a:r>
            <a:r>
              <a:rPr sz="850" spc="-20" dirty="0">
                <a:solidFill>
                  <a:srgbClr val="262626"/>
                </a:solidFill>
                <a:latin typeface="Arial MT"/>
                <a:cs typeface="Arial MT"/>
              </a:rPr>
              <a:t>trigonometric</a:t>
            </a:r>
            <a:r>
              <a:rPr sz="850" spc="6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545454"/>
                </a:solidFill>
                <a:latin typeface="Arial MT"/>
                <a:cs typeface="Arial MT"/>
              </a:rPr>
              <a:t>principles</a:t>
            </a:r>
            <a:r>
              <a:rPr sz="850" spc="5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545454"/>
                </a:solidFill>
                <a:latin typeface="Arial MT"/>
                <a:cs typeface="Arial MT"/>
              </a:rPr>
              <a:t>to </a:t>
            </a:r>
            <a:r>
              <a:rPr sz="850" spc="-25" dirty="0">
                <a:solidFill>
                  <a:srgbClr val="343434"/>
                </a:solidFill>
                <a:latin typeface="Arial MT"/>
                <a:cs typeface="Arial MT"/>
              </a:rPr>
              <a:t>hyperbólas.</a:t>
            </a:r>
            <a:r>
              <a:rPr sz="850" spc="7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50" spc="-85" dirty="0">
                <a:solidFill>
                  <a:srgbClr val="242424"/>
                </a:solidFill>
                <a:latin typeface="Arial MT"/>
                <a:cs typeface="Arial MT"/>
              </a:rPr>
              <a:t>They</a:t>
            </a:r>
            <a:r>
              <a:rPr sz="850" spc="-2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3B3B3B"/>
                </a:solidFill>
                <a:latin typeface="Arial MT"/>
                <a:cs typeface="Arial MT"/>
              </a:rPr>
              <a:t>ploy </a:t>
            </a:r>
            <a:r>
              <a:rPr sz="850" spc="-20" dirty="0">
                <a:solidFill>
                  <a:srgbClr val="2F2F2F"/>
                </a:solidFill>
                <a:latin typeface="Arial MT"/>
                <a:cs typeface="Arial MT"/>
              </a:rPr>
              <a:t>crriciol</a:t>
            </a:r>
            <a:r>
              <a:rPr sz="850" spc="-3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850" spc="-60" dirty="0">
                <a:solidFill>
                  <a:srgbClr val="4D4D4D"/>
                </a:solidFill>
                <a:latin typeface="Arial MT"/>
                <a:cs typeface="Arial MT"/>
              </a:rPr>
              <a:t>ro¡es</a:t>
            </a:r>
            <a:r>
              <a:rPr sz="850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6E6E6E"/>
                </a:solidFill>
                <a:latin typeface="Arial MT"/>
                <a:cs typeface="Arial MT"/>
              </a:rPr>
              <a:t>iii</a:t>
            </a:r>
            <a:r>
              <a:rPr sz="850" spc="9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1C1C1C"/>
                </a:solidFill>
                <a:latin typeface="Arial MT"/>
                <a:cs typeface="Arial MT"/>
              </a:rPr>
              <a:t>colculsóons </a:t>
            </a:r>
            <a:r>
              <a:rPr sz="850" spc="-85" dirty="0">
                <a:solidFill>
                  <a:srgbClr val="343434"/>
                </a:solidFill>
                <a:latin typeface="Arial MT"/>
                <a:cs typeface="Arial MT"/>
              </a:rPr>
              <a:t>invo'1ving.</a:t>
            </a:r>
            <a:r>
              <a:rPr sz="850" spc="-10" dirty="0">
                <a:solidFill>
                  <a:srgbClr val="343434"/>
                </a:solidFill>
                <a:latin typeface="Arial MT"/>
                <a:cs typeface="Arial MT"/>
              </a:rPr>
              <a:t> hyperbolic </a:t>
            </a:r>
            <a:r>
              <a:rPr sz="850" spc="-65" dirty="0">
                <a:solidFill>
                  <a:srgbClr val="3B3B3B"/>
                </a:solidFill>
                <a:latin typeface="Arial MT"/>
                <a:cs typeface="Arial MT"/>
              </a:rPr>
              <a:t>geor'neIzy,</a:t>
            </a:r>
            <a:r>
              <a:rPr sz="850" spc="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850" spc="-35" dirty="0">
                <a:solidFill>
                  <a:srgbClr val="2A2A2A"/>
                </a:solidFill>
                <a:latin typeface="Arial MT"/>
                <a:cs typeface="Arial MT"/>
              </a:rPr>
              <a:t>erigineering.</a:t>
            </a:r>
            <a:r>
              <a:rPr sz="850" spc="3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1C1C1C"/>
                </a:solidFill>
                <a:latin typeface="Arial MT"/>
                <a:cs typeface="Arial MT"/>
              </a:rPr>
              <a:t>and </a:t>
            </a:r>
            <a:r>
              <a:rPr sz="850" spc="-70" dirty="0">
                <a:solidFill>
                  <a:srgbClr val="3B3B3B"/>
                </a:solidFill>
                <a:latin typeface="Arial MT"/>
                <a:cs typeface="Arial MT"/>
              </a:rPr>
              <a:t>physic's',</a:t>
            </a:r>
            <a:r>
              <a:rPr sz="850" spc="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333333"/>
                </a:solidFill>
                <a:latin typeface="Arial MT"/>
                <a:cs typeface="Arial MT"/>
              </a:rPr>
              <a:t>poniculórly</a:t>
            </a:r>
            <a:r>
              <a:rPr sz="850" spc="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6B6B6B"/>
                </a:solidFill>
                <a:latin typeface="Arial MT"/>
                <a:cs typeface="Arial MT"/>
              </a:rPr>
              <a:t>iri</a:t>
            </a:r>
            <a:r>
              <a:rPr sz="850" spc="50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1C1C1C"/>
                </a:solidFill>
                <a:latin typeface="Arial MT"/>
                <a:cs typeface="Arial MT"/>
              </a:rPr>
              <a:t>wm'e</a:t>
            </a:r>
            <a:r>
              <a:rPr sz="850" spc="-3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F2F2F"/>
                </a:solidFill>
                <a:latin typeface="Arial MT"/>
                <a:cs typeface="Arial MT"/>
              </a:rPr>
              <a:t>and</a:t>
            </a:r>
            <a:r>
              <a:rPr sz="850" spc="-4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3F3F3F"/>
                </a:solidFill>
                <a:latin typeface="Arial MT"/>
                <a:cs typeface="Arial MT"/>
              </a:rPr>
              <a:t>heot</a:t>
            </a:r>
            <a:r>
              <a:rPr sz="850" spc="-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3D3D3D"/>
                </a:solidFill>
                <a:latin typeface="Arial MT"/>
                <a:cs typeface="Arial MT"/>
              </a:rPr>
              <a:t>equotions.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328" y="4459023"/>
            <a:ext cx="387895" cy="3804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8753" y="5391463"/>
            <a:ext cx="52216" cy="522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5939" y="6152334"/>
            <a:ext cx="1469527" cy="1417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8480" y="5630167"/>
            <a:ext cx="440112" cy="3953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6711" y="3450476"/>
            <a:ext cx="307213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-200" dirty="0">
                <a:solidFill>
                  <a:srgbClr val="0C0C0C"/>
                </a:solidFill>
                <a:latin typeface="Arial Black"/>
                <a:cs typeface="Arial Black"/>
              </a:rPr>
              <a:t>Mothetnoti«ol</a:t>
            </a:r>
            <a:r>
              <a:rPr sz="2050" spc="75" dirty="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sz="2050" spc="-220" dirty="0">
                <a:solidFill>
                  <a:srgbClr val="1A1A1A"/>
                </a:solidFill>
                <a:latin typeface="Arial Black"/>
                <a:cs typeface="Arial Black"/>
              </a:rPr>
              <a:t>Operation»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0437" y="4524077"/>
            <a:ext cx="831850" cy="6153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700" spc="-50" dirty="0">
                <a:solidFill>
                  <a:srgbClr val="0846E2"/>
                </a:solidFill>
                <a:latin typeface="Arial MT"/>
                <a:cs typeface="Arial MT"/>
              </a:rPr>
              <a:t>@</a:t>
            </a:r>
            <a:endParaRPr sz="1700">
              <a:latin typeface="Arial MT"/>
              <a:cs typeface="Arial MT"/>
            </a:endParaRPr>
          </a:p>
          <a:p>
            <a:pPr marL="42545">
              <a:lnSpc>
                <a:spcPct val="100000"/>
              </a:lnSpc>
              <a:spcBef>
                <a:spcPts val="509"/>
              </a:spcBef>
            </a:pPr>
            <a:r>
              <a:rPr sz="1150" spc="-100" dirty="0">
                <a:solidFill>
                  <a:srgbClr val="C8FFFF"/>
                </a:solidFill>
                <a:latin typeface="Arial Black"/>
                <a:cs typeface="Arial Black"/>
              </a:rPr>
              <a:t>subtroctlon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481" y="4934921"/>
            <a:ext cx="595630" cy="204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95" dirty="0">
                <a:solidFill>
                  <a:srgbClr val="3644FF"/>
                </a:solidFill>
                <a:latin typeface="Arial Black"/>
                <a:cs typeface="Arial Black"/>
              </a:rPr>
              <a:t>Addltlon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180" y="5162437"/>
            <a:ext cx="1915160" cy="47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115" marR="5080" indent="8255" algn="just">
              <a:lnSpc>
                <a:spcPct val="104900"/>
              </a:lnSpc>
              <a:spcBef>
                <a:spcPts val="90"/>
              </a:spcBef>
            </a:pPr>
            <a:r>
              <a:rPr sz="700" spc="-140" dirty="0">
                <a:solidFill>
                  <a:srgbClr val="282828"/>
                </a:solidFill>
                <a:latin typeface="Courier New"/>
                <a:cs typeface="Courier New"/>
              </a:rPr>
              <a:t>Additbg</a:t>
            </a:r>
            <a:r>
              <a:rPr sz="700" spc="10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700" spc="-105" dirty="0">
                <a:latin typeface="Courier New"/>
                <a:cs typeface="Courier New"/>
              </a:rPr>
              <a:t>ln,olveecoménlng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numbqmtogoouceo </a:t>
            </a:r>
            <a:r>
              <a:rPr sz="700" spc="-20" dirty="0">
                <a:latin typeface="Courier New"/>
                <a:cs typeface="Courier New"/>
              </a:rPr>
              <a:t>sum.ilgeubeo </a:t>
            </a:r>
            <a:r>
              <a:rPr sz="700" spc="-10" dirty="0">
                <a:latin typeface="Courier New"/>
                <a:cs typeface="Courier New"/>
              </a:rPr>
              <a:t>fonsmñepopesdtownggme </a:t>
            </a:r>
            <a:r>
              <a:rPr sz="700" spc="10" dirty="0">
                <a:solidFill>
                  <a:srgbClr val="1A1A1A"/>
                </a:solidFill>
                <a:latin typeface="Courier New"/>
                <a:cs typeface="Courier New"/>
              </a:rPr>
              <a:t>numbelovmyhomonomm.</a:t>
            </a:r>
            <a:r>
              <a:rPr sz="700" spc="10" dirty="0">
                <a:solidFill>
                  <a:srgbClr val="0F0F0F"/>
                </a:solidFill>
                <a:latin typeface="Courier New"/>
                <a:cs typeface="Courier New"/>
              </a:rPr>
              <a:t>+b€ng</a:t>
            </a:r>
            <a:r>
              <a:rPr sz="700" spc="-130" dirty="0">
                <a:solidFill>
                  <a:srgbClr val="0F0F0F"/>
                </a:solidFill>
                <a:latin typeface="Courier New"/>
                <a:cs typeface="Courier New"/>
              </a:rPr>
              <a:t> </a:t>
            </a:r>
            <a:r>
              <a:rPr sz="700" spc="30" dirty="0">
                <a:solidFill>
                  <a:srgbClr val="181818"/>
                </a:solidFill>
                <a:latin typeface="Courier New"/>
                <a:cs typeface="Courier New"/>
              </a:rPr>
              <a:t>mo</a:t>
            </a:r>
            <a:endParaRPr sz="7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45"/>
              </a:spcBef>
            </a:pPr>
            <a:r>
              <a:rPr sz="700" spc="-30" dirty="0">
                <a:latin typeface="Courier New"/>
                <a:cs typeface="Courier New"/>
              </a:rPr>
              <a:t>.die</a:t>
            </a:r>
            <a:r>
              <a:rPr sz="700" spc="114" dirty="0">
                <a:latin typeface="Courier New"/>
                <a:cs typeface="Courier New"/>
              </a:rPr>
              <a:t> </a:t>
            </a:r>
            <a:r>
              <a:rPr sz="700" spc="-45" dirty="0">
                <a:latin typeface="Courier New"/>
                <a:cs typeface="Courier New"/>
              </a:rPr>
              <a:t>mc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-60" dirty="0">
                <a:latin typeface="Courier New"/>
                <a:cs typeface="Courier New"/>
              </a:rPr>
              <a:t>.Box</a:t>
            </a:r>
            <a:r>
              <a:rPr sz="700" spc="-220" dirty="0">
                <a:latin typeface="Courier New"/>
                <a:cs typeface="Courier New"/>
              </a:rPr>
              <a:t> </a:t>
            </a:r>
            <a:r>
              <a:rPr sz="700" spc="-60" dirty="0">
                <a:latin typeface="Courier New"/>
                <a:cs typeface="Courier New"/>
              </a:rPr>
              <a:t>opeâaonaoreJUnUomenio</a:t>
            </a:r>
            <a:r>
              <a:rPr sz="700" spc="-150" dirty="0">
                <a:latin typeface="Courier New"/>
                <a:cs typeface="Courier New"/>
              </a:rPr>
              <a:t> </a:t>
            </a:r>
            <a:r>
              <a:rPr sz="700" spc="-35" dirty="0">
                <a:latin typeface="Courier New"/>
                <a:cs typeface="Courier New"/>
              </a:rPr>
              <a:t>to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8187" y="4603516"/>
            <a:ext cx="2153285" cy="10033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100" spc="80" dirty="0">
                <a:solidFill>
                  <a:srgbClr val="2F59F6"/>
                </a:solidFill>
                <a:latin typeface="Arial MT"/>
                <a:cs typeface="Arial MT"/>
              </a:rPr>
              <a:t>Multiplication</a:t>
            </a:r>
            <a:r>
              <a:rPr sz="1100" spc="-114" dirty="0">
                <a:solidFill>
                  <a:srgbClr val="2F59F6"/>
                </a:solidFill>
                <a:latin typeface="Arial MT"/>
                <a:cs typeface="Arial MT"/>
              </a:rPr>
              <a:t> </a:t>
            </a:r>
            <a:r>
              <a:rPr sz="1100" spc="110" dirty="0">
                <a:solidFill>
                  <a:srgbClr val="233FD1"/>
                </a:solidFill>
                <a:latin typeface="Arial MT"/>
                <a:cs typeface="Arial MT"/>
              </a:rPr>
              <a:t>and</a:t>
            </a:r>
            <a:r>
              <a:rPr sz="1100" spc="-10" dirty="0">
                <a:solidFill>
                  <a:srgbClr val="233FD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C4DEB"/>
                </a:solidFill>
                <a:latin typeface="Arial MT"/>
                <a:cs typeface="Arial MT"/>
              </a:rPr>
              <a:t>dfvtslon</a:t>
            </a:r>
            <a:endParaRPr sz="1100">
              <a:latin typeface="Arial MT"/>
              <a:cs typeface="Arial MT"/>
            </a:endParaRPr>
          </a:p>
          <a:p>
            <a:pPr marL="41910" marR="30480" indent="-1270">
              <a:lnSpc>
                <a:spcPct val="120700"/>
              </a:lnSpc>
              <a:spcBef>
                <a:spcPts val="315"/>
              </a:spcBef>
            </a:pPr>
            <a:r>
              <a:rPr sz="750" dirty="0">
                <a:latin typeface="Arial MT"/>
                <a:cs typeface="Arial MT"/>
              </a:rPr>
              <a:t>Multlpllcotlon</a:t>
            </a:r>
            <a:r>
              <a:rPr sz="750" spc="-60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D4D4D"/>
                </a:solidFill>
                <a:latin typeface="Arial MT"/>
                <a:cs typeface="Arial MT"/>
              </a:rPr>
              <a:t>is</a:t>
            </a:r>
            <a:r>
              <a:rPr sz="750" spc="140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repeated</a:t>
            </a:r>
            <a:r>
              <a:rPr sz="750" spc="120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11111"/>
                </a:solidFill>
                <a:latin typeface="Arial MT"/>
                <a:cs typeface="Arial MT"/>
              </a:rPr>
              <a:t>addition</a:t>
            </a:r>
            <a:r>
              <a:rPr sz="750" spc="1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165" dirty="0">
                <a:latin typeface="Arial MT"/>
                <a:cs typeface="Arial MT"/>
              </a:rPr>
              <a:t> </a:t>
            </a:r>
            <a:r>
              <a:rPr sz="750" spc="55" dirty="0">
                <a:latin typeface="Arial MT"/>
                <a:cs typeface="Arial MT"/>
              </a:rPr>
              <a:t>a</a:t>
            </a:r>
            <a:r>
              <a:rPr sz="750" spc="114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number: </a:t>
            </a:r>
            <a:r>
              <a:rPr sz="1125" baseline="7407" dirty="0">
                <a:solidFill>
                  <a:srgbClr val="1A1A1A"/>
                </a:solidFill>
                <a:latin typeface="Arial MT"/>
                <a:cs typeface="Arial MT"/>
              </a:rPr>
              <a:t>resuhing</a:t>
            </a:r>
            <a:r>
              <a:rPr sz="1125" spc="82" baseline="7407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125" baseline="7407" dirty="0">
                <a:solidFill>
                  <a:srgbClr val="262626"/>
                </a:solidFill>
                <a:latin typeface="Arial MT"/>
                <a:cs typeface="Arial MT"/>
              </a:rPr>
              <a:t>In</a:t>
            </a:r>
            <a:r>
              <a:rPr sz="1125" spc="-37" baseline="7407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125" spc="82" baseline="7407" dirty="0">
                <a:solidFill>
                  <a:srgbClr val="1A1A1A"/>
                </a:solidFill>
                <a:latin typeface="Arial MT"/>
                <a:cs typeface="Arial MT"/>
              </a:rPr>
              <a:t>a</a:t>
            </a:r>
            <a:r>
              <a:rPr sz="1125" spc="52" baseline="7407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125" baseline="7407" dirty="0">
                <a:latin typeface="Arial MT"/>
                <a:cs typeface="Arial MT"/>
              </a:rPr>
              <a:t>proa»</a:t>
            </a:r>
            <a:r>
              <a:rPr sz="1125" spc="450" baseline="7407" dirty="0">
                <a:latin typeface="Arial MT"/>
                <a:cs typeface="Arial MT"/>
              </a:rPr>
              <a:t> </a:t>
            </a:r>
            <a:r>
              <a:rPr sz="1125" baseline="7407" dirty="0">
                <a:latin typeface="Arial MT"/>
                <a:cs typeface="Arial MT"/>
              </a:rPr>
              <a:t>t</a:t>
            </a:r>
            <a:r>
              <a:rPr sz="1125" spc="330" baseline="7407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</a:t>
            </a:r>
            <a:r>
              <a:rPr sz="1125" baseline="7407" dirty="0">
                <a:latin typeface="Arial MT"/>
                <a:cs typeface="Arial MT"/>
              </a:rPr>
              <a:t>hereas</a:t>
            </a:r>
            <a:r>
              <a:rPr sz="1125" spc="-52" baseline="7407" dirty="0">
                <a:latin typeface="Arial MT"/>
                <a:cs typeface="Arial MT"/>
              </a:rPr>
              <a:t> </a:t>
            </a:r>
            <a:r>
              <a:rPr sz="1125" baseline="7407" dirty="0">
                <a:latin typeface="Arial MT"/>
                <a:cs typeface="Arial MT"/>
              </a:rPr>
              <a:t>divlslon</a:t>
            </a:r>
            <a:r>
              <a:rPr sz="1125" spc="60" baseline="7407" dirty="0">
                <a:latin typeface="Arial MT"/>
                <a:cs typeface="Arial MT"/>
              </a:rPr>
              <a:t> </a:t>
            </a:r>
            <a:r>
              <a:rPr sz="1125" baseline="7407" dirty="0">
                <a:solidFill>
                  <a:srgbClr val="2D2D2D"/>
                </a:solidFill>
                <a:latin typeface="Arial MT"/>
                <a:cs typeface="Arial MT"/>
              </a:rPr>
              <a:t>Is</a:t>
            </a:r>
            <a:r>
              <a:rPr sz="1125" spc="44" baseline="7407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125" spc="-37" baseline="7407" dirty="0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sz="1125" baseline="7407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C1C1C"/>
                </a:solidFill>
                <a:latin typeface="Arial MT"/>
                <a:cs typeface="Arial MT"/>
              </a:rPr>
              <a:t>process</a:t>
            </a:r>
            <a:r>
              <a:rPr sz="750" spc="18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oi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determiñing</a:t>
            </a:r>
            <a:r>
              <a:rPr sz="750" spc="1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how</a:t>
            </a:r>
            <a:r>
              <a:rPr sz="750" spc="1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mony</a:t>
            </a:r>
            <a:r>
              <a:rPr sz="750" spc="1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timed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oné</a:t>
            </a:r>
            <a:endParaRPr sz="750">
              <a:latin typeface="Arial MT"/>
              <a:cs typeface="Arial MT"/>
            </a:endParaRPr>
          </a:p>
          <a:p>
            <a:pPr marL="41275">
              <a:lnSpc>
                <a:spcPts val="1095"/>
              </a:lnSpc>
            </a:pPr>
            <a:r>
              <a:rPr sz="800" spc="-20" dirty="0">
                <a:latin typeface="Arial MT"/>
                <a:cs typeface="Arial MT"/>
              </a:rPr>
              <a:t>number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spc="-135" dirty="0">
                <a:latin typeface="Arial MT"/>
                <a:cs typeface="Arial MT"/>
              </a:rPr>
              <a:t>1s</a:t>
            </a:r>
            <a:r>
              <a:rPr sz="800" dirty="0">
                <a:latin typeface="Arial MT"/>
                <a:cs typeface="Arial MT"/>
              </a:rPr>
              <a:t> contained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1D1D1D"/>
                </a:solidFill>
                <a:latin typeface="Arial MT"/>
                <a:cs typeface="Arial MT"/>
              </a:rPr>
              <a:t>within</a:t>
            </a:r>
            <a:r>
              <a:rPr sz="800" spc="1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onsrher,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</a:t>
            </a:r>
            <a:r>
              <a:rPr sz="750" spc="-10" dirty="0">
                <a:latin typeface="Arial MT"/>
                <a:cs typeface="Arial MT"/>
              </a:rPr>
              <a:t>ieldln</a:t>
            </a:r>
            <a:r>
              <a:rPr sz="1425" spc="-15" baseline="-11695" dirty="0">
                <a:solidFill>
                  <a:srgbClr val="1C1C1C"/>
                </a:solidFill>
                <a:latin typeface="Courier New"/>
                <a:cs typeface="Courier New"/>
              </a:rPr>
              <a:t>9</a:t>
            </a:r>
            <a:endParaRPr sz="1425" baseline="-11695">
              <a:latin typeface="Courier New"/>
              <a:cs typeface="Courier New"/>
            </a:endParaRPr>
          </a:p>
          <a:p>
            <a:pPr marL="43180">
              <a:lnSpc>
                <a:spcPct val="100000"/>
              </a:lnSpc>
              <a:spcBef>
                <a:spcPts val="114"/>
              </a:spcBef>
            </a:pPr>
            <a:r>
              <a:rPr sz="750" spc="-10" dirty="0">
                <a:latin typeface="Courier New"/>
                <a:cs typeface="Courier New"/>
              </a:rPr>
              <a:t>Quoñ•nt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387" y="6337312"/>
            <a:ext cx="1926589" cy="704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050" marR="5080" indent="-6985">
              <a:lnSpc>
                <a:spcPct val="105100"/>
              </a:lnSpc>
              <a:spcBef>
                <a:spcPts val="80"/>
              </a:spcBef>
            </a:pPr>
            <a:r>
              <a:rPr sz="850" spc="-55" dirty="0">
                <a:latin typeface="Arial MT"/>
                <a:cs typeface="Arial MT"/>
              </a:rPr>
              <a:t>Exponential</a:t>
            </a:r>
            <a:r>
              <a:rPr sz="850" spc="4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functions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85" dirty="0">
                <a:latin typeface="Arial MT"/>
                <a:cs typeface="Arial MT"/>
              </a:rPr>
              <a:t>1nvoIve</a:t>
            </a:r>
            <a:r>
              <a:rPr sz="850" spc="50" dirty="0">
                <a:latin typeface="Arial MT"/>
                <a:cs typeface="Arial MT"/>
              </a:rPr>
              <a:t> </a:t>
            </a:r>
            <a:r>
              <a:rPr sz="850" spc="-45" dirty="0">
                <a:latin typeface="Arial MT"/>
                <a:cs typeface="Arial MT"/>
              </a:rPr>
              <a:t>variables</a:t>
            </a:r>
            <a:r>
              <a:rPr sz="850" spc="20" dirty="0"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850" spc="5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850" spc="-45" dirty="0">
                <a:latin typeface="Arial MT"/>
                <a:cs typeface="Arial MT"/>
              </a:rPr>
              <a:t>the</a:t>
            </a:r>
            <a:r>
              <a:rPr sz="850" spc="-40" dirty="0">
                <a:latin typeface="Arial MT"/>
                <a:cs typeface="Arial MT"/>
              </a:rPr>
              <a:t> </a:t>
            </a:r>
            <a:r>
              <a:rPr sz="850" spc="-35" dirty="0">
                <a:latin typeface="Arial MT"/>
                <a:cs typeface="Arial MT"/>
              </a:rPr>
              <a:t>exponent</a:t>
            </a:r>
            <a:r>
              <a:rPr sz="850" spc="40" dirty="0">
                <a:latin typeface="Arial MT"/>
                <a:cs typeface="Arial MT"/>
              </a:rPr>
              <a:t> </a:t>
            </a:r>
            <a:r>
              <a:rPr sz="850" spc="-45" dirty="0">
                <a:latin typeface="Arial MT"/>
                <a:cs typeface="Arial MT"/>
              </a:rPr>
              <a:t>showcosing</a:t>
            </a:r>
            <a:r>
              <a:rPr sz="850" spc="30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rapid</a:t>
            </a:r>
            <a:r>
              <a:rPr sz="850" spc="-50" dirty="0">
                <a:latin typeface="Arial MT"/>
                <a:cs typeface="Arial MT"/>
              </a:rPr>
              <a:t> </a:t>
            </a:r>
            <a:r>
              <a:rPr sz="850" spc="-40" dirty="0">
                <a:latin typeface="Arial MT"/>
                <a:cs typeface="Arial MT"/>
              </a:rPr>
              <a:t>growth</a:t>
            </a:r>
            <a:r>
              <a:rPr sz="850" spc="-35" dirty="0"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131313"/>
                </a:solidFill>
                <a:latin typeface="Arial MT"/>
                <a:cs typeface="Arial MT"/>
              </a:rPr>
              <a:t>or </a:t>
            </a:r>
            <a:r>
              <a:rPr sz="850" spc="-80" dirty="0">
                <a:latin typeface="Arial MT"/>
                <a:cs typeface="Arial MT"/>
              </a:rPr>
              <a:t>décoy'..</a:t>
            </a:r>
            <a:r>
              <a:rPr sz="850" spc="-130" dirty="0">
                <a:latin typeface="Arial MT"/>
                <a:cs typeface="Arial MT"/>
              </a:rPr>
              <a:t> </a:t>
            </a:r>
            <a:r>
              <a:rPr sz="850" dirty="0">
                <a:latin typeface="Arial MT"/>
                <a:cs typeface="Arial MT"/>
              </a:rPr>
              <a:t>Ihey</a:t>
            </a:r>
            <a:r>
              <a:rPr sz="850" spc="15" dirty="0">
                <a:latin typeface="Arial MT"/>
                <a:cs typeface="Arial MT"/>
              </a:rPr>
              <a:t> </a:t>
            </a:r>
            <a:r>
              <a:rPr sz="850" spc="-45" dirty="0">
                <a:latin typeface="Arial MT"/>
                <a:cs typeface="Arial MT"/>
              </a:rPr>
              <a:t>ore</a:t>
            </a:r>
            <a:r>
              <a:rPr sz="850" spc="-10" dirty="0">
                <a:latin typeface="Arial MT"/>
                <a:cs typeface="Arial MT"/>
              </a:rPr>
              <a:t> </a:t>
            </a:r>
            <a:r>
              <a:rPr sz="850" spc="-55" dirty="0">
                <a:latin typeface="Arial MT"/>
                <a:cs typeface="Arial MT"/>
              </a:rPr>
              <a:t>e?sentisI</a:t>
            </a:r>
            <a:r>
              <a:rPr sz="850" spc="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In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45" dirty="0">
                <a:latin typeface="Arial MT"/>
                <a:cs typeface="Arial MT"/>
              </a:rPr>
              <a:t>various</a:t>
            </a:r>
            <a:r>
              <a:rPr sz="850" spc="6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fields. </a:t>
            </a:r>
            <a:r>
              <a:rPr sz="850" spc="-55" dirty="0">
                <a:latin typeface="Arial MT"/>
                <a:cs typeface="Arial MT"/>
              </a:rPr>
              <a:t>represénting.processes'</a:t>
            </a:r>
            <a:r>
              <a:rPr sz="850" spc="40" dirty="0">
                <a:latin typeface="Arial MT"/>
                <a:cs typeface="Arial MT"/>
              </a:rPr>
              <a:t> </a:t>
            </a:r>
            <a:r>
              <a:rPr sz="850" spc="-55" dirty="0">
                <a:latin typeface="Arial MT"/>
                <a:cs typeface="Arial MT"/>
              </a:rPr>
              <a:t>such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as </a:t>
            </a:r>
            <a:r>
              <a:rPr sz="850" spc="-10" dirty="0">
                <a:latin typeface="Arial MT"/>
                <a:cs typeface="Arial MT"/>
              </a:rPr>
              <a:t>population </a:t>
            </a:r>
            <a:r>
              <a:rPr sz="850" spc="-40" dirty="0">
                <a:latin typeface="Arial MT"/>
                <a:cs typeface="Arial MT"/>
              </a:rPr>
              <a:t>growth</a:t>
            </a:r>
            <a:r>
              <a:rPr sz="850" spc="-35" dirty="0">
                <a:latin typeface="Arial MT"/>
                <a:cs typeface="Arial MT"/>
              </a:rPr>
              <a:t> or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-45" dirty="0">
                <a:latin typeface="Arial MT"/>
                <a:cs typeface="Arial MT"/>
              </a:rPr>
              <a:t>roclloactlve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decoy.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17207"/>
            <a:ext cx="7556500" cy="42664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13780" y="5672014"/>
            <a:ext cx="300164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60" dirty="0">
                <a:solidFill>
                  <a:srgbClr val="3356D6"/>
                </a:solidFill>
                <a:latin typeface="Arial MT"/>
                <a:cs typeface="Arial MT"/>
              </a:rPr>
              <a:t>Basics</a:t>
            </a:r>
            <a:r>
              <a:rPr sz="1450" spc="150" dirty="0">
                <a:solidFill>
                  <a:srgbClr val="3356D6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0E56CA"/>
                </a:solidFill>
                <a:latin typeface="Arial MT"/>
                <a:cs typeface="Arial MT"/>
              </a:rPr>
              <a:t>of</a:t>
            </a:r>
            <a:r>
              <a:rPr sz="1450" spc="200" dirty="0">
                <a:solidFill>
                  <a:srgbClr val="0E56CA"/>
                </a:solidFill>
                <a:latin typeface="Arial MT"/>
                <a:cs typeface="Arial MT"/>
              </a:rPr>
              <a:t> </a:t>
            </a:r>
            <a:r>
              <a:rPr sz="1450" spc="80" dirty="0">
                <a:solidFill>
                  <a:srgbClr val="2F6EF2"/>
                </a:solidFill>
                <a:latin typeface="Arial MT"/>
                <a:cs typeface="Arial MT"/>
              </a:rPr>
              <a:t>Scientific</a:t>
            </a:r>
            <a:r>
              <a:rPr sz="1450" spc="125" dirty="0">
                <a:solidFill>
                  <a:srgbClr val="2F6EF2"/>
                </a:solidFill>
                <a:latin typeface="Arial MT"/>
                <a:cs typeface="Arial MT"/>
              </a:rPr>
              <a:t> </a:t>
            </a:r>
            <a:r>
              <a:rPr sz="1450" spc="95" dirty="0">
                <a:solidFill>
                  <a:srgbClr val="244DDF"/>
                </a:solidFill>
                <a:latin typeface="Arial MT"/>
                <a:cs typeface="Arial MT"/>
              </a:rPr>
              <a:t>Calculations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7816" y="3618889"/>
            <a:ext cx="335280" cy="357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5240" algn="r">
              <a:lnSpc>
                <a:spcPts val="1255"/>
              </a:lnSpc>
              <a:spcBef>
                <a:spcPts val="135"/>
              </a:spcBef>
            </a:pPr>
            <a:r>
              <a:rPr sz="1050" spc="-20" dirty="0">
                <a:solidFill>
                  <a:srgbClr val="181818"/>
                </a:solidFill>
                <a:latin typeface="Consolas"/>
                <a:cs typeface="Consolas"/>
              </a:rPr>
              <a:t>YOUR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ts val="1315"/>
              </a:lnSpc>
            </a:pPr>
            <a:r>
              <a:rPr sz="1100" spc="-25" dirty="0">
                <a:solidFill>
                  <a:srgbClr val="1A1A1A"/>
                </a:solidFill>
                <a:latin typeface="Consolas"/>
                <a:cs typeface="Consolas"/>
              </a:rPr>
              <a:t>GO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075" y="6145234"/>
            <a:ext cx="909441" cy="8428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075" y="5184035"/>
            <a:ext cx="902047" cy="8355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3794" y="5442820"/>
            <a:ext cx="391873" cy="3327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9075" y="4215443"/>
            <a:ext cx="909441" cy="8428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18582" y="4452046"/>
            <a:ext cx="377085" cy="3770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18582" y="6404018"/>
            <a:ext cx="396310" cy="3475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0398" y="3455966"/>
            <a:ext cx="3437254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150" dirty="0">
                <a:solidFill>
                  <a:srgbClr val="1C1C1C"/>
                </a:solidFill>
                <a:latin typeface="Arial Black"/>
                <a:cs typeface="Arial Black"/>
              </a:rPr>
              <a:t>Core</a:t>
            </a:r>
            <a:r>
              <a:rPr sz="1900" spc="-15" dirty="0">
                <a:solidFill>
                  <a:srgbClr val="1C1C1C"/>
                </a:solidFill>
                <a:latin typeface="Arial Black"/>
                <a:cs typeface="Arial Black"/>
              </a:rPr>
              <a:t> </a:t>
            </a:r>
            <a:r>
              <a:rPr sz="1900" spc="-120" dirty="0">
                <a:solidFill>
                  <a:srgbClr val="181818"/>
                </a:solidFill>
                <a:latin typeface="Arial Black"/>
                <a:cs typeface="Arial Black"/>
              </a:rPr>
              <a:t>Algorithm</a:t>
            </a:r>
            <a:r>
              <a:rPr sz="1900" spc="10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sz="1900" spc="-120" dirty="0">
                <a:solidFill>
                  <a:srgbClr val="181818"/>
                </a:solidFill>
                <a:latin typeface="Arial Black"/>
                <a:cs typeface="Arial Black"/>
              </a:rPr>
              <a:t>Development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6659" y="4259908"/>
            <a:ext cx="3455035" cy="16490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500"/>
              </a:spcBef>
            </a:pPr>
            <a:r>
              <a:rPr sz="1100" spc="-100" dirty="0">
                <a:solidFill>
                  <a:srgbClr val="313131"/>
                </a:solidFill>
                <a:latin typeface="Arial Black"/>
                <a:cs typeface="Arial Black"/>
              </a:rPr>
              <a:t>Function</a:t>
            </a:r>
            <a:r>
              <a:rPr sz="1100" spc="40" dirty="0">
                <a:solidFill>
                  <a:srgbClr val="313131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Arial Black"/>
                <a:cs typeface="Arial Black"/>
              </a:rPr>
              <a:t>parslng</a:t>
            </a:r>
            <a:endParaRPr sz="1100">
              <a:latin typeface="Arial Black"/>
              <a:cs typeface="Arial Black"/>
            </a:endParaRPr>
          </a:p>
          <a:p>
            <a:pPr marL="200660" marR="183515" algn="ctr">
              <a:lnSpc>
                <a:spcPct val="105600"/>
              </a:lnSpc>
              <a:spcBef>
                <a:spcPts val="270"/>
              </a:spcBef>
            </a:pPr>
            <a:r>
              <a:rPr sz="850" spc="-10" dirty="0">
                <a:solidFill>
                  <a:srgbClr val="212121"/>
                </a:solidFill>
                <a:latin typeface="Arial MT"/>
                <a:cs typeface="Arial MT"/>
              </a:rPr>
              <a:t>Detailing</a:t>
            </a:r>
            <a:r>
              <a:rPr sz="850" spc="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1F1F1F"/>
                </a:solidFill>
                <a:latin typeface="Arial MT"/>
                <a:cs typeface="Arial MT"/>
              </a:rPr>
              <a:t>techniques</a:t>
            </a:r>
            <a:r>
              <a:rPr sz="85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44444"/>
                </a:solidFill>
                <a:latin typeface="Arial MT"/>
                <a:cs typeface="Arial MT"/>
              </a:rPr>
              <a:t>for</a:t>
            </a:r>
            <a:r>
              <a:rPr sz="850" spc="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383838"/>
                </a:solidFill>
                <a:latin typeface="Arial MT"/>
                <a:cs typeface="Arial MT"/>
              </a:rPr>
              <a:t>interpreting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sz="850" spc="-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D2D2D"/>
                </a:solidFill>
                <a:latin typeface="Arial MT"/>
                <a:cs typeface="Arial MT"/>
              </a:rPr>
              <a:t>analyzing</a:t>
            </a:r>
            <a:r>
              <a:rPr sz="850" spc="1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82828"/>
                </a:solidFill>
                <a:latin typeface="Arial MT"/>
                <a:cs typeface="Arial MT"/>
              </a:rPr>
              <a:t>user-</a:t>
            </a:r>
            <a:r>
              <a:rPr sz="850" spc="9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3B3B3B"/>
                </a:solidFill>
                <a:latin typeface="Arial MT"/>
                <a:cs typeface="Arial MT"/>
              </a:rPr>
              <a:t>definecl </a:t>
            </a:r>
            <a:r>
              <a:rPr sz="850" spc="-20" dirty="0">
                <a:solidFill>
                  <a:srgbClr val="1C1C1C"/>
                </a:solidFill>
                <a:latin typeface="Arial MT"/>
                <a:cs typeface="Arial MT"/>
              </a:rPr>
              <a:t>functions,</a:t>
            </a:r>
            <a:r>
              <a:rPr sz="850" spc="1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333333"/>
                </a:solidFill>
                <a:latin typeface="Arial MT"/>
                <a:cs typeface="Arial MT"/>
              </a:rPr>
              <a:t>converting</a:t>
            </a:r>
            <a:r>
              <a:rPr sz="8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44444"/>
                </a:solidFill>
                <a:latin typeface="Arial MT"/>
                <a:cs typeface="Arial MT"/>
              </a:rPr>
              <a:t>them</a:t>
            </a:r>
            <a:r>
              <a:rPr sz="85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24242"/>
                </a:solidFill>
                <a:latin typeface="Arial MT"/>
                <a:cs typeface="Arial MT"/>
              </a:rPr>
              <a:t>into</a:t>
            </a:r>
            <a:r>
              <a:rPr sz="85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7E7E7E"/>
                </a:solidFill>
                <a:latin typeface="Arial MT"/>
                <a:cs typeface="Arial MT"/>
              </a:rPr>
              <a:t>a</a:t>
            </a:r>
            <a:r>
              <a:rPr sz="85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3B3B3B"/>
                </a:solidFill>
                <a:latin typeface="Arial MT"/>
                <a:cs typeface="Arial MT"/>
              </a:rPr>
              <a:t>porseoble</a:t>
            </a:r>
            <a:r>
              <a:rPr sz="850" spc="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3B3B3B"/>
                </a:solidFill>
                <a:latin typeface="Arial MT"/>
                <a:cs typeface="Arial MT"/>
              </a:rPr>
              <a:t>format</a:t>
            </a:r>
            <a:r>
              <a:rPr sz="850" spc="3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383838"/>
                </a:solidFill>
                <a:latin typeface="Arial MT"/>
                <a:cs typeface="Arial MT"/>
              </a:rPr>
              <a:t>for</a:t>
            </a:r>
            <a:r>
              <a:rPr sz="850" spc="8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343434"/>
                </a:solidFill>
                <a:latin typeface="Arial MT"/>
                <a:cs typeface="Arial MT"/>
              </a:rPr>
              <a:t>further </a:t>
            </a:r>
            <a:r>
              <a:rPr sz="850" dirty="0">
                <a:solidFill>
                  <a:srgbClr val="2B2B2B"/>
                </a:solidFill>
                <a:latin typeface="Arial MT"/>
                <a:cs typeface="Arial MT"/>
              </a:rPr>
              <a:t>computation</a:t>
            </a:r>
            <a:r>
              <a:rPr sz="850" spc="5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313131"/>
                </a:solidFill>
                <a:latin typeface="Arial MT"/>
                <a:cs typeface="Arial MT"/>
              </a:rPr>
              <a:t>and</a:t>
            </a:r>
            <a:r>
              <a:rPr sz="850" spc="-5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3D3D3D"/>
                </a:solidFill>
                <a:latin typeface="Arial MT"/>
                <a:cs typeface="Arial MT"/>
              </a:rPr>
              <a:t>manipulation</a:t>
            </a:r>
            <a:r>
              <a:rPr sz="850" spc="30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sz="85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F2F2F"/>
                </a:solidFill>
                <a:latin typeface="Arial MT"/>
                <a:cs typeface="Arial MT"/>
              </a:rPr>
              <a:t>the</a:t>
            </a:r>
            <a:r>
              <a:rPr sz="850" spc="1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system.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850">
              <a:latin typeface="Arial MT"/>
              <a:cs typeface="Arial MT"/>
            </a:endParaRPr>
          </a:p>
          <a:p>
            <a:pPr marL="17145" algn="ctr">
              <a:lnSpc>
                <a:spcPct val="100000"/>
              </a:lnSpc>
            </a:pPr>
            <a:r>
              <a:rPr sz="1200" spc="-195" dirty="0">
                <a:solidFill>
                  <a:srgbClr val="2A2A2A"/>
                </a:solidFill>
                <a:latin typeface="Arial Black"/>
                <a:cs typeface="Arial Black"/>
              </a:rPr>
              <a:t>Error</a:t>
            </a:r>
            <a:r>
              <a:rPr sz="1200" spc="70" dirty="0">
                <a:solidFill>
                  <a:srgbClr val="2A2A2A"/>
                </a:solidFill>
                <a:latin typeface="Arial Black"/>
                <a:cs typeface="Arial Black"/>
              </a:rPr>
              <a:t> </a:t>
            </a:r>
            <a:r>
              <a:rPr sz="1200" spc="-75" dirty="0">
                <a:solidFill>
                  <a:srgbClr val="2F2F2F"/>
                </a:solidFill>
                <a:latin typeface="Arial Black"/>
                <a:cs typeface="Arial Black"/>
              </a:rPr>
              <a:t>hondTfng</a:t>
            </a:r>
            <a:endParaRPr sz="1200">
              <a:latin typeface="Arial Black"/>
              <a:cs typeface="Arial Black"/>
            </a:endParaRPr>
          </a:p>
          <a:p>
            <a:pPr marL="12065" marR="5080" algn="ctr">
              <a:lnSpc>
                <a:spcPct val="110000"/>
              </a:lnSpc>
              <a:spcBef>
                <a:spcPts val="315"/>
              </a:spcBef>
            </a:pPr>
            <a:r>
              <a:rPr sz="750" spc="20" dirty="0">
                <a:solidFill>
                  <a:srgbClr val="2D2D2D"/>
                </a:solidFill>
                <a:latin typeface="Arial MT"/>
                <a:cs typeface="Arial MT"/>
              </a:rPr>
              <a:t>Strategies</a:t>
            </a:r>
            <a:r>
              <a:rPr sz="750" spc="18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3D3D3D"/>
                </a:solidFill>
                <a:latin typeface="Arial MT"/>
                <a:cs typeface="Arial MT"/>
              </a:rPr>
              <a:t>for</a:t>
            </a:r>
            <a:r>
              <a:rPr sz="750" spc="114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2F2F2F"/>
                </a:solidFill>
                <a:latin typeface="Arial MT"/>
                <a:cs typeface="Arial MT"/>
              </a:rPr>
              <a:t>identifying,</a:t>
            </a:r>
            <a:r>
              <a:rPr sz="750" spc="7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750" spc="50" dirty="0">
                <a:solidFill>
                  <a:srgbClr val="3B3B3B"/>
                </a:solidFill>
                <a:latin typeface="Arial MT"/>
                <a:cs typeface="Arial MT"/>
              </a:rPr>
              <a:t>managing,</a:t>
            </a:r>
            <a:r>
              <a:rPr sz="750" spc="10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750" spc="60" dirty="0">
                <a:solidFill>
                  <a:srgbClr val="4B4B4B"/>
                </a:solidFill>
                <a:latin typeface="Arial MT"/>
                <a:cs typeface="Arial MT"/>
              </a:rPr>
              <a:t>and</a:t>
            </a:r>
            <a:r>
              <a:rPr sz="750" spc="140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484848"/>
                </a:solidFill>
                <a:latin typeface="Arial MT"/>
                <a:cs typeface="Arial MT"/>
              </a:rPr>
              <a:t>reporting</a:t>
            </a:r>
            <a:r>
              <a:rPr sz="750" spc="1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3F3F3F"/>
                </a:solidFill>
                <a:latin typeface="Arial MT"/>
                <a:cs typeface="Arial MT"/>
              </a:rPr>
              <a:t>errors</a:t>
            </a:r>
            <a:r>
              <a:rPr sz="750" spc="1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5" dirty="0">
                <a:solidFill>
                  <a:srgbClr val="505050"/>
                </a:solidFill>
                <a:latin typeface="Arial MT"/>
                <a:cs typeface="Arial MT"/>
              </a:rPr>
              <a:t>during</a:t>
            </a:r>
            <a:r>
              <a:rPr sz="750" spc="3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13131"/>
                </a:solidFill>
                <a:latin typeface="Arial MT"/>
                <a:cs typeface="Arial MT"/>
              </a:rPr>
              <a:t>function </a:t>
            </a:r>
            <a:r>
              <a:rPr sz="800" dirty="0">
                <a:solidFill>
                  <a:srgbClr val="2A2A2A"/>
                </a:solidFill>
                <a:latin typeface="Arial MT"/>
                <a:cs typeface="Arial MT"/>
              </a:rPr>
              <a:t>processing</a:t>
            </a:r>
            <a:r>
              <a:rPr sz="800" spc="9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64646"/>
                </a:solidFill>
                <a:latin typeface="Arial MT"/>
                <a:cs typeface="Arial MT"/>
              </a:rPr>
              <a:t>and</a:t>
            </a:r>
            <a:r>
              <a:rPr sz="800" spc="1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B5B5B"/>
                </a:solidFill>
                <a:latin typeface="Arial MT"/>
                <a:cs typeface="Arial MT"/>
              </a:rPr>
              <a:t>user</a:t>
            </a:r>
            <a:r>
              <a:rPr sz="800" spc="11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83838"/>
                </a:solidFill>
                <a:latin typeface="Arial MT"/>
                <a:cs typeface="Arial MT"/>
              </a:rPr>
              <a:t>interactions,</a:t>
            </a:r>
            <a:r>
              <a:rPr sz="800" spc="9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62626"/>
                </a:solidFill>
                <a:latin typeface="Arial MT"/>
                <a:cs typeface="Arial MT"/>
              </a:rPr>
              <a:t>ensuring</a:t>
            </a:r>
            <a:r>
              <a:rPr sz="800" spc="8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24242"/>
                </a:solidFill>
                <a:latin typeface="Arial MT"/>
                <a:cs typeface="Arial MT"/>
              </a:rPr>
              <a:t>robustness</a:t>
            </a:r>
            <a:r>
              <a:rPr sz="800" spc="1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sz="800" spc="229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13131"/>
                </a:solidFill>
                <a:latin typeface="Arial MT"/>
                <a:cs typeface="Arial MT"/>
              </a:rPr>
              <a:t>enhancing </a:t>
            </a:r>
            <a:r>
              <a:rPr sz="800" dirty="0">
                <a:solidFill>
                  <a:srgbClr val="505050"/>
                </a:solidFill>
                <a:latin typeface="Arial MT"/>
                <a:cs typeface="Arial MT"/>
              </a:rPr>
              <a:t>user</a:t>
            </a:r>
            <a:r>
              <a:rPr sz="800" spc="8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12121"/>
                </a:solidFill>
                <a:latin typeface="Arial MT"/>
                <a:cs typeface="Arial MT"/>
              </a:rPr>
              <a:t>experience</a:t>
            </a:r>
            <a:r>
              <a:rPr sz="8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44444"/>
                </a:solidFill>
                <a:latin typeface="Arial MT"/>
                <a:cs typeface="Arial MT"/>
              </a:rPr>
              <a:t>through</a:t>
            </a:r>
            <a:r>
              <a:rPr sz="800" spc="6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1C1C1C"/>
                </a:solidFill>
                <a:latin typeface="Arial MT"/>
                <a:cs typeface="Arial MT"/>
              </a:rPr>
              <a:t>informative</a:t>
            </a:r>
            <a:r>
              <a:rPr sz="800" spc="13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13131"/>
                </a:solidFill>
                <a:latin typeface="Arial MT"/>
                <a:cs typeface="Arial MT"/>
              </a:rPr>
              <a:t>feedback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1359" y="6217418"/>
            <a:ext cx="3400425" cy="6750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505"/>
              </a:spcBef>
            </a:pPr>
            <a:r>
              <a:rPr sz="1050" spc="-60" dirty="0">
                <a:solidFill>
                  <a:srgbClr val="212121"/>
                </a:solidFill>
                <a:latin typeface="Arial Black"/>
                <a:cs typeface="Arial Black"/>
              </a:rPr>
              <a:t>Performance</a:t>
            </a:r>
            <a:r>
              <a:rPr sz="1050" spc="20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050" spc="-10" dirty="0">
                <a:solidFill>
                  <a:srgbClr val="2A2A2A"/>
                </a:solidFill>
                <a:latin typeface="Arial Black"/>
                <a:cs typeface="Arial Black"/>
              </a:rPr>
              <a:t>optimization</a:t>
            </a:r>
            <a:endParaRPr sz="1050">
              <a:latin typeface="Arial Black"/>
              <a:cs typeface="Arial Black"/>
            </a:endParaRPr>
          </a:p>
          <a:p>
            <a:pPr marL="12700" marR="5080" indent="-32384" algn="ctr">
              <a:lnSpc>
                <a:spcPct val="112200"/>
              </a:lnSpc>
              <a:spcBef>
                <a:spcPts val="210"/>
              </a:spcBef>
            </a:pPr>
            <a:r>
              <a:rPr sz="800" dirty="0">
                <a:solidFill>
                  <a:srgbClr val="232323"/>
                </a:solidFill>
                <a:latin typeface="Arial MT"/>
                <a:cs typeface="Arial MT"/>
              </a:rPr>
              <a:t>Examining</a:t>
            </a:r>
            <a:r>
              <a:rPr sz="800" spc="14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F4F4F"/>
                </a:solidFill>
                <a:latin typeface="Arial MT"/>
                <a:cs typeface="Arial MT"/>
              </a:rPr>
              <a:t>methods</a:t>
            </a:r>
            <a:r>
              <a:rPr sz="800" spc="2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05050"/>
                </a:solidFill>
                <a:latin typeface="Arial MT"/>
                <a:cs typeface="Arial MT"/>
              </a:rPr>
              <a:t>to</a:t>
            </a:r>
            <a:r>
              <a:rPr sz="800" spc="9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D2D2D"/>
                </a:solidFill>
                <a:latin typeface="Arial MT"/>
                <a:cs typeface="Arial MT"/>
              </a:rPr>
              <a:t>improve</a:t>
            </a:r>
            <a:r>
              <a:rPr sz="800" spc="114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algorithm</a:t>
            </a:r>
            <a:r>
              <a:rPr sz="800" spc="18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efficiency.</a:t>
            </a:r>
            <a:r>
              <a:rPr sz="800" spc="1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D2D2D"/>
                </a:solidFill>
                <a:latin typeface="Arial MT"/>
                <a:cs typeface="Arial MT"/>
              </a:rPr>
              <a:t>including</a:t>
            </a:r>
            <a:r>
              <a:rPr sz="800" spc="13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code </a:t>
            </a:r>
            <a:r>
              <a:rPr sz="800" spc="10" dirty="0">
                <a:solidFill>
                  <a:srgbClr val="282828"/>
                </a:solidFill>
                <a:latin typeface="Arial MT"/>
                <a:cs typeface="Arial MT"/>
              </a:rPr>
              <a:t>profiling.</a:t>
            </a:r>
            <a:r>
              <a:rPr sz="800" spc="9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424242"/>
                </a:solidFill>
                <a:latin typeface="Arial MT"/>
                <a:cs typeface="Arial MT"/>
              </a:rPr>
              <a:t>selecting</a:t>
            </a:r>
            <a:r>
              <a:rPr sz="800" spc="8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63636"/>
                </a:solidFill>
                <a:latin typeface="Arial MT"/>
                <a:cs typeface="Arial MT"/>
              </a:rPr>
              <a:t>appropriate</a:t>
            </a:r>
            <a:r>
              <a:rPr sz="800" spc="6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2F2F2F"/>
                </a:solidFill>
                <a:latin typeface="Arial MT"/>
                <a:cs typeface="Arial MT"/>
              </a:rPr>
              <a:t>data</a:t>
            </a:r>
            <a:r>
              <a:rPr sz="800" spc="8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84848"/>
                </a:solidFill>
                <a:latin typeface="Arial MT"/>
                <a:cs typeface="Arial MT"/>
              </a:rPr>
              <a:t>structures,</a:t>
            </a:r>
            <a:r>
              <a:rPr sz="800" spc="9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33333"/>
                </a:solidFill>
                <a:latin typeface="Arial MT"/>
                <a:cs typeface="Arial MT"/>
              </a:rPr>
              <a:t>and </a:t>
            </a:r>
            <a:r>
              <a:rPr sz="800" spc="-10" dirty="0">
                <a:solidFill>
                  <a:srgbClr val="4D4D4D"/>
                </a:solidFill>
                <a:latin typeface="Arial MT"/>
                <a:cs typeface="Arial MT"/>
              </a:rPr>
              <a:t>reducing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computational</a:t>
            </a:r>
            <a:r>
              <a:rPr sz="800" spc="1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43434"/>
                </a:solidFill>
                <a:latin typeface="Arial MT"/>
                <a:cs typeface="Arial MT"/>
              </a:rPr>
              <a:t>complexity</a:t>
            </a:r>
            <a:r>
              <a:rPr sz="800" spc="13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575757"/>
                </a:solidFill>
                <a:latin typeface="Arial MT"/>
                <a:cs typeface="Arial MT"/>
              </a:rPr>
              <a:t>to</a:t>
            </a:r>
            <a:r>
              <a:rPr sz="800" spc="7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13131"/>
                </a:solidFill>
                <a:latin typeface="Arial MT"/>
                <a:cs typeface="Arial MT"/>
              </a:rPr>
              <a:t>enhance</a:t>
            </a:r>
            <a:r>
              <a:rPr sz="800" spc="14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242424"/>
                </a:solidFill>
                <a:latin typeface="Arial MT"/>
                <a:cs typeface="Arial MT"/>
              </a:rPr>
              <a:t>overall</a:t>
            </a:r>
            <a:r>
              <a:rPr sz="800" spc="7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D3D3D"/>
                </a:solidFill>
                <a:latin typeface="Arial MT"/>
                <a:cs typeface="Arial MT"/>
              </a:rPr>
              <a:t>application</a:t>
            </a:r>
            <a:r>
              <a:rPr sz="800" spc="70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13131"/>
                </a:solidFill>
                <a:latin typeface="Arial MT"/>
                <a:cs typeface="Arial MT"/>
              </a:rPr>
              <a:t>performance.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1144</Words>
  <Application>Microsoft Office PowerPoint</Application>
  <PresentationFormat>Custom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Arial MT</vt:lpstr>
      <vt:lpstr>Cambria</vt:lpstr>
      <vt:lpstr>Consolas</vt:lpstr>
      <vt:lpstr>Courier New</vt:lpstr>
      <vt:lpstr>Gill Sans MT</vt:lpstr>
      <vt:lpstr>Times New Roman</vt:lpstr>
      <vt:lpstr>Wingdings</vt:lpstr>
      <vt:lpstr>Gallery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Tizil K</dc:creator>
  <cp:lastModifiedBy>Garv Anand</cp:lastModifiedBy>
  <cp:revision>2</cp:revision>
  <dcterms:created xsi:type="dcterms:W3CDTF">2025-05-25T06:14:51Z</dcterms:created>
  <dcterms:modified xsi:type="dcterms:W3CDTF">2025-05-25T07:07:16Z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2025-05-25T00:00:00Z</vt:filetime>
  </property>
  <property fmtid="{D5CDD505-2E9C-101B-9397-08002B2CF9AE}" pid="3" name="LastSaved">
    <vt:filetime>2025-05-25T00:00:00Z</vt:filetime>
  </property>
  <property fmtid="{D5CDD505-2E9C-101B-9397-08002B2CF9AE}" pid="4" name="Producer">
    <vt:lpwstr>iLovePDF</vt:lpwstr>
  </property>
</Properties>
</file>