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notesMasterIdLst>
    <p:notesMasterId r:id="rId22"/>
  </p:notesMasterIdLst>
  <p:handoutMasterIdLst>
    <p:handoutMasterId r:id="rId23"/>
  </p:handoutMasterIdLst>
  <p:sldIdLst>
    <p:sldId id="256" r:id="rId2"/>
    <p:sldId id="257" r:id="rId3"/>
    <p:sldId id="272" r:id="rId4"/>
    <p:sldId id="258" r:id="rId5"/>
    <p:sldId id="259" r:id="rId6"/>
    <p:sldId id="261" r:id="rId7"/>
    <p:sldId id="273" r:id="rId8"/>
    <p:sldId id="260" r:id="rId9"/>
    <p:sldId id="274" r:id="rId10"/>
    <p:sldId id="262" r:id="rId11"/>
    <p:sldId id="263" r:id="rId12"/>
    <p:sldId id="275" r:id="rId13"/>
    <p:sldId id="264" r:id="rId14"/>
    <p:sldId id="265" r:id="rId15"/>
    <p:sldId id="266" r:id="rId16"/>
    <p:sldId id="267" r:id="rId17"/>
    <p:sldId id="268" r:id="rId18"/>
    <p:sldId id="271" r:id="rId19"/>
    <p:sldId id="269"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1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0C3289-AC8D-4E70-BA30-E946444CBA3C}" type="datetimeFigureOut">
              <a:rPr lang="en-IN" smtClean="0"/>
              <a:t>20-07-2024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51C7DB-5B7C-4B85-B969-9FAA4CB779D5}" type="slidenum">
              <a:rPr lang="en-IN" smtClean="0"/>
              <a:t>‹#›</a:t>
            </a:fld>
            <a:endParaRPr lang="en-IN"/>
          </a:p>
        </p:txBody>
      </p:sp>
    </p:spTree>
    <p:extLst>
      <p:ext uri="{BB962C8B-B14F-4D97-AF65-F5344CB8AC3E}">
        <p14:creationId xmlns:p14="http://schemas.microsoft.com/office/powerpoint/2010/main" val="37264319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6F796-2583-4110-B56A-987B5F0E3DE7}"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38B5B-EE22-43B8-95F7-A542BBC04E50}" type="slidenum">
              <a:rPr lang="en-IN" smtClean="0"/>
              <a:t>‹#›</a:t>
            </a:fld>
            <a:endParaRPr lang="en-IN"/>
          </a:p>
        </p:txBody>
      </p:sp>
    </p:spTree>
    <p:extLst>
      <p:ext uri="{BB962C8B-B14F-4D97-AF65-F5344CB8AC3E}">
        <p14:creationId xmlns:p14="http://schemas.microsoft.com/office/powerpoint/2010/main" val="13826693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48F2D7-F765-4094-B8A6-C63B85F59982}"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294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3181EF-91DA-46A0-ADCD-69F730EE1D41}"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41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C4B6EA-18F3-4243-AF07-AEDE1F8D7E17}"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911190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F76BC62-F781-4BC5-B3B8-FDF66246F4B8}"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812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2E5E4563-56C5-4AC9-98E9-7F300C4AEEBA}"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94018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88E5C036-0A80-48AE-9816-D4D08EE6AB1F}"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926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C2577C-5C5A-4EE1-A513-8D33B8B46C0E}"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6061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91062D-8CA7-4D07-8D5E-0D3D39502AFF}"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0190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6815F8-1AC1-4C77-A8AC-CED0511B03F1}"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767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92B354D-4104-4154-9C00-35CBECDE7641}" type="datetime1">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7978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540954-8CC7-4E4E-AF82-5FABA45B8C5C}"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065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620E327-0109-456D-9A84-D9B55F18A342}" type="datetime1">
              <a:rPr lang="en-US" smtClean="0"/>
              <a:t>7/20/2024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2792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786986-FA55-4134-9C6A-BD81292179FA}" type="datetime1">
              <a:rPr lang="en-US" smtClean="0"/>
              <a:t>7/20/2024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1325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9699E6-4EEF-4781-AE1F-E4598943A952}" type="datetime1">
              <a:rPr lang="en-US" smtClean="0"/>
              <a:t>7/20/2024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717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F44284C-9186-4F54-9789-E51F56B1FF9E}"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432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935201D-A3B0-4CA5-B256-00B9285EF0CC}" type="datetime1">
              <a:rPr lang="en-US" smtClean="0"/>
              <a:t>7/20/2024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6975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9A423E-D72C-479F-8F54-D147D8DF0471}" type="datetime1">
              <a:rPr lang="en-US" smtClean="0"/>
              <a:t>7/20/2024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741861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solidFill>
                  <a:schemeClr val="bg2">
                    <a:lumMod val="50000"/>
                  </a:schemeClr>
                </a:solidFill>
                <a:latin typeface="Times New Roman" panose="02020603050405020304" pitchFamily="18" charset="0"/>
                <a:cs typeface="Times New Roman" panose="02020603050405020304" pitchFamily="18" charset="0"/>
              </a:rPr>
              <a:t>Mortgage </a:t>
            </a:r>
            <a:r>
              <a:rPr lang="en-IN" dirty="0" smtClean="0">
                <a:solidFill>
                  <a:schemeClr val="bg2">
                    <a:lumMod val="50000"/>
                  </a:schemeClr>
                </a:solidFill>
                <a:latin typeface="Times New Roman" panose="02020603050405020304" pitchFamily="18" charset="0"/>
                <a:cs typeface="Times New Roman" panose="02020603050405020304" pitchFamily="18" charset="0"/>
              </a:rPr>
              <a:t>Trading &amp;</a:t>
            </a:r>
            <a:br>
              <a:rPr lang="en-IN" dirty="0" smtClean="0">
                <a:solidFill>
                  <a:schemeClr val="bg2">
                    <a:lumMod val="50000"/>
                  </a:schemeClr>
                </a:solidFill>
                <a:latin typeface="Times New Roman" panose="02020603050405020304" pitchFamily="18" charset="0"/>
                <a:cs typeface="Times New Roman" panose="02020603050405020304" pitchFamily="18" charset="0"/>
              </a:rPr>
            </a:br>
            <a:r>
              <a:rPr lang="en-IN" dirty="0" smtClean="0">
                <a:solidFill>
                  <a:schemeClr val="bg2">
                    <a:lumMod val="50000"/>
                  </a:schemeClr>
                </a:solidFill>
                <a:latin typeface="Times New Roman" panose="02020603050405020304" pitchFamily="18" charset="0"/>
                <a:cs typeface="Times New Roman" panose="02020603050405020304" pitchFamily="18" charset="0"/>
              </a:rPr>
              <a:t> </a:t>
            </a:r>
            <a:r>
              <a:rPr lang="en-IN" dirty="0">
                <a:solidFill>
                  <a:schemeClr val="bg2">
                    <a:lumMod val="50000"/>
                  </a:schemeClr>
                </a:solidFill>
                <a:latin typeface="Times New Roman" panose="02020603050405020304" pitchFamily="18" charset="0"/>
                <a:cs typeface="Times New Roman" panose="02020603050405020304" pitchFamily="18" charset="0"/>
              </a:rPr>
              <a:t>Mortgage Loans</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2" y="5103950"/>
            <a:ext cx="8915399" cy="1126283"/>
          </a:xfrm>
        </p:spPr>
        <p:txBody>
          <a:bodyPr/>
          <a:lstStyle/>
          <a:p>
            <a:pPr algn="ctr"/>
            <a:r>
              <a:rPr lang="en-IN" dirty="0" smtClean="0">
                <a:latin typeface="Algerian" panose="04020705040A02060702" pitchFamily="82" charset="0"/>
              </a:rPr>
              <a:t>By Tajinder Singh </a:t>
            </a:r>
            <a:endParaRPr lang="en-IN" dirty="0">
              <a:latin typeface="Algerian" panose="04020705040A02060702" pitchFamily="82" charset="0"/>
            </a:endParaRPr>
          </a:p>
        </p:txBody>
      </p:sp>
    </p:spTree>
    <p:extLst>
      <p:ext uri="{BB962C8B-B14F-4D97-AF65-F5344CB8AC3E}">
        <p14:creationId xmlns:p14="http://schemas.microsoft.com/office/powerpoint/2010/main" val="40539271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670" y="705394"/>
            <a:ext cx="9823268" cy="5421086"/>
          </a:xfrm>
        </p:spPr>
        <p:txBody>
          <a:bodyPr>
            <a:normAutofit/>
          </a:bodyPr>
          <a:lstStyle/>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2.3 Mortgage Origination, Underwriting, and Servicing</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Origination:</a:t>
            </a:r>
          </a:p>
          <a:p>
            <a:pPr>
              <a:buFontTx/>
              <a:buChar char="-"/>
            </a:pPr>
            <a:r>
              <a:rPr lang="en-IN" sz="2000" dirty="0" smtClean="0">
                <a:latin typeface="Times New Roman" panose="02020603050405020304" pitchFamily="18" charset="0"/>
                <a:cs typeface="Times New Roman" panose="02020603050405020304" pitchFamily="18" charset="0"/>
              </a:rPr>
              <a:t>Involves </a:t>
            </a:r>
            <a:r>
              <a:rPr lang="en-IN" sz="2000" dirty="0">
                <a:latin typeface="Times New Roman" panose="02020603050405020304" pitchFamily="18" charset="0"/>
                <a:cs typeface="Times New Roman" panose="02020603050405020304" pitchFamily="18" charset="0"/>
              </a:rPr>
              <a:t>the </a:t>
            </a:r>
            <a:r>
              <a:rPr lang="en-IN" sz="2000" dirty="0" smtClean="0">
                <a:latin typeface="Times New Roman" panose="02020603050405020304" pitchFamily="18" charset="0"/>
                <a:cs typeface="Times New Roman" panose="02020603050405020304" pitchFamily="18" charset="0"/>
              </a:rPr>
              <a:t>Application</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Approval</a:t>
            </a:r>
            <a:r>
              <a:rPr lang="en-IN" sz="2000" dirty="0">
                <a:latin typeface="Times New Roman" panose="02020603050405020304" pitchFamily="18" charset="0"/>
                <a:cs typeface="Times New Roman" panose="02020603050405020304" pitchFamily="18" charset="0"/>
              </a:rPr>
              <a:t>, and </a:t>
            </a:r>
            <a:r>
              <a:rPr lang="en-IN" sz="2000" dirty="0" smtClean="0">
                <a:latin typeface="Times New Roman" panose="02020603050405020304" pitchFamily="18" charset="0"/>
                <a:cs typeface="Times New Roman" panose="02020603050405020304" pitchFamily="18" charset="0"/>
              </a:rPr>
              <a:t>Issuance </a:t>
            </a:r>
            <a:r>
              <a:rPr lang="en-IN" sz="2000" dirty="0">
                <a:latin typeface="Times New Roman" panose="02020603050405020304" pitchFamily="18" charset="0"/>
                <a:cs typeface="Times New Roman" panose="02020603050405020304" pitchFamily="18" charset="0"/>
              </a:rPr>
              <a:t>of a new mortgage</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Key steps include borrower application, document verification, and loan approval.</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Underwriting:</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Assessing </a:t>
            </a:r>
            <a:r>
              <a:rPr lang="en-IN" sz="2000" dirty="0">
                <a:latin typeface="Times New Roman" panose="02020603050405020304" pitchFamily="18" charset="0"/>
                <a:cs typeface="Times New Roman" panose="02020603050405020304" pitchFamily="18" charset="0"/>
              </a:rPr>
              <a:t>the risk of the loan. This involves evaluating the borrower’s credit history, income, and the value of the property to ensure the loan meets the lender’s criteria.</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Servicing:</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Managing </a:t>
            </a:r>
            <a:r>
              <a:rPr lang="en-IN" sz="2000" dirty="0">
                <a:latin typeface="Times New Roman" panose="02020603050405020304" pitchFamily="18" charset="0"/>
                <a:cs typeface="Times New Roman" panose="02020603050405020304" pitchFamily="18" charset="0"/>
              </a:rPr>
              <a:t>the loan post-issuance, including collecting payments, maintaining escrow accounts, and handling delinquencies or </a:t>
            </a:r>
            <a:r>
              <a:rPr lang="en-IN" sz="2000" dirty="0" smtClean="0">
                <a:latin typeface="Times New Roman" panose="02020603050405020304" pitchFamily="18" charset="0"/>
                <a:cs typeface="Times New Roman" panose="02020603050405020304" pitchFamily="18" charset="0"/>
              </a:rPr>
              <a:t>defaults.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8646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1559" y="443407"/>
            <a:ext cx="8911687" cy="1280890"/>
          </a:xfrm>
        </p:spPr>
        <p:txBody>
          <a:bodyPr/>
          <a:lstStyle/>
          <a:p>
            <a:r>
              <a:rPr lang="en-IN" b="1" u="sng" dirty="0" smtClean="0">
                <a:solidFill>
                  <a:schemeClr val="accent5">
                    <a:lumMod val="75000"/>
                  </a:schemeClr>
                </a:solidFill>
                <a:latin typeface="Times New Roman" panose="02020603050405020304" pitchFamily="18" charset="0"/>
                <a:cs typeface="Times New Roman" panose="02020603050405020304" pitchFamily="18" charset="0"/>
              </a:rPr>
              <a:t> </a:t>
            </a:r>
            <a:r>
              <a:rPr lang="en-IN" b="1" u="sng" dirty="0">
                <a:solidFill>
                  <a:schemeClr val="accent5">
                    <a:lumMod val="75000"/>
                  </a:schemeClr>
                </a:solidFill>
                <a:latin typeface="Times New Roman" panose="02020603050405020304" pitchFamily="18" charset="0"/>
                <a:cs typeface="Times New Roman" panose="02020603050405020304" pitchFamily="18" charset="0"/>
              </a:rPr>
              <a:t>3. Regulatory Environment</a:t>
            </a:r>
            <a:endParaRPr lang="en-IN" dirty="0">
              <a:solidFill>
                <a:schemeClr val="accent5">
                  <a:lumMod val="75000"/>
                </a:schemeClr>
              </a:solidFill>
            </a:endParaRPr>
          </a:p>
        </p:txBody>
      </p:sp>
      <p:sp>
        <p:nvSpPr>
          <p:cNvPr id="3" name="Content Placeholder 2"/>
          <p:cNvSpPr>
            <a:spLocks noGrp="1"/>
          </p:cNvSpPr>
          <p:nvPr>
            <p:ph idx="1"/>
          </p:nvPr>
        </p:nvSpPr>
        <p:spPr>
          <a:xfrm>
            <a:off x="1972491" y="1541417"/>
            <a:ext cx="9699556" cy="5133703"/>
          </a:xfrm>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 </a:t>
            </a:r>
            <a:r>
              <a:rPr lang="en-IN" sz="2400" dirty="0" smtClean="0">
                <a:solidFill>
                  <a:schemeClr val="bg2">
                    <a:lumMod val="50000"/>
                  </a:schemeClr>
                </a:solidFill>
                <a:latin typeface="Times New Roman" panose="02020603050405020304" pitchFamily="18" charset="0"/>
                <a:cs typeface="Times New Roman" panose="02020603050405020304" pitchFamily="18" charset="0"/>
              </a:rPr>
              <a:t>3.1 </a:t>
            </a:r>
            <a:r>
              <a:rPr lang="en-IN" sz="2400" dirty="0">
                <a:solidFill>
                  <a:schemeClr val="bg2">
                    <a:lumMod val="50000"/>
                  </a:schemeClr>
                </a:solidFill>
                <a:latin typeface="Times New Roman" panose="02020603050405020304" pitchFamily="18" charset="0"/>
                <a:cs typeface="Times New Roman" panose="02020603050405020304" pitchFamily="18" charset="0"/>
              </a:rPr>
              <a:t>Regulatory </a:t>
            </a:r>
            <a:r>
              <a:rPr lang="en-IN" sz="2400" dirty="0" smtClean="0">
                <a:solidFill>
                  <a:schemeClr val="bg2">
                    <a:lumMod val="50000"/>
                  </a:schemeClr>
                </a:solidFill>
                <a:latin typeface="Times New Roman" panose="02020603050405020304" pitchFamily="18" charset="0"/>
                <a:cs typeface="Times New Roman" panose="02020603050405020304" pitchFamily="18" charset="0"/>
              </a:rPr>
              <a:t>Bodies</a:t>
            </a:r>
            <a:endParaRPr lang="en-IN" dirty="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1 Securities </a:t>
            </a:r>
            <a:r>
              <a:rPr lang="en-IN" sz="2000" b="1" dirty="0">
                <a:latin typeface="Times New Roman" panose="02020603050405020304" pitchFamily="18" charset="0"/>
                <a:cs typeface="Times New Roman" panose="02020603050405020304" pitchFamily="18" charset="0"/>
              </a:rPr>
              <a:t>and Exchange Commission (SEC):</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Oversees </a:t>
            </a:r>
            <a:r>
              <a:rPr lang="en-IN" sz="2000" dirty="0">
                <a:latin typeface="Times New Roman" panose="02020603050405020304" pitchFamily="18" charset="0"/>
                <a:cs typeface="Times New Roman" panose="02020603050405020304" pitchFamily="18" charset="0"/>
              </a:rPr>
              <a:t>securities transactions, including MBS, to protect investors and maintain fair markets.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smtClean="0">
                <a:latin typeface="Times New Roman" panose="02020603050405020304" pitchFamily="18" charset="0"/>
                <a:cs typeface="Times New Roman" panose="02020603050405020304" pitchFamily="18" charset="0"/>
              </a:rPr>
              <a:t>2 Federal </a:t>
            </a:r>
            <a:r>
              <a:rPr lang="en-IN" sz="2000" b="1" dirty="0">
                <a:latin typeface="Times New Roman" panose="02020603050405020304" pitchFamily="18" charset="0"/>
                <a:cs typeface="Times New Roman" panose="02020603050405020304" pitchFamily="18" charset="0"/>
              </a:rPr>
              <a:t>Reserve:</a:t>
            </a:r>
          </a:p>
          <a:p>
            <a:pPr marL="0" indent="0">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Federal Reserve is the central bank of the United States. </a:t>
            </a:r>
            <a:r>
              <a:rPr lang="en-US" sz="2000" u="sng" dirty="0">
                <a:latin typeface="Times New Roman" panose="02020603050405020304" pitchFamily="18" charset="0"/>
                <a:cs typeface="Times New Roman" panose="02020603050405020304" pitchFamily="18" charset="0"/>
              </a:rPr>
              <a:t>It oversees the overall financial system and manages monetary </a:t>
            </a:r>
            <a:r>
              <a:rPr lang="en-US" sz="2000" u="sng" dirty="0" smtClean="0">
                <a:latin typeface="Times New Roman" panose="02020603050405020304" pitchFamily="18" charset="0"/>
                <a:cs typeface="Times New Roman" panose="02020603050405020304" pitchFamily="18" charset="0"/>
              </a:rPr>
              <a:t>policy and Mortgage Interest Rate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Fed regulates bank holding companies, state-chartered banks that are members of the Federal Reserve System, and other financial institutions. It also plays a role in stabilizing the mortgage market through its monetary policy </a:t>
            </a:r>
            <a:r>
              <a:rPr lang="en-US" sz="2000" dirty="0" smtClean="0">
                <a:latin typeface="Times New Roman" panose="02020603050405020304" pitchFamily="18" charset="0"/>
                <a:cs typeface="Times New Roman" panose="02020603050405020304" pitchFamily="18" charset="0"/>
              </a:rPr>
              <a:t>tools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smtClean="0">
                <a:latin typeface="Times New Roman" panose="02020603050405020304" pitchFamily="18" charset="0"/>
                <a:cs typeface="Times New Roman" panose="02020603050405020304" pitchFamily="18" charset="0"/>
              </a:rPr>
              <a:t>3 Consumer </a:t>
            </a:r>
            <a:r>
              <a:rPr lang="en-IN" sz="2000" b="1" dirty="0">
                <a:latin typeface="Times New Roman" panose="02020603050405020304" pitchFamily="18" charset="0"/>
                <a:cs typeface="Times New Roman" panose="02020603050405020304" pitchFamily="18" charset="0"/>
              </a:rPr>
              <a:t>Financial Protection Bureau (CFPB):</a:t>
            </a:r>
          </a:p>
          <a:p>
            <a:pPr marL="0" indent="0">
              <a:buNone/>
            </a:pPr>
            <a:r>
              <a:rPr lang="en-I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The CFPB is responsible for protecting consumers in the financial sector. It oversees mortgage lenders and enforces regulations to ensure fair lending practices. The CFPB aims to prevent predatory lending and ensure that consumers have access to clear and accurate information about mortgage products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6519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6731" y="862149"/>
            <a:ext cx="10175966" cy="5995851"/>
          </a:xfrm>
        </p:spPr>
        <p:txBody>
          <a:bodyPr>
            <a:normAutofit fontScale="70000" lnSpcReduction="20000"/>
          </a:bodyPr>
          <a:lstStyle/>
          <a:p>
            <a:pPr marL="0" lvl="0" indent="0">
              <a:buClr>
                <a:srgbClr val="E78712"/>
              </a:buClr>
              <a:buNone/>
            </a:pPr>
            <a:r>
              <a:rPr lang="en-IN" sz="2900" dirty="0">
                <a:solidFill>
                  <a:srgbClr val="EAE8CF">
                    <a:lumMod val="50000"/>
                  </a:srgbClr>
                </a:solidFill>
                <a:latin typeface="Times New Roman" panose="02020603050405020304" pitchFamily="18" charset="0"/>
                <a:cs typeface="Times New Roman" panose="02020603050405020304" pitchFamily="18" charset="0"/>
              </a:rPr>
              <a:t>3.1 Regulatory </a:t>
            </a:r>
            <a:r>
              <a:rPr lang="en-IN" sz="2900" dirty="0" smtClean="0">
                <a:solidFill>
                  <a:srgbClr val="EAE8CF">
                    <a:lumMod val="50000"/>
                  </a:srgbClr>
                </a:solidFill>
                <a:latin typeface="Times New Roman" panose="02020603050405020304" pitchFamily="18" charset="0"/>
                <a:cs typeface="Times New Roman" panose="02020603050405020304" pitchFamily="18" charset="0"/>
              </a:rPr>
              <a:t>Bodies</a:t>
            </a:r>
          </a:p>
          <a:p>
            <a:pPr marL="0" lvl="0" indent="0">
              <a:buClr>
                <a:srgbClr val="E78712"/>
              </a:buClr>
              <a:buNone/>
            </a:pPr>
            <a:endParaRPr lang="en-IN" sz="2100"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buNone/>
            </a:pPr>
            <a:r>
              <a:rPr lang="en-US" sz="2400" b="1" dirty="0" smtClean="0">
                <a:latin typeface="Times New Roman" panose="02020603050405020304" pitchFamily="18" charset="0"/>
                <a:cs typeface="Times New Roman" panose="02020603050405020304" pitchFamily="18" charset="0"/>
              </a:rPr>
              <a:t>4. Federal Housing Finance Agency (FHFA)</a:t>
            </a:r>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FHFA regulates government-sponsored enterprises (GSEs) like Fannie Mae and Freddie Mac, which provide liquidity to the mortgage market by purchasing and securitizing mortgages. </a:t>
            </a:r>
            <a:r>
              <a:rPr lang="en-US" sz="2400" u="sng" dirty="0">
                <a:latin typeface="Times New Roman" panose="02020603050405020304" pitchFamily="18" charset="0"/>
                <a:cs typeface="Times New Roman" panose="02020603050405020304" pitchFamily="18" charset="0"/>
              </a:rPr>
              <a:t>The FHFA ensures that these entities operate in a safe and sound </a:t>
            </a:r>
            <a:r>
              <a:rPr lang="en-US" sz="2400" u="sng" dirty="0" smtClean="0">
                <a:latin typeface="Times New Roman" panose="02020603050405020304" pitchFamily="18" charset="0"/>
                <a:cs typeface="Times New Roman" panose="02020603050405020304" pitchFamily="18" charset="0"/>
              </a:rPr>
              <a:t>manner.</a:t>
            </a:r>
            <a:endParaRPr lang="en-US" sz="2400" u="sng"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5. Office of the Comptroller of the Currency (OCC)</a:t>
            </a:r>
          </a:p>
          <a:p>
            <a:pPr marL="0" indent="0">
              <a:buNone/>
            </a:pPr>
            <a:r>
              <a:rPr lang="en-US" sz="2400" u="sng" dirty="0">
                <a:latin typeface="Times New Roman" panose="02020603050405020304" pitchFamily="18" charset="0"/>
                <a:cs typeface="Times New Roman" panose="02020603050405020304" pitchFamily="18" charset="0"/>
              </a:rPr>
              <a:t>The OCC regulates and supervises national banks and federal savings associations. </a:t>
            </a:r>
            <a:r>
              <a:rPr lang="en-US" sz="2400" dirty="0">
                <a:latin typeface="Times New Roman" panose="02020603050405020304" pitchFamily="18" charset="0"/>
                <a:cs typeface="Times New Roman" panose="02020603050405020304" pitchFamily="18" charset="0"/>
              </a:rPr>
              <a:t>It ensures that these institutions operate safely and soundly, comply with applicable laws, and provide fair access to financial </a:t>
            </a:r>
            <a:r>
              <a:rPr lang="en-US" sz="2400" dirty="0" smtClean="0">
                <a:latin typeface="Times New Roman" panose="02020603050405020304" pitchFamily="18" charset="0"/>
                <a:cs typeface="Times New Roman" panose="02020603050405020304" pitchFamily="18" charset="0"/>
              </a:rPr>
              <a:t>services.</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6. Federal Deposit Insurance Corporation (FDIC)</a:t>
            </a:r>
          </a:p>
          <a:p>
            <a:pPr marL="0" indent="0">
              <a:buNone/>
            </a:pPr>
            <a:r>
              <a:rPr lang="en-US" sz="2400" u="sng" dirty="0">
                <a:latin typeface="Times New Roman" panose="02020603050405020304" pitchFamily="18" charset="0"/>
                <a:cs typeface="Times New Roman" panose="02020603050405020304" pitchFamily="18" charset="0"/>
              </a:rPr>
              <a:t>The FDIC insures deposits at banks and savings associations. </a:t>
            </a:r>
            <a:r>
              <a:rPr lang="en-US" sz="2400" dirty="0">
                <a:latin typeface="Times New Roman" panose="02020603050405020304" pitchFamily="18" charset="0"/>
                <a:cs typeface="Times New Roman" panose="02020603050405020304" pitchFamily="18" charset="0"/>
              </a:rPr>
              <a:t>It also supervises and examines these institutions to ensure their safety and soundness. The FDIC plays a role in maintaining stability and public confidence in the financial </a:t>
            </a:r>
            <a:r>
              <a:rPr lang="en-US" sz="2400" dirty="0" smtClean="0">
                <a:latin typeface="Times New Roman" panose="02020603050405020304" pitchFamily="18" charset="0"/>
                <a:cs typeface="Times New Roman" panose="02020603050405020304" pitchFamily="18" charset="0"/>
              </a:rPr>
              <a:t>system.</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7. U.S. Department of Housing and Urban Development (HUD)</a:t>
            </a:r>
          </a:p>
          <a:p>
            <a:pPr marL="0" indent="0">
              <a:buNone/>
            </a:pPr>
            <a:r>
              <a:rPr lang="en-US" sz="2400" u="sng" dirty="0">
                <a:latin typeface="Times New Roman" panose="02020603050405020304" pitchFamily="18" charset="0"/>
                <a:cs typeface="Times New Roman" panose="02020603050405020304" pitchFamily="18" charset="0"/>
              </a:rPr>
              <a:t>HUD enforces fair lending practices and oversees the Federal Housing Administration (FHA), </a:t>
            </a:r>
            <a:r>
              <a:rPr lang="en-US" sz="2400" dirty="0">
                <a:latin typeface="Times New Roman" panose="02020603050405020304" pitchFamily="18" charset="0"/>
                <a:cs typeface="Times New Roman" panose="02020603050405020304" pitchFamily="18" charset="0"/>
              </a:rPr>
              <a:t>which provides mortgage insurance to lenders. This insurance helps make homeownership more accessible to a broader range of </a:t>
            </a:r>
            <a:r>
              <a:rPr lang="en-US" sz="2400" dirty="0" smtClean="0">
                <a:latin typeface="Times New Roman" panose="02020603050405020304" pitchFamily="18" charset="0"/>
                <a:cs typeface="Times New Roman" panose="02020603050405020304" pitchFamily="18" charset="0"/>
              </a:rPr>
              <a:t>borrowers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9327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36469"/>
            <a:ext cx="8915400" cy="4774753"/>
          </a:xfrm>
        </p:spPr>
        <p:txBody>
          <a:bodyPr>
            <a:normAutofit/>
          </a:bodyPr>
          <a:lstStyle/>
          <a:p>
            <a:pPr marL="0" indent="0">
              <a:buNone/>
            </a:pPr>
            <a:r>
              <a:rPr lang="en-IN" sz="2400" dirty="0">
                <a:solidFill>
                  <a:schemeClr val="bg2">
                    <a:lumMod val="50000"/>
                  </a:schemeClr>
                </a:solidFill>
                <a:latin typeface="Times New Roman" panose="02020603050405020304" pitchFamily="18" charset="0"/>
                <a:cs typeface="Times New Roman" panose="02020603050405020304" pitchFamily="18" charset="0"/>
              </a:rPr>
              <a:t>3.2 Key Regulations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Dodd-Frank Act:</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Enacted </a:t>
            </a:r>
            <a:r>
              <a:rPr lang="en-IN" sz="2000" dirty="0">
                <a:latin typeface="Times New Roman" panose="02020603050405020304" pitchFamily="18" charset="0"/>
                <a:cs typeface="Times New Roman" panose="02020603050405020304" pitchFamily="18" charset="0"/>
              </a:rPr>
              <a:t>to increase transparency and accountability in the financial system following the 2008 financial crisis. It includes regulations to prevent predatory lending and improve mortgage underwriting standards.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Basel III Accords: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International banking </a:t>
            </a:r>
            <a:r>
              <a:rPr lang="en-IN" sz="2000" dirty="0">
                <a:latin typeface="Times New Roman" panose="02020603050405020304" pitchFamily="18" charset="0"/>
                <a:cs typeface="Times New Roman" panose="02020603050405020304" pitchFamily="18" charset="0"/>
              </a:rPr>
              <a:t>regulations that ensure banks maintain sufficient capital to cover risks, including those from mortgage trading. This reduces the likelihood of </a:t>
            </a:r>
            <a:r>
              <a:rPr lang="en-IN" sz="2000" dirty="0" smtClean="0">
                <a:latin typeface="Times New Roman" panose="02020603050405020304" pitchFamily="18" charset="0"/>
                <a:cs typeface="Times New Roman" panose="02020603050405020304" pitchFamily="18" charset="0"/>
              </a:rPr>
              <a:t>bank failures.</a:t>
            </a: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98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IN" b="1" u="sng" dirty="0">
                <a:latin typeface="Times New Roman" panose="02020603050405020304" pitchFamily="18" charset="0"/>
                <a:cs typeface="Times New Roman" panose="02020603050405020304" pitchFamily="18" charset="0"/>
              </a:rPr>
              <a:t>4. Market </a:t>
            </a:r>
            <a:r>
              <a:rPr lang="en-IN" b="1" u="sng" dirty="0" smtClean="0">
                <a:latin typeface="Times New Roman" panose="02020603050405020304" pitchFamily="18" charset="0"/>
                <a:cs typeface="Times New Roman" panose="02020603050405020304" pitchFamily="18" charset="0"/>
              </a:rPr>
              <a:t>Dynamics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711234"/>
            <a:ext cx="8915400" cy="4199988"/>
          </a:xfrm>
        </p:spPr>
        <p:txBody>
          <a:bodyPr>
            <a:normAutofit fontScale="92500" lnSpcReduction="20000"/>
          </a:bodyPr>
          <a:lstStyle/>
          <a:p>
            <a:pPr marL="0" indent="0">
              <a:buNone/>
            </a:pPr>
            <a:r>
              <a:rPr lang="en-IN" dirty="0">
                <a:latin typeface="Times New Roman" panose="02020603050405020304" pitchFamily="18" charset="0"/>
                <a:cs typeface="Times New Roman" panose="02020603050405020304" pitchFamily="18" charset="0"/>
              </a:rPr>
              <a:t> </a:t>
            </a:r>
            <a:r>
              <a:rPr lang="en-IN" sz="2800" dirty="0" smtClean="0">
                <a:solidFill>
                  <a:schemeClr val="bg2">
                    <a:lumMod val="50000"/>
                  </a:schemeClr>
                </a:solidFill>
                <a:latin typeface="Times New Roman" panose="02020603050405020304" pitchFamily="18" charset="0"/>
                <a:cs typeface="Times New Roman" panose="02020603050405020304" pitchFamily="18" charset="0"/>
              </a:rPr>
              <a:t>4.1 </a:t>
            </a:r>
            <a:r>
              <a:rPr lang="en-IN" sz="2800" dirty="0">
                <a:solidFill>
                  <a:schemeClr val="bg2">
                    <a:lumMod val="50000"/>
                  </a:schemeClr>
                </a:solidFill>
                <a:latin typeface="Times New Roman" panose="02020603050405020304" pitchFamily="18" charset="0"/>
                <a:cs typeface="Times New Roman" panose="02020603050405020304" pitchFamily="18" charset="0"/>
              </a:rPr>
              <a:t>Factors Influencing Mortgage Interest Rates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1900" b="1" dirty="0">
                <a:latin typeface="Times New Roman" panose="02020603050405020304" pitchFamily="18" charset="0"/>
                <a:cs typeface="Times New Roman" panose="02020603050405020304" pitchFamily="18" charset="0"/>
              </a:rPr>
              <a:t>Economic Indicators:</a:t>
            </a:r>
          </a:p>
          <a:p>
            <a:pPr marL="0" indent="0">
              <a:buNone/>
            </a:pPr>
            <a:r>
              <a:rPr lang="en-IN" sz="1900" dirty="0">
                <a:latin typeface="Times New Roman" panose="02020603050405020304" pitchFamily="18" charset="0"/>
                <a:cs typeface="Times New Roman" panose="02020603050405020304" pitchFamily="18" charset="0"/>
              </a:rPr>
              <a:t>- Factors such as GDP growth, employment rates, and consumer confidence can influence mortgage rates.</a:t>
            </a:r>
          </a:p>
          <a:p>
            <a:pPr marL="0" indent="0">
              <a:buNone/>
            </a:pPr>
            <a:r>
              <a:rPr lang="en-IN" sz="1900" dirty="0">
                <a:latin typeface="Times New Roman" panose="02020603050405020304" pitchFamily="18" charset="0"/>
                <a:cs typeface="Times New Roman" panose="02020603050405020304" pitchFamily="18" charset="0"/>
              </a:rPr>
              <a:t> </a:t>
            </a:r>
          </a:p>
          <a:p>
            <a:pPr marL="0" indent="0">
              <a:buNone/>
            </a:pPr>
            <a:r>
              <a:rPr lang="en-IN" sz="1900" b="1" dirty="0">
                <a:latin typeface="Times New Roman" panose="02020603050405020304" pitchFamily="18" charset="0"/>
                <a:cs typeface="Times New Roman" panose="02020603050405020304" pitchFamily="18" charset="0"/>
              </a:rPr>
              <a:t>Federal Reserve Policies:</a:t>
            </a:r>
          </a:p>
          <a:p>
            <a:pPr marL="0" indent="0">
              <a:buNone/>
            </a:pPr>
            <a:r>
              <a:rPr lang="en-IN" sz="1900" dirty="0">
                <a:latin typeface="Times New Roman" panose="02020603050405020304" pitchFamily="18" charset="0"/>
                <a:cs typeface="Times New Roman" panose="02020603050405020304" pitchFamily="18" charset="0"/>
              </a:rPr>
              <a:t>- Decisions on interest rates and quantitative easing directly impact mortgage rates.</a:t>
            </a:r>
          </a:p>
          <a:p>
            <a:pPr marL="0" indent="0">
              <a:buNone/>
            </a:pPr>
            <a:r>
              <a:rPr lang="en-IN" sz="1900" dirty="0">
                <a:latin typeface="Times New Roman" panose="02020603050405020304" pitchFamily="18" charset="0"/>
                <a:cs typeface="Times New Roman" panose="02020603050405020304" pitchFamily="18" charset="0"/>
              </a:rPr>
              <a:t> </a:t>
            </a:r>
          </a:p>
          <a:p>
            <a:pPr marL="0" indent="0">
              <a:buNone/>
            </a:pPr>
            <a:r>
              <a:rPr lang="en-IN" sz="1900" b="1" dirty="0">
                <a:latin typeface="Times New Roman" panose="02020603050405020304" pitchFamily="18" charset="0"/>
                <a:cs typeface="Times New Roman" panose="02020603050405020304" pitchFamily="18" charset="0"/>
              </a:rPr>
              <a:t>Inflation Rates:</a:t>
            </a:r>
          </a:p>
          <a:p>
            <a:pPr marL="0" indent="0">
              <a:buNone/>
            </a:pPr>
            <a:r>
              <a:rPr lang="en-IN" sz="1900" dirty="0">
                <a:latin typeface="Times New Roman" panose="02020603050405020304" pitchFamily="18" charset="0"/>
                <a:cs typeface="Times New Roman" panose="02020603050405020304" pitchFamily="18" charset="0"/>
              </a:rPr>
              <a:t>- Higher inflation typically leads to higher mortgage rates as lenders seek to compensate for the decreased purchasing power of future repayments.</a:t>
            </a:r>
          </a:p>
        </p:txBody>
      </p:sp>
    </p:spTree>
    <p:extLst>
      <p:ext uri="{BB962C8B-B14F-4D97-AF65-F5344CB8AC3E}">
        <p14:creationId xmlns:p14="http://schemas.microsoft.com/office/powerpoint/2010/main" val="3381573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979714"/>
            <a:ext cx="8915400" cy="5682343"/>
          </a:xfrm>
        </p:spPr>
        <p:txBody>
          <a:bodyPr>
            <a:normAutofit/>
          </a:bodyPr>
          <a:lstStyle/>
          <a:p>
            <a:pPr marL="0" indent="0">
              <a:buNone/>
            </a:pPr>
            <a:r>
              <a:rPr lang="en-IN" sz="2800" dirty="0" smtClean="0">
                <a:solidFill>
                  <a:schemeClr val="bg2">
                    <a:lumMod val="50000"/>
                  </a:schemeClr>
                </a:solidFill>
                <a:latin typeface="Times New Roman" panose="02020603050405020304" pitchFamily="18" charset="0"/>
                <a:cs typeface="Times New Roman" panose="02020603050405020304" pitchFamily="18" charset="0"/>
              </a:rPr>
              <a:t>4.2 </a:t>
            </a:r>
            <a:r>
              <a:rPr lang="en-IN" sz="2800" dirty="0">
                <a:solidFill>
                  <a:schemeClr val="bg2">
                    <a:lumMod val="50000"/>
                  </a:schemeClr>
                </a:solidFill>
                <a:latin typeface="Times New Roman" panose="02020603050405020304" pitchFamily="18" charset="0"/>
                <a:cs typeface="Times New Roman" panose="02020603050405020304" pitchFamily="18" charset="0"/>
              </a:rPr>
              <a:t>Impact of Macroeconomic Events</a:t>
            </a:r>
          </a:p>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Financial Crises:</a:t>
            </a:r>
          </a:p>
          <a:p>
            <a:pPr>
              <a:buFontTx/>
              <a:buChar char="-"/>
            </a:pPr>
            <a:r>
              <a:rPr lang="en-IN" sz="2000" dirty="0" smtClean="0">
                <a:latin typeface="Times New Roman" panose="02020603050405020304" pitchFamily="18" charset="0"/>
                <a:cs typeface="Times New Roman" panose="02020603050405020304" pitchFamily="18" charset="0"/>
              </a:rPr>
              <a:t>Example</a:t>
            </a:r>
            <a:r>
              <a:rPr lang="en-IN" sz="2000" dirty="0">
                <a:latin typeface="Times New Roman" panose="02020603050405020304" pitchFamily="18" charset="0"/>
                <a:cs typeface="Times New Roman" panose="02020603050405020304" pitchFamily="18" charset="0"/>
              </a:rPr>
              <a:t>: The 2008 financial crisis led to significant changes in the mortgage market, including stricter lending standards and increased regulatory oversight</a:t>
            </a:r>
            <a:r>
              <a:rPr lang="en-IN" sz="2000" dirty="0" smtClean="0">
                <a:latin typeface="Times New Roman" panose="02020603050405020304" pitchFamily="18" charset="0"/>
                <a:cs typeface="Times New Roman" panose="02020603050405020304" pitchFamily="18" charset="0"/>
              </a:rPr>
              <a:t>.</a:t>
            </a:r>
          </a:p>
          <a:p>
            <a:pPr>
              <a:buFontTx/>
              <a:buChar char="-"/>
            </a:pPr>
            <a:r>
              <a:rPr lang="en-US" sz="2000" dirty="0">
                <a:latin typeface="Times New Roman" panose="02020603050405020304" pitchFamily="18" charset="0"/>
                <a:cs typeface="Times New Roman" panose="02020603050405020304" pitchFamily="18" charset="0"/>
              </a:rPr>
              <a:t>The crisis led to a sharp decline in housing prices, a surge in foreclosures, and a significant drop in home sales. The value of homes plummeted, leading to negative equity for many homeowners</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Pandemics:</a:t>
            </a:r>
          </a:p>
          <a:p>
            <a:pPr>
              <a:buFontTx/>
              <a:buChar char="-"/>
            </a:pPr>
            <a:r>
              <a:rPr lang="en-IN" sz="2000" dirty="0" smtClean="0">
                <a:latin typeface="Times New Roman" panose="02020603050405020304" pitchFamily="18" charset="0"/>
                <a:cs typeface="Times New Roman" panose="02020603050405020304" pitchFamily="18" charset="0"/>
              </a:rPr>
              <a:t>Example</a:t>
            </a:r>
            <a:r>
              <a:rPr lang="en-IN" sz="2000" dirty="0">
                <a:latin typeface="Times New Roman" panose="02020603050405020304" pitchFamily="18" charset="0"/>
                <a:cs typeface="Times New Roman" panose="02020603050405020304" pitchFamily="18" charset="0"/>
              </a:rPr>
              <a:t>: The COVID-19 pandemic caused fluctuations in housing demand, influenced mortgage rates, and led to temporary relief measures for borrowers</a:t>
            </a:r>
            <a:r>
              <a:rPr lang="en-IN" sz="2000" dirty="0" smtClean="0">
                <a:latin typeface="Times New Roman" panose="02020603050405020304" pitchFamily="18" charset="0"/>
                <a:cs typeface="Times New Roman" panose="02020603050405020304" pitchFamily="18" charset="0"/>
              </a:rPr>
              <a:t>.</a:t>
            </a:r>
          </a:p>
          <a:p>
            <a:pPr>
              <a:buFontTx/>
              <a:buChar char="-"/>
            </a:pPr>
            <a:r>
              <a:rPr lang="en-US" sz="2000" dirty="0">
                <a:latin typeface="Times New Roman" panose="02020603050405020304" pitchFamily="18" charset="0"/>
                <a:cs typeface="Times New Roman" panose="02020603050405020304" pitchFamily="18" charset="0"/>
              </a:rPr>
              <a:t>There was a surge in housing demand as people sought more space due to remote work and lockdowns. This increased home prices significantly in many </a:t>
            </a:r>
            <a:r>
              <a:rPr lang="en-US" sz="2000" dirty="0" smtClean="0">
                <a:latin typeface="Times New Roman" panose="02020603050405020304" pitchFamily="18" charset="0"/>
                <a:cs typeface="Times New Roman" panose="02020603050405020304" pitchFamily="18" charset="0"/>
              </a:rPr>
              <a:t>areas.</a:t>
            </a:r>
            <a:endParaRPr lang="en-IN" sz="2000" dirty="0" smtClean="0">
              <a:latin typeface="Times New Roman" panose="02020603050405020304" pitchFamily="18" charset="0"/>
              <a:cs typeface="Times New Roman" panose="02020603050405020304" pitchFamily="18" charset="0"/>
            </a:endParaRPr>
          </a:p>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8586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9874" y="979714"/>
            <a:ext cx="8882743" cy="4931508"/>
          </a:xfrm>
        </p:spPr>
        <p:txBody>
          <a:bodyPr/>
          <a:lstStyle/>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4.3 Current Trends in the Mortgage Industry</a:t>
            </a:r>
          </a:p>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Technology Advancements:</a:t>
            </a:r>
          </a:p>
          <a:p>
            <a:pPr marL="0" indent="0">
              <a:buNone/>
            </a:pPr>
            <a:r>
              <a:rPr lang="en-IN" sz="2000" dirty="0">
                <a:latin typeface="Times New Roman" panose="02020603050405020304" pitchFamily="18" charset="0"/>
                <a:cs typeface="Times New Roman" panose="02020603050405020304" pitchFamily="18" charset="0"/>
              </a:rPr>
              <a:t>- Innovations such as AI and big data are enhancing mortgage underwriting, trading, and risk assessment.</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Market Shifts:</a:t>
            </a:r>
          </a:p>
          <a:p>
            <a:pPr marL="0" indent="0">
              <a:buNone/>
            </a:pPr>
            <a:r>
              <a:rPr lang="en-IN" sz="2000" dirty="0">
                <a:latin typeface="Times New Roman" panose="02020603050405020304" pitchFamily="18" charset="0"/>
                <a:cs typeface="Times New Roman" panose="02020603050405020304" pitchFamily="18" charset="0"/>
              </a:rPr>
              <a:t>- Changes in housing demand due to remote work, demographic shifts, and economic conditions are influencing mortgage market dynamics</a:t>
            </a:r>
            <a:r>
              <a:rPr lang="en-IN"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12231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IN" b="1" u="sng" dirty="0">
                <a:solidFill>
                  <a:schemeClr val="accent5">
                    <a:lumMod val="75000"/>
                  </a:schemeClr>
                </a:solidFill>
              </a:rPr>
              <a:t> 5. Risk </a:t>
            </a:r>
            <a:r>
              <a:rPr lang="en-IN" b="1" u="sng" dirty="0" smtClean="0">
                <a:solidFill>
                  <a:schemeClr val="accent5">
                    <a:lumMod val="75000"/>
                  </a:schemeClr>
                </a:solidFill>
              </a:rPr>
              <a:t>Management</a:t>
            </a:r>
            <a:endParaRPr lang="en-IN" dirty="0">
              <a:solidFill>
                <a:schemeClr val="accent5">
                  <a:lumMod val="75000"/>
                </a:schemeClr>
              </a:solidFill>
            </a:endParaRPr>
          </a:p>
        </p:txBody>
      </p:sp>
      <p:sp>
        <p:nvSpPr>
          <p:cNvPr id="3" name="Content Placeholder 2"/>
          <p:cNvSpPr>
            <a:spLocks noGrp="1"/>
          </p:cNvSpPr>
          <p:nvPr>
            <p:ph idx="1"/>
          </p:nvPr>
        </p:nvSpPr>
        <p:spPr>
          <a:xfrm>
            <a:off x="1606731" y="1410789"/>
            <a:ext cx="9897881" cy="5447211"/>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3000" dirty="0">
                <a:solidFill>
                  <a:schemeClr val="bg2">
                    <a:lumMod val="50000"/>
                  </a:schemeClr>
                </a:solidFill>
                <a:latin typeface="Times New Roman" panose="02020603050405020304" pitchFamily="18" charset="0"/>
                <a:cs typeface="Times New Roman" panose="02020603050405020304" pitchFamily="18" charset="0"/>
              </a:rPr>
              <a:t>5.1 Types of Risks in Mortgage Trading</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Credit </a:t>
            </a:r>
            <a:r>
              <a:rPr lang="en-IN" sz="2400" b="1" smtClean="0">
                <a:latin typeface="Times New Roman" panose="02020603050405020304" pitchFamily="18" charset="0"/>
                <a:cs typeface="Times New Roman" panose="02020603050405020304" pitchFamily="18" charset="0"/>
              </a:rPr>
              <a:t>Risk: </a:t>
            </a:r>
            <a:r>
              <a:rPr lang="en-US" sz="2400" smtClean="0">
                <a:latin typeface="Times New Roman" panose="02020603050405020304" pitchFamily="18" charset="0"/>
                <a:cs typeface="Times New Roman" panose="02020603050405020304" pitchFamily="18" charset="0"/>
              </a:rPr>
              <a:t>Credit </a:t>
            </a:r>
            <a:r>
              <a:rPr lang="en-US" sz="2400" dirty="0">
                <a:latin typeface="Times New Roman" panose="02020603050405020304" pitchFamily="18" charset="0"/>
                <a:cs typeface="Times New Roman" panose="02020603050405020304" pitchFamily="18" charset="0"/>
              </a:rPr>
              <a:t>risk is the risk that borrowers will default on their mortgage payments. This risk is influenced by the creditworthiness of the borrowers and the quality of the underlying mortgages. If a significant number of borrowers default, the value of the mortgage-backed securities (MBS) can </a:t>
            </a:r>
            <a:r>
              <a:rPr lang="en-US" sz="2400" dirty="0" smtClean="0">
                <a:latin typeface="Times New Roman" panose="02020603050405020304" pitchFamily="18" charset="0"/>
                <a:cs typeface="Times New Roman" panose="02020603050405020304" pitchFamily="18" charset="0"/>
              </a:rPr>
              <a:t>decline.</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Interest </a:t>
            </a:r>
            <a:r>
              <a:rPr lang="en-IN" sz="2400" b="1" dirty="0" smtClean="0">
                <a:latin typeface="Times New Roman" panose="02020603050405020304" pitchFamily="18" charset="0"/>
                <a:cs typeface="Times New Roman" panose="02020603050405020304" pitchFamily="18" charset="0"/>
              </a:rPr>
              <a:t>Rate: </a:t>
            </a:r>
            <a:r>
              <a:rPr lang="en-US" sz="2400" dirty="0" smtClean="0">
                <a:latin typeface="Times New Roman" panose="02020603050405020304" pitchFamily="18" charset="0"/>
                <a:cs typeface="Times New Roman" panose="02020603050405020304" pitchFamily="18" charset="0"/>
              </a:rPr>
              <a:t>Interest </a:t>
            </a:r>
            <a:r>
              <a:rPr lang="en-US" sz="2400" dirty="0">
                <a:latin typeface="Times New Roman" panose="02020603050405020304" pitchFamily="18" charset="0"/>
                <a:cs typeface="Times New Roman" panose="02020603050405020304" pitchFamily="18" charset="0"/>
              </a:rPr>
              <a:t>rate risk arises from fluctuations in interest rates. When interest rates rise, the value of existing </a:t>
            </a:r>
            <a:r>
              <a:rPr lang="en-US" sz="2400" dirty="0" smtClean="0">
                <a:latin typeface="Times New Roman" panose="02020603050405020304" pitchFamily="18" charset="0"/>
                <a:cs typeface="Times New Roman" panose="02020603050405020304" pitchFamily="18" charset="0"/>
              </a:rPr>
              <a:t>MBS typically </a:t>
            </a:r>
            <a:r>
              <a:rPr lang="en-US" sz="2400" dirty="0">
                <a:latin typeface="Times New Roman" panose="02020603050405020304" pitchFamily="18" charset="0"/>
                <a:cs typeface="Times New Roman" panose="02020603050405020304" pitchFamily="18" charset="0"/>
              </a:rPr>
              <a:t>falls because new securities are issued at higher rates, making the older ones less attractive. Conversely, when interest rates fall, the value of MBS can increase, but this also leads to higher prepayment </a:t>
            </a:r>
            <a:r>
              <a:rPr lang="en-US" sz="2400" dirty="0" smtClean="0">
                <a:latin typeface="Times New Roman" panose="02020603050405020304" pitchFamily="18" charset="0"/>
                <a:cs typeface="Times New Roman" panose="02020603050405020304" pitchFamily="18" charset="0"/>
              </a:rPr>
              <a:t>risk.</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p>
          <a:p>
            <a:pPr marL="0" indent="0">
              <a:buNone/>
            </a:pPr>
            <a:r>
              <a:rPr lang="en-IN" sz="2400" b="1" dirty="0">
                <a:latin typeface="Times New Roman" panose="02020603050405020304" pitchFamily="18" charset="0"/>
                <a:cs typeface="Times New Roman" panose="02020603050405020304" pitchFamily="18" charset="0"/>
              </a:rPr>
              <a:t>Prepayment </a:t>
            </a:r>
            <a:r>
              <a:rPr lang="en-IN" sz="2400" b="1" dirty="0" smtClean="0">
                <a:latin typeface="Times New Roman" panose="02020603050405020304" pitchFamily="18" charset="0"/>
                <a:cs typeface="Times New Roman" panose="02020603050405020304" pitchFamily="18" charset="0"/>
              </a:rPr>
              <a:t>Risk: </a:t>
            </a:r>
            <a:r>
              <a:rPr lang="en-US" sz="2400" dirty="0" smtClean="0">
                <a:latin typeface="Times New Roman" panose="02020603050405020304" pitchFamily="18" charset="0"/>
                <a:cs typeface="Times New Roman" panose="02020603050405020304" pitchFamily="18" charset="0"/>
              </a:rPr>
              <a:t>Prepayment </a:t>
            </a:r>
            <a:r>
              <a:rPr lang="en-US" sz="2400" dirty="0">
                <a:latin typeface="Times New Roman" panose="02020603050405020304" pitchFamily="18" charset="0"/>
                <a:cs typeface="Times New Roman" panose="02020603050405020304" pitchFamily="18" charset="0"/>
              </a:rPr>
              <a:t>risk is the risk that borrowers will repay their mortgages earlier than expected, often due to refinancing when interest rates drop. This can be problematic for investors because they receive their principal back sooner than anticipated and may have to reinvest it at lower interest rates, reducing their overall returns</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7023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8434" y="1149531"/>
            <a:ext cx="9336178" cy="4761691"/>
          </a:xfrm>
        </p:spPr>
        <p:txBody>
          <a:bodyPr/>
          <a:lstStyle/>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5.2 Risk Management Tools and Strategies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Hedging Techniques:</a:t>
            </a:r>
          </a:p>
          <a:p>
            <a:pPr marL="0" indent="0">
              <a:buNone/>
            </a:pPr>
            <a:r>
              <a:rPr lang="en-IN" sz="2000" dirty="0">
                <a:latin typeface="Times New Roman" panose="02020603050405020304" pitchFamily="18" charset="0"/>
                <a:cs typeface="Times New Roman" panose="02020603050405020304" pitchFamily="18" charset="0"/>
              </a:rPr>
              <a:t>- Using financial derivatives, such as interest rate swaps and options, to offset potential losses from adverse price movements.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Credit Enhancements:</a:t>
            </a:r>
          </a:p>
          <a:p>
            <a:pPr marL="0" indent="0">
              <a:buNone/>
            </a:pPr>
            <a:r>
              <a:rPr lang="en-IN" sz="2000" dirty="0">
                <a:latin typeface="Times New Roman" panose="02020603050405020304" pitchFamily="18" charset="0"/>
                <a:cs typeface="Times New Roman" panose="02020603050405020304" pitchFamily="18" charset="0"/>
              </a:rPr>
              <a:t>- Methods to improve the credit profile of MBS, such as insurance, guarantees, and over-collateralization.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418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94560" y="1480457"/>
            <a:ext cx="9127172" cy="3777622"/>
          </a:xfrm>
        </p:spPr>
        <p:txBody>
          <a:bodyPr/>
          <a:lstStyle/>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5.3 Risk Assessment and </a:t>
            </a:r>
            <a:r>
              <a:rPr lang="en-IN" sz="2800" dirty="0" smtClean="0">
                <a:solidFill>
                  <a:schemeClr val="bg2">
                    <a:lumMod val="50000"/>
                  </a:schemeClr>
                </a:solidFill>
                <a:latin typeface="Times New Roman" panose="02020603050405020304" pitchFamily="18" charset="0"/>
                <a:cs typeface="Times New Roman" panose="02020603050405020304" pitchFamily="18" charset="0"/>
              </a:rPr>
              <a:t>Mitigation Risk</a:t>
            </a:r>
            <a:endParaRPr lang="en-IN" sz="2800" dirty="0">
              <a:solidFill>
                <a:schemeClr val="bg2">
                  <a:lumMod val="50000"/>
                </a:schemeClr>
              </a:solidFill>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Assessing Risk:</a:t>
            </a:r>
          </a:p>
          <a:p>
            <a:pPr marL="0" indent="0">
              <a:buNone/>
            </a:pPr>
            <a:r>
              <a:rPr lang="en-IN" sz="2000" dirty="0">
                <a:latin typeface="Times New Roman" panose="02020603050405020304" pitchFamily="18" charset="0"/>
                <a:cs typeface="Times New Roman" panose="02020603050405020304" pitchFamily="18" charset="0"/>
              </a:rPr>
              <a:t>- Evaluating borrower creditworthiness, property values, and market conditions to gauge the risk of mortgage pools.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Mitigating Risk:</a:t>
            </a:r>
          </a:p>
          <a:p>
            <a:pPr marL="0" indent="0">
              <a:buNone/>
            </a:pPr>
            <a:r>
              <a:rPr lang="en-IN" sz="2000" dirty="0">
                <a:latin typeface="Times New Roman" panose="02020603050405020304" pitchFamily="18" charset="0"/>
                <a:cs typeface="Times New Roman" panose="02020603050405020304" pitchFamily="18" charset="0"/>
              </a:rPr>
              <a:t>- Diversifying portfolios, using credit enhancements, and implementing robust underwriting standards to minimize potential losses.</a:t>
            </a:r>
          </a:p>
          <a:p>
            <a:endParaRPr lang="en-IN" dirty="0"/>
          </a:p>
        </p:txBody>
      </p:sp>
    </p:spTree>
    <p:extLst>
      <p:ext uri="{BB962C8B-B14F-4D97-AF65-F5344CB8AC3E}">
        <p14:creationId xmlns:p14="http://schemas.microsoft.com/office/powerpoint/2010/main" val="28905988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709" y="271413"/>
            <a:ext cx="8911687" cy="812804"/>
          </a:xfrm>
        </p:spPr>
        <p:txBody>
          <a:bodyPr>
            <a:normAutofit/>
          </a:bodyPr>
          <a:lstStyle/>
          <a:p>
            <a:r>
              <a:rPr lang="en-IN" b="1" u="sng" dirty="0">
                <a:latin typeface="Times New Roman" panose="02020603050405020304" pitchFamily="18" charset="0"/>
                <a:cs typeface="Times New Roman" panose="02020603050405020304" pitchFamily="18" charset="0"/>
              </a:rPr>
              <a:t> 1. Introduction to Mortgage </a:t>
            </a:r>
            <a:r>
              <a:rPr lang="en-IN" b="1" u="sng" dirty="0" smtClean="0">
                <a:latin typeface="Times New Roman" panose="02020603050405020304" pitchFamily="18" charset="0"/>
                <a:cs typeface="Times New Roman" panose="02020603050405020304" pitchFamily="18" charset="0"/>
              </a:rPr>
              <a:t>Trading</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5109" y="1410789"/>
            <a:ext cx="9287692" cy="5172891"/>
          </a:xfrm>
        </p:spPr>
        <p:txBody>
          <a:bodyPr>
            <a:normAutofit fontScale="92500" lnSpcReduction="10000"/>
          </a:bodyPr>
          <a:lstStyle/>
          <a:p>
            <a:pPr marL="0" indent="0">
              <a:buNone/>
            </a:pPr>
            <a:r>
              <a:rPr lang="en-IN" sz="2400" dirty="0">
                <a:solidFill>
                  <a:schemeClr val="accent2">
                    <a:lumMod val="75000"/>
                  </a:schemeClr>
                </a:solidFill>
                <a:latin typeface="Times New Roman" panose="02020603050405020304" pitchFamily="18" charset="0"/>
                <a:cs typeface="Times New Roman" panose="02020603050405020304" pitchFamily="18" charset="0"/>
              </a:rPr>
              <a:t> </a:t>
            </a:r>
            <a:r>
              <a:rPr lang="en-IN" sz="2400" b="1" dirty="0" smtClean="0">
                <a:solidFill>
                  <a:schemeClr val="accent2">
                    <a:lumMod val="75000"/>
                  </a:schemeClr>
                </a:solidFill>
                <a:latin typeface="Times New Roman" panose="02020603050405020304" pitchFamily="18" charset="0"/>
                <a:cs typeface="Times New Roman" panose="02020603050405020304" pitchFamily="18" charset="0"/>
              </a:rPr>
              <a:t>1.1 </a:t>
            </a:r>
            <a:r>
              <a:rPr lang="en-IN" sz="2400" b="1" dirty="0">
                <a:solidFill>
                  <a:schemeClr val="accent2">
                    <a:lumMod val="75000"/>
                  </a:schemeClr>
                </a:solidFill>
                <a:latin typeface="Times New Roman" panose="02020603050405020304" pitchFamily="18" charset="0"/>
                <a:cs typeface="Times New Roman" panose="02020603050405020304" pitchFamily="18" charset="0"/>
              </a:rPr>
              <a:t>Definition and Significance of Mortgage </a:t>
            </a:r>
            <a:r>
              <a:rPr lang="en-IN" sz="2400" b="1" dirty="0" smtClean="0">
                <a:solidFill>
                  <a:schemeClr val="accent2">
                    <a:lumMod val="75000"/>
                  </a:schemeClr>
                </a:solidFill>
                <a:latin typeface="Times New Roman" panose="02020603050405020304" pitchFamily="18" charset="0"/>
                <a:cs typeface="Times New Roman" panose="02020603050405020304" pitchFamily="18" charset="0"/>
              </a:rPr>
              <a:t>Trading</a:t>
            </a:r>
            <a:r>
              <a:rPr lang="en-IN" sz="2000" dirty="0">
                <a:solidFill>
                  <a:schemeClr val="accent2">
                    <a:lumMod val="75000"/>
                  </a:schemeClr>
                </a:solidFill>
                <a:latin typeface="Times New Roman" panose="02020603050405020304" pitchFamily="18" charset="0"/>
                <a:cs typeface="Times New Roman" panose="02020603050405020304" pitchFamily="18" charset="0"/>
              </a:rPr>
              <a:t> </a:t>
            </a:r>
          </a:p>
          <a:p>
            <a:pPr marL="0" indent="0">
              <a:buNone/>
            </a:pPr>
            <a:endParaRPr lang="en-IN" b="1"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Definition</a:t>
            </a:r>
            <a:r>
              <a:rPr lang="en-IN" sz="2000" b="1"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Mortgage trading refers to the buying and selling of mortgage-backed securities (MBS). These securities are created by pooling various mortgage loans and selling shares of the pool to investors. Mortgage trading is a vital component of the secondary mortgage market, providing liquidity and facilitating the flow of capital within the financial system.</a:t>
            </a:r>
          </a:p>
          <a:p>
            <a:pPr marL="0" indent="0">
              <a:buNone/>
            </a:pP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Significance</a:t>
            </a:r>
            <a:r>
              <a:rPr lang="en-IN" sz="2000" b="1"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 Liquidity</a:t>
            </a:r>
            <a:r>
              <a:rPr lang="en-IN" sz="2000" dirty="0">
                <a:latin typeface="Times New Roman" panose="02020603050405020304" pitchFamily="18" charset="0"/>
                <a:cs typeface="Times New Roman" panose="02020603050405020304" pitchFamily="18" charset="0"/>
              </a:rPr>
              <a:t>: Mortgage trading allows mortgage originators (e.g., banks) to sell the loans they originate, freeing up capital to issue more loans.</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Investment Opportunities</a:t>
            </a:r>
            <a:r>
              <a:rPr lang="en-IN" sz="2000" dirty="0">
                <a:latin typeface="Times New Roman" panose="02020603050405020304" pitchFamily="18" charset="0"/>
                <a:cs typeface="Times New Roman" panose="02020603050405020304" pitchFamily="18" charset="0"/>
              </a:rPr>
              <a:t>: Investors gain exposure to the real estate market and earn returns from the mortgage payments made by borrowers.</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Risk Management: </a:t>
            </a:r>
            <a:r>
              <a:rPr lang="en-IN" sz="2000" dirty="0">
                <a:latin typeface="Times New Roman" panose="02020603050405020304" pitchFamily="18" charset="0"/>
                <a:cs typeface="Times New Roman" panose="02020603050405020304" pitchFamily="18" charset="0"/>
              </a:rPr>
              <a:t>By selling mortgage loans, originators transfer the risk associated with these loans to investors.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358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6249879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85108" y="1084218"/>
            <a:ext cx="9666515" cy="5003074"/>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 </a:t>
            </a:r>
            <a:endParaRPr lang="en-IN" sz="2000" b="1" dirty="0" smtClean="0">
              <a:latin typeface="Times New Roman" panose="02020603050405020304" pitchFamily="18" charset="0"/>
              <a:cs typeface="Times New Roman" panose="02020603050405020304" pitchFamily="18" charset="0"/>
            </a:endParaRPr>
          </a:p>
          <a:p>
            <a:pPr marL="0" indent="0">
              <a:buNone/>
            </a:pPr>
            <a:r>
              <a:rPr lang="en-IN" sz="2000" b="1" dirty="0" smtClean="0">
                <a:latin typeface="Times New Roman" panose="02020603050405020304" pitchFamily="18" charset="0"/>
                <a:cs typeface="Times New Roman" panose="02020603050405020304" pitchFamily="18" charset="0"/>
              </a:rPr>
              <a:t>Role </a:t>
            </a:r>
            <a:r>
              <a:rPr lang="en-IN" sz="2000" b="1" dirty="0">
                <a:latin typeface="Times New Roman" panose="02020603050405020304" pitchFamily="18" charset="0"/>
                <a:cs typeface="Times New Roman" panose="02020603050405020304" pitchFamily="18" charset="0"/>
              </a:rPr>
              <a:t>of Mortgage Originators:</a:t>
            </a:r>
          </a:p>
          <a:p>
            <a:pPr>
              <a:buFontTx/>
              <a:buChar char="-"/>
            </a:pPr>
            <a:r>
              <a:rPr lang="en-IN" sz="2000" dirty="0" smtClean="0">
                <a:latin typeface="Times New Roman" panose="02020603050405020304" pitchFamily="18" charset="0"/>
                <a:cs typeface="Times New Roman" panose="02020603050405020304" pitchFamily="18" charset="0"/>
              </a:rPr>
              <a:t>Mortgage </a:t>
            </a:r>
            <a:r>
              <a:rPr lang="en-IN" sz="2000" dirty="0">
                <a:latin typeface="Times New Roman" panose="02020603050405020304" pitchFamily="18" charset="0"/>
                <a:cs typeface="Times New Roman" panose="02020603050405020304" pitchFamily="18" charset="0"/>
              </a:rPr>
              <a:t>originators, such as </a:t>
            </a:r>
            <a:r>
              <a:rPr lang="en-IN" sz="2000" b="1" dirty="0">
                <a:latin typeface="Times New Roman" panose="02020603050405020304" pitchFamily="18" charset="0"/>
                <a:cs typeface="Times New Roman" panose="02020603050405020304" pitchFamily="18" charset="0"/>
              </a:rPr>
              <a:t>banks </a:t>
            </a:r>
            <a:r>
              <a:rPr lang="en-IN" sz="2000" dirty="0">
                <a:latin typeface="Times New Roman" panose="02020603050405020304" pitchFamily="18" charset="0"/>
                <a:cs typeface="Times New Roman" panose="02020603050405020304" pitchFamily="18" charset="0"/>
              </a:rPr>
              <a:t>and </a:t>
            </a:r>
            <a:r>
              <a:rPr lang="en-IN" sz="2000" b="1" dirty="0">
                <a:latin typeface="Times New Roman" panose="02020603050405020304" pitchFamily="18" charset="0"/>
                <a:cs typeface="Times New Roman" panose="02020603050405020304" pitchFamily="18" charset="0"/>
              </a:rPr>
              <a:t>mortgage companies</a:t>
            </a:r>
            <a:r>
              <a:rPr lang="en-IN" sz="2000" dirty="0">
                <a:latin typeface="Times New Roman" panose="02020603050405020304" pitchFamily="18" charset="0"/>
                <a:cs typeface="Times New Roman" panose="02020603050405020304" pitchFamily="18" charset="0"/>
              </a:rPr>
              <a:t>, are responsible for creating mortgage loans. </a:t>
            </a:r>
            <a:endParaRPr lang="en-IN" sz="2000" dirty="0" smtClean="0">
              <a:latin typeface="Times New Roman" panose="02020603050405020304" pitchFamily="18" charset="0"/>
              <a:cs typeface="Times New Roman" panose="02020603050405020304" pitchFamily="18" charset="0"/>
            </a:endParaRPr>
          </a:p>
          <a:p>
            <a:pPr>
              <a:buFontTx/>
              <a:buChar char="-"/>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evaluate borrowers, approve loans, and then often sell these loans to create mortgage-backed securities.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162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80606" y="1045029"/>
            <a:ext cx="9679577" cy="5812972"/>
          </a:xfrm>
        </p:spPr>
        <p:txBody>
          <a:bodyPr>
            <a:normAutofit/>
          </a:bodyPr>
          <a:lstStyle/>
          <a:p>
            <a:pPr marL="0" indent="0">
              <a:buNone/>
            </a:pPr>
            <a:r>
              <a:rPr lang="en-IN" sz="2800" dirty="0">
                <a:latin typeface="Times New Roman" panose="02020603050405020304" pitchFamily="18" charset="0"/>
                <a:cs typeface="Times New Roman" panose="02020603050405020304" pitchFamily="18" charset="0"/>
              </a:rPr>
              <a:t> </a:t>
            </a:r>
            <a:r>
              <a:rPr lang="en-IN" sz="2800" dirty="0">
                <a:solidFill>
                  <a:schemeClr val="accent2">
                    <a:lumMod val="75000"/>
                  </a:schemeClr>
                </a:solidFill>
                <a:latin typeface="Times New Roman" panose="02020603050405020304" pitchFamily="18" charset="0"/>
                <a:cs typeface="Times New Roman" panose="02020603050405020304" pitchFamily="18" charset="0"/>
              </a:rPr>
              <a:t>1.2 Types of Mortgage-Backed Securities (MBS)</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a. Residential Mortgage-Backed Securities (RMBS):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RMBS </a:t>
            </a:r>
            <a:r>
              <a:rPr lang="en-IN" sz="2000" dirty="0">
                <a:latin typeface="Times New Roman" panose="02020603050405020304" pitchFamily="18" charset="0"/>
                <a:cs typeface="Times New Roman" panose="02020603050405020304" pitchFamily="18" charset="0"/>
              </a:rPr>
              <a:t>are securities backed by residential mortgages. They represent claims on the cash flows from pools of mortgage loans secured by </a:t>
            </a:r>
            <a:r>
              <a:rPr lang="en-IN" sz="2000" dirty="0" smtClean="0">
                <a:latin typeface="Times New Roman" panose="02020603050405020304" pitchFamily="18" charset="0"/>
                <a:cs typeface="Times New Roman" panose="02020603050405020304" pitchFamily="18" charset="0"/>
              </a:rPr>
              <a:t>Residential </a:t>
            </a:r>
            <a:r>
              <a:rPr lang="en-IN" sz="2000" dirty="0">
                <a:latin typeface="Times New Roman" panose="02020603050405020304" pitchFamily="18" charset="0"/>
                <a:cs typeface="Times New Roman" panose="02020603050405020304" pitchFamily="18" charset="0"/>
              </a:rPr>
              <a:t>properties.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securities are typically divided into tranches with different risk levels and returns.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b. Commercial Mortgage-Backed Securities (CMBS):</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CMBS </a:t>
            </a:r>
            <a:r>
              <a:rPr lang="en-IN" sz="2000" dirty="0">
                <a:latin typeface="Times New Roman" panose="02020603050405020304" pitchFamily="18" charset="0"/>
                <a:cs typeface="Times New Roman" panose="02020603050405020304" pitchFamily="18" charset="0"/>
              </a:rPr>
              <a:t>are securities backed by commercial real estate loans, such as those for office buildings, shopping </a:t>
            </a:r>
            <a:r>
              <a:rPr lang="en-IN" sz="2000" dirty="0" smtClean="0">
                <a:latin typeface="Times New Roman" panose="02020603050405020304" pitchFamily="18" charset="0"/>
                <a:cs typeface="Times New Roman" panose="02020603050405020304" pitchFamily="18" charset="0"/>
              </a:rPr>
              <a:t>centres, </a:t>
            </a:r>
            <a:r>
              <a:rPr lang="en-IN" sz="2000" dirty="0">
                <a:latin typeface="Times New Roman" panose="02020603050405020304" pitchFamily="18" charset="0"/>
                <a:cs typeface="Times New Roman" panose="02020603050405020304" pitchFamily="18" charset="0"/>
              </a:rPr>
              <a:t>and hotels.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CMBS </a:t>
            </a:r>
            <a:r>
              <a:rPr lang="en-IN" sz="2000" dirty="0">
                <a:latin typeface="Times New Roman" panose="02020603050405020304" pitchFamily="18" charset="0"/>
                <a:cs typeface="Times New Roman" panose="02020603050405020304" pitchFamily="18" charset="0"/>
              </a:rPr>
              <a:t>are structured similarly to RMBS but are based on commercial properties, often involving larger loan amounts and different risk profiles.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5201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67544" y="457200"/>
            <a:ext cx="9810205" cy="6008914"/>
          </a:xfrm>
        </p:spPr>
        <p:txBody>
          <a:bodyPr>
            <a:normAutofit/>
          </a:bodyPr>
          <a:lstStyle/>
          <a:p>
            <a:r>
              <a:rPr lang="en-IN" sz="2800" dirty="0">
                <a:solidFill>
                  <a:schemeClr val="bg2">
                    <a:lumMod val="50000"/>
                  </a:schemeClr>
                </a:solidFill>
                <a:latin typeface="Times New Roman" panose="02020603050405020304" pitchFamily="18" charset="0"/>
                <a:cs typeface="Times New Roman" panose="02020603050405020304" pitchFamily="18" charset="0"/>
              </a:rPr>
              <a:t>1.3 Typical Workflow on a Mortgage Trading Desk</a:t>
            </a:r>
          </a:p>
          <a:p>
            <a:r>
              <a:rPr lang="en-IN"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Identifying Mortgage Pools:</a:t>
            </a:r>
          </a:p>
          <a:p>
            <a:r>
              <a:rPr lang="en-IN" sz="2000" dirty="0">
                <a:latin typeface="Times New Roman" panose="02020603050405020304" pitchFamily="18" charset="0"/>
                <a:cs typeface="Times New Roman" panose="02020603050405020304" pitchFamily="18" charset="0"/>
              </a:rPr>
              <a:t>- Traders </a:t>
            </a:r>
            <a:r>
              <a:rPr lang="en-IN" sz="2000" dirty="0" smtClean="0">
                <a:latin typeface="Times New Roman" panose="02020603050405020304" pitchFamily="18" charset="0"/>
                <a:cs typeface="Times New Roman" panose="02020603050405020304" pitchFamily="18" charset="0"/>
              </a:rPr>
              <a:t>analyse </a:t>
            </a:r>
            <a:r>
              <a:rPr lang="en-IN" sz="2000" dirty="0">
                <a:latin typeface="Times New Roman" panose="02020603050405020304" pitchFamily="18" charset="0"/>
                <a:cs typeface="Times New Roman" panose="02020603050405020304" pitchFamily="18" charset="0"/>
              </a:rPr>
              <a:t>various pools of mortgages, assessing factors such as </a:t>
            </a:r>
            <a:r>
              <a:rPr lang="en-IN" sz="2000" b="1" dirty="0">
                <a:latin typeface="Times New Roman" panose="02020603050405020304" pitchFamily="18" charset="0"/>
                <a:cs typeface="Times New Roman" panose="02020603050405020304" pitchFamily="18" charset="0"/>
              </a:rPr>
              <a:t>credit quality, loan-to-value ratios, and interest rates</a:t>
            </a:r>
            <a:r>
              <a:rPr lang="en-IN" sz="2000" dirty="0">
                <a:latin typeface="Times New Roman" panose="02020603050405020304" pitchFamily="18" charset="0"/>
                <a:cs typeface="Times New Roman" panose="02020603050405020304" pitchFamily="18" charset="0"/>
              </a:rPr>
              <a:t> to determine their potential value and risk.</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Executing Trades:</a:t>
            </a:r>
          </a:p>
          <a:p>
            <a:r>
              <a:rPr lang="en-IN" sz="2000" dirty="0">
                <a:latin typeface="Times New Roman" panose="02020603050405020304" pitchFamily="18" charset="0"/>
                <a:cs typeface="Times New Roman" panose="02020603050405020304" pitchFamily="18" charset="0"/>
              </a:rPr>
              <a:t>- Once suitable mortgage pools are identified, traders execute buy or sell orders. This process involves negotiating prices, using financial models to assess potential returns, and managing risks associated with the trades.</a:t>
            </a: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Risk Management:</a:t>
            </a:r>
          </a:p>
          <a:p>
            <a:r>
              <a:rPr lang="en-IN" sz="2000" dirty="0">
                <a:latin typeface="Times New Roman" panose="02020603050405020304" pitchFamily="18" charset="0"/>
                <a:cs typeface="Times New Roman" panose="02020603050405020304" pitchFamily="18" charset="0"/>
              </a:rPr>
              <a:t>- Continuous monitoring of market conditions and adjusting positions to manage risks like interest rate fluctuations and changes in borrower credit quality</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08216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98171" y="849086"/>
            <a:ext cx="9731829" cy="6126480"/>
          </a:xfrm>
        </p:spPr>
        <p:txBody>
          <a:bodyPr>
            <a:normAutofit/>
          </a:bodyPr>
          <a:lstStyle/>
          <a:p>
            <a:r>
              <a:rPr lang="en-IN" sz="2800" b="1" u="sng" dirty="0">
                <a:solidFill>
                  <a:schemeClr val="bg2">
                    <a:lumMod val="50000"/>
                  </a:schemeClr>
                </a:solidFill>
                <a:latin typeface="Times New Roman" panose="02020603050405020304" pitchFamily="18" charset="0"/>
                <a:cs typeface="Times New Roman" panose="02020603050405020304" pitchFamily="18" charset="0"/>
              </a:rPr>
              <a:t> 2. Understanding Mortgage </a:t>
            </a:r>
            <a:r>
              <a:rPr lang="en-IN" sz="2800" b="1" u="sng" dirty="0" smtClean="0">
                <a:solidFill>
                  <a:schemeClr val="bg2">
                    <a:lumMod val="50000"/>
                  </a:schemeClr>
                </a:solidFill>
                <a:latin typeface="Times New Roman" panose="02020603050405020304" pitchFamily="18" charset="0"/>
                <a:cs typeface="Times New Roman" panose="02020603050405020304" pitchFamily="18" charset="0"/>
              </a:rPr>
              <a:t>Loans</a:t>
            </a:r>
            <a:r>
              <a:rPr lang="en-IN" sz="2800" dirty="0">
                <a:solidFill>
                  <a:schemeClr val="bg2">
                    <a:lumMod val="50000"/>
                  </a:schemeClr>
                </a:solidFill>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r>
              <a:rPr lang="en-IN" sz="2400" dirty="0">
                <a:solidFill>
                  <a:schemeClr val="bg2">
                    <a:lumMod val="50000"/>
                  </a:schemeClr>
                </a:solidFill>
                <a:latin typeface="Times New Roman" panose="02020603050405020304" pitchFamily="18" charset="0"/>
                <a:cs typeface="Times New Roman" panose="02020603050405020304" pitchFamily="18" charset="0"/>
              </a:rPr>
              <a:t>2</a:t>
            </a:r>
            <a:r>
              <a:rPr lang="en-IN" sz="2800" dirty="0">
                <a:solidFill>
                  <a:schemeClr val="bg2">
                    <a:lumMod val="50000"/>
                  </a:schemeClr>
                </a:solidFill>
                <a:latin typeface="Times New Roman" panose="02020603050405020304" pitchFamily="18" charset="0"/>
                <a:cs typeface="Times New Roman" panose="02020603050405020304" pitchFamily="18" charset="0"/>
              </a:rPr>
              <a:t>.1 Basics of Mortgage </a:t>
            </a:r>
            <a:r>
              <a:rPr lang="en-IN" sz="2800" dirty="0" smtClean="0">
                <a:solidFill>
                  <a:schemeClr val="bg2">
                    <a:lumMod val="50000"/>
                  </a:schemeClr>
                </a:solidFill>
                <a:latin typeface="Times New Roman" panose="02020603050405020304" pitchFamily="18" charset="0"/>
                <a:cs typeface="Times New Roman" panose="02020603050405020304" pitchFamily="18" charset="0"/>
              </a:rPr>
              <a:t>Loans</a:t>
            </a:r>
          </a:p>
          <a:p>
            <a:r>
              <a:rPr lang="en-US" sz="2000" dirty="0" smtClean="0">
                <a:latin typeface="Times New Roman" panose="02020603050405020304" pitchFamily="18" charset="0"/>
                <a:cs typeface="Times New Roman" panose="02020603050405020304" pitchFamily="18" charset="0"/>
              </a:rPr>
              <a:t>A mortgage loan is a type of loan used to purchase or maintain a home, land, or other types of real estate. The borrower agrees to pay the lender over time, typically in a series of regular payments that are divided into principal and interest.</a:t>
            </a:r>
            <a:endParaRPr lang="en-IN" sz="20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Principal:</a:t>
            </a:r>
          </a:p>
          <a:p>
            <a:r>
              <a:rPr lang="en-IN" sz="2000" dirty="0" smtClean="0">
                <a:latin typeface="Times New Roman" panose="02020603050405020304" pitchFamily="18" charset="0"/>
                <a:cs typeface="Times New Roman" panose="02020603050405020304" pitchFamily="18" charset="0"/>
              </a:rPr>
              <a:t>- The amount of money borrowed by the borrower to purchase a property.</a:t>
            </a:r>
            <a:r>
              <a:rPr lang="en-US" sz="2000" dirty="0">
                <a:latin typeface="Times New Roman" panose="02020603050405020304" pitchFamily="18" charset="0"/>
                <a:cs typeface="Times New Roman" panose="02020603050405020304" pitchFamily="18" charset="0"/>
              </a:rPr>
              <a:t> For example, if you take out a mortgage for </a:t>
            </a:r>
            <a:r>
              <a:rPr lang="en-US" sz="2000" dirty="0" smtClean="0">
                <a:latin typeface="Times New Roman" panose="02020603050405020304" pitchFamily="18" charset="0"/>
                <a:cs typeface="Times New Roman" panose="02020603050405020304" pitchFamily="18" charset="0"/>
              </a:rPr>
              <a:t>$100,000</a:t>
            </a:r>
            <a:r>
              <a:rPr lang="en-US" sz="2000" dirty="0">
                <a:latin typeface="Times New Roman" panose="02020603050405020304" pitchFamily="18" charset="0"/>
                <a:cs typeface="Times New Roman" panose="02020603050405020304" pitchFamily="18" charset="0"/>
              </a:rPr>
              <a:t>, your principal is </a:t>
            </a:r>
            <a:r>
              <a:rPr lang="en-US" sz="2000" dirty="0" smtClean="0">
                <a:latin typeface="Times New Roman" panose="02020603050405020304" pitchFamily="18" charset="0"/>
                <a:cs typeface="Times New Roman" panose="02020603050405020304" pitchFamily="18" charset="0"/>
              </a:rPr>
              <a:t>$100,000</a:t>
            </a:r>
            <a:r>
              <a:rPr lang="en-US" sz="2000" dirty="0">
                <a:latin typeface="Times New Roman" panose="02020603050405020304" pitchFamily="18" charset="0"/>
                <a:cs typeface="Times New Roman" panose="02020603050405020304" pitchFamily="18" charset="0"/>
              </a:rPr>
              <a:t>.</a:t>
            </a:r>
            <a:endParaRPr lang="en-IN" sz="2000" dirty="0" smtClean="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Interest Rate:</a:t>
            </a:r>
          </a:p>
          <a:p>
            <a:r>
              <a:rPr lang="en-IN" sz="2000" dirty="0">
                <a:latin typeface="Times New Roman" panose="02020603050405020304" pitchFamily="18" charset="0"/>
                <a:cs typeface="Times New Roman" panose="02020603050405020304" pitchFamily="18" charset="0"/>
              </a:rPr>
              <a:t>- The percentage of the loan amount charged by the lender as the cost of borrowing. Interest rates can be fixed or variable</a:t>
            </a:r>
            <a:r>
              <a:rPr lang="en-IN"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For example, a 5% interest rate on a </a:t>
            </a:r>
            <a:r>
              <a:rPr lang="en-US" sz="2000" dirty="0" smtClean="0">
                <a:latin typeface="Times New Roman" panose="02020603050405020304" pitchFamily="18" charset="0"/>
                <a:cs typeface="Times New Roman" panose="02020603050405020304" pitchFamily="18" charset="0"/>
              </a:rPr>
              <a:t>$100,000 </a:t>
            </a:r>
            <a:r>
              <a:rPr lang="en-US" sz="2000" dirty="0">
                <a:latin typeface="Times New Roman" panose="02020603050405020304" pitchFamily="18" charset="0"/>
                <a:cs typeface="Times New Roman" panose="02020603050405020304" pitchFamily="18" charset="0"/>
              </a:rPr>
              <a:t>loan means you pay 5% of </a:t>
            </a:r>
            <a:r>
              <a:rPr lang="en-US" sz="2000" dirty="0" smtClean="0">
                <a:latin typeface="Times New Roman" panose="02020603050405020304" pitchFamily="18" charset="0"/>
                <a:cs typeface="Times New Roman" panose="02020603050405020304" pitchFamily="18" charset="0"/>
              </a:rPr>
              <a:t>$100,000 </a:t>
            </a:r>
            <a:r>
              <a:rPr lang="en-US" sz="2000" dirty="0">
                <a:latin typeface="Times New Roman" panose="02020603050405020304" pitchFamily="18" charset="0"/>
                <a:cs typeface="Times New Roman" panose="02020603050405020304" pitchFamily="18" charset="0"/>
              </a:rPr>
              <a:t>annually as interest</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8164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85554" y="1097280"/>
            <a:ext cx="9039497" cy="4812630"/>
          </a:xfrm>
        </p:spPr>
        <p:txBody>
          <a:bodyPr>
            <a:norm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2.1 Basics of Mortgage </a:t>
            </a:r>
            <a:r>
              <a:rPr lang="en-IN" sz="2400" dirty="0" smtClean="0">
                <a:solidFill>
                  <a:schemeClr val="bg2">
                    <a:lumMod val="50000"/>
                  </a:schemeClr>
                </a:solidFill>
                <a:latin typeface="Times New Roman" panose="02020603050405020304" pitchFamily="18" charset="0"/>
                <a:cs typeface="Times New Roman" panose="02020603050405020304" pitchFamily="18" charset="0"/>
              </a:rPr>
              <a:t>Loans</a:t>
            </a:r>
          </a:p>
          <a:p>
            <a:pPr lvl="0">
              <a:buClr>
                <a:srgbClr val="E78712"/>
              </a:buClr>
            </a:pPr>
            <a:endParaRPr lang="en-IN" sz="2000" b="1" dirty="0" smtClean="0">
              <a:solidFill>
                <a:prstClr val="black">
                  <a:lumMod val="65000"/>
                  <a:lumOff val="35000"/>
                </a:prstClr>
              </a:solidFill>
              <a:latin typeface="Times New Roman" panose="02020603050405020304" pitchFamily="18" charset="0"/>
              <a:cs typeface="Times New Roman" panose="02020603050405020304" pitchFamily="18" charset="0"/>
            </a:endParaRPr>
          </a:p>
          <a:p>
            <a:pPr lvl="0">
              <a:buClr>
                <a:srgbClr val="E78712"/>
              </a:buClr>
            </a:pPr>
            <a:r>
              <a:rPr lang="en-IN" sz="2000" b="1" dirty="0" smtClean="0">
                <a:solidFill>
                  <a:prstClr val="black">
                    <a:lumMod val="65000"/>
                    <a:lumOff val="35000"/>
                  </a:prstClr>
                </a:solidFill>
                <a:latin typeface="Times New Roman" panose="02020603050405020304" pitchFamily="18" charset="0"/>
                <a:cs typeface="Times New Roman" panose="02020603050405020304" pitchFamily="18" charset="0"/>
              </a:rPr>
              <a:t>Amortization</a:t>
            </a:r>
            <a:r>
              <a:rPr lang="en-IN" sz="2000" b="1" dirty="0">
                <a:solidFill>
                  <a:prstClr val="black">
                    <a:lumMod val="65000"/>
                    <a:lumOff val="35000"/>
                  </a:prstClr>
                </a:solidFill>
                <a:latin typeface="Times New Roman" panose="02020603050405020304" pitchFamily="18" charset="0"/>
                <a:cs typeface="Times New Roman" panose="02020603050405020304" pitchFamily="18" charset="0"/>
              </a:rPr>
              <a:t>:</a:t>
            </a:r>
          </a:p>
          <a:p>
            <a:pPr lvl="0">
              <a:buClr>
                <a:srgbClr val="E78712"/>
              </a:buClr>
            </a:pPr>
            <a:r>
              <a:rPr lang="en-IN" sz="2000" dirty="0">
                <a:solidFill>
                  <a:prstClr val="black">
                    <a:lumMod val="65000"/>
                    <a:lumOff val="35000"/>
                  </a:prstClr>
                </a:solidFill>
                <a:latin typeface="Times New Roman" panose="02020603050405020304" pitchFamily="18" charset="0"/>
                <a:cs typeface="Times New Roman" panose="02020603050405020304" pitchFamily="18" charset="0"/>
              </a:rPr>
              <a:t>- The process of paying off the loan over time through regular payments that cover both principal and interest</a:t>
            </a:r>
            <a:endParaRPr lang="en-IN" sz="2800" dirty="0" smtClean="0">
              <a:latin typeface="Times New Roman" panose="02020603050405020304" pitchFamily="18" charset="0"/>
              <a:cs typeface="Times New Roman" panose="02020603050405020304" pitchFamily="18" charset="0"/>
            </a:endParaRPr>
          </a:p>
          <a:p>
            <a:r>
              <a:rPr lang="en-IN" sz="2000" b="1" dirty="0" smtClean="0">
                <a:latin typeface="Times New Roman" panose="02020603050405020304" pitchFamily="18" charset="0"/>
                <a:cs typeface="Times New Roman" panose="02020603050405020304" pitchFamily="18" charset="0"/>
              </a:rPr>
              <a:t>Loan-to-Value </a:t>
            </a:r>
            <a:r>
              <a:rPr lang="en-IN" sz="2000" b="1" dirty="0">
                <a:latin typeface="Times New Roman" panose="02020603050405020304" pitchFamily="18" charset="0"/>
                <a:cs typeface="Times New Roman" panose="02020603050405020304" pitchFamily="18" charset="0"/>
              </a:rPr>
              <a:t>Ratio (LTV):</a:t>
            </a:r>
          </a:p>
          <a:p>
            <a:r>
              <a:rPr lang="en-IN" sz="2000" dirty="0">
                <a:latin typeface="Times New Roman" panose="02020603050405020304" pitchFamily="18" charset="0"/>
                <a:cs typeface="Times New Roman" panose="02020603050405020304" pitchFamily="18" charset="0"/>
              </a:rPr>
              <a:t>- The ratio of the loan amount to the appraised value of the property. A lower LTV ratio indicates less risk for the lender.</a:t>
            </a:r>
          </a:p>
          <a:p>
            <a:r>
              <a:rPr lang="en-IN" sz="2000"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Credit </a:t>
            </a:r>
            <a:r>
              <a:rPr lang="en-IN" sz="2000" b="1" dirty="0">
                <a:latin typeface="Times New Roman" panose="02020603050405020304" pitchFamily="18" charset="0"/>
                <a:cs typeface="Times New Roman" panose="02020603050405020304" pitchFamily="18" charset="0"/>
              </a:rPr>
              <a:t>Score:</a:t>
            </a:r>
          </a:p>
          <a:p>
            <a:r>
              <a:rPr lang="en-IN" sz="2000" dirty="0">
                <a:latin typeface="Times New Roman" panose="02020603050405020304" pitchFamily="18" charset="0"/>
                <a:cs typeface="Times New Roman" panose="02020603050405020304" pitchFamily="18" charset="0"/>
              </a:rPr>
              <a:t>- A numerical representation of a borrower's creditworthiness, based on their credit history. Higher credit scores typically lead to better loan terms.</a:t>
            </a:r>
          </a:p>
          <a:p>
            <a:endParaRPr lang="en-IN" dirty="0"/>
          </a:p>
        </p:txBody>
      </p:sp>
    </p:spTree>
    <p:extLst>
      <p:ext uri="{BB962C8B-B14F-4D97-AF65-F5344CB8AC3E}">
        <p14:creationId xmlns:p14="http://schemas.microsoft.com/office/powerpoint/2010/main" val="2960469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93670" y="757645"/>
            <a:ext cx="9875519" cy="5577841"/>
          </a:xfrm>
        </p:spPr>
        <p:txBody>
          <a:bodyPr>
            <a:normAutofit/>
          </a:bodyPr>
          <a:lstStyle/>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2.2 Types of Mortgage Loans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Fixed-Rate Mortgages: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Mortgages </a:t>
            </a:r>
            <a:r>
              <a:rPr lang="en-IN" sz="2000" dirty="0">
                <a:latin typeface="Times New Roman" panose="02020603050405020304" pitchFamily="18" charset="0"/>
                <a:cs typeface="Times New Roman" panose="02020603050405020304" pitchFamily="18" charset="0"/>
              </a:rPr>
              <a:t>with an interest rate that remains </a:t>
            </a:r>
            <a:r>
              <a:rPr lang="en-IN" sz="2000" b="1" dirty="0">
                <a:latin typeface="Times New Roman" panose="02020603050405020304" pitchFamily="18" charset="0"/>
                <a:cs typeface="Times New Roman" panose="02020603050405020304" pitchFamily="18" charset="0"/>
              </a:rPr>
              <a:t>C</a:t>
            </a:r>
            <a:r>
              <a:rPr lang="en-IN" sz="2000" b="1" dirty="0" smtClean="0">
                <a:latin typeface="Times New Roman" panose="02020603050405020304" pitchFamily="18" charset="0"/>
                <a:cs typeface="Times New Roman" panose="02020603050405020304" pitchFamily="18" charset="0"/>
              </a:rPr>
              <a:t>onstant</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throughout the loan term.</a:t>
            </a:r>
          </a:p>
          <a:p>
            <a:pPr marL="0" indent="0">
              <a:buNone/>
            </a:pPr>
            <a:r>
              <a:rPr lang="en-IN" sz="2000" dirty="0">
                <a:latin typeface="Times New Roman" panose="02020603050405020304" pitchFamily="18" charset="0"/>
                <a:cs typeface="Times New Roman" panose="02020603050405020304" pitchFamily="18" charset="0"/>
              </a:rPr>
              <a:t>- Pros: Predictable payments, protection against interest rate increases.</a:t>
            </a:r>
          </a:p>
          <a:p>
            <a:pPr marL="0" indent="0">
              <a:buNone/>
            </a:pPr>
            <a:r>
              <a:rPr lang="en-IN" sz="2000" dirty="0">
                <a:latin typeface="Times New Roman" panose="02020603050405020304" pitchFamily="18" charset="0"/>
                <a:cs typeface="Times New Roman" panose="02020603050405020304" pitchFamily="18" charset="0"/>
              </a:rPr>
              <a:t>- Cons: Higher initial interest rates compared to ARMs.</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Adjustable-Rate Mortgages (ARMs):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Mortgages </a:t>
            </a:r>
            <a:r>
              <a:rPr lang="en-IN" sz="2000" dirty="0">
                <a:latin typeface="Times New Roman" panose="02020603050405020304" pitchFamily="18" charset="0"/>
                <a:cs typeface="Times New Roman" panose="02020603050405020304" pitchFamily="18" charset="0"/>
              </a:rPr>
              <a:t>with an interest rate that can </a:t>
            </a:r>
            <a:r>
              <a:rPr lang="en-IN" sz="2000" b="1" dirty="0">
                <a:latin typeface="Times New Roman" panose="02020603050405020304" pitchFamily="18" charset="0"/>
                <a:cs typeface="Times New Roman" panose="02020603050405020304" pitchFamily="18" charset="0"/>
              </a:rPr>
              <a:t>change periodically</a:t>
            </a:r>
            <a:r>
              <a:rPr lang="en-IN" sz="2000" dirty="0">
                <a:latin typeface="Times New Roman" panose="02020603050405020304" pitchFamily="18" charset="0"/>
                <a:cs typeface="Times New Roman" panose="02020603050405020304" pitchFamily="18" charset="0"/>
              </a:rPr>
              <a:t> based on an index.</a:t>
            </a:r>
          </a:p>
          <a:p>
            <a:pPr marL="0" indent="0">
              <a:buNone/>
            </a:pPr>
            <a:r>
              <a:rPr lang="en-IN" sz="2000" dirty="0">
                <a:latin typeface="Times New Roman" panose="02020603050405020304" pitchFamily="18" charset="0"/>
                <a:cs typeface="Times New Roman" panose="02020603050405020304" pitchFamily="18" charset="0"/>
              </a:rPr>
              <a:t>- Pros: Lower initial interest rates.</a:t>
            </a:r>
          </a:p>
          <a:p>
            <a:pPr marL="0" indent="0">
              <a:buNone/>
            </a:pPr>
            <a:r>
              <a:rPr lang="en-IN" sz="2000" dirty="0">
                <a:latin typeface="Times New Roman" panose="02020603050405020304" pitchFamily="18" charset="0"/>
                <a:cs typeface="Times New Roman" panose="02020603050405020304" pitchFamily="18" charset="0"/>
              </a:rPr>
              <a:t>- Cons: Risk of higher payments if interest rates rise.</a:t>
            </a:r>
          </a:p>
          <a:p>
            <a:pPr marL="0" indent="0">
              <a:buNone/>
            </a:pPr>
            <a:r>
              <a:rPr lang="en-IN" sz="2000" dirty="0"/>
              <a:t> </a:t>
            </a:r>
          </a:p>
        </p:txBody>
      </p:sp>
    </p:spTree>
    <p:extLst>
      <p:ext uri="{BB962C8B-B14F-4D97-AF65-F5344CB8AC3E}">
        <p14:creationId xmlns:p14="http://schemas.microsoft.com/office/powerpoint/2010/main" val="530542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93670" y="1280160"/>
            <a:ext cx="9875519" cy="4036423"/>
          </a:xfrm>
        </p:spPr>
        <p:txBody>
          <a:bodyPr>
            <a:normAutofit/>
          </a:bodyPr>
          <a:lstStyle/>
          <a:p>
            <a:pPr marL="0" indent="0">
              <a:buNone/>
            </a:pPr>
            <a:r>
              <a:rPr lang="en-IN" sz="2800" dirty="0">
                <a:solidFill>
                  <a:schemeClr val="bg2">
                    <a:lumMod val="50000"/>
                  </a:schemeClr>
                </a:solidFill>
                <a:latin typeface="Times New Roman" panose="02020603050405020304" pitchFamily="18" charset="0"/>
                <a:cs typeface="Times New Roman" panose="02020603050405020304" pitchFamily="18" charset="0"/>
              </a:rPr>
              <a:t>2.2 Types of Mortgage Loans</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p>
          <a:p>
            <a:pPr marL="0" indent="0">
              <a:buNone/>
            </a:pPr>
            <a:r>
              <a:rPr lang="en-IN" sz="2000" b="1" dirty="0">
                <a:latin typeface="Times New Roman" panose="02020603050405020304" pitchFamily="18" charset="0"/>
                <a:cs typeface="Times New Roman" panose="02020603050405020304" pitchFamily="18" charset="0"/>
              </a:rPr>
              <a:t>Interest-Only Mortgages:</a:t>
            </a:r>
          </a:p>
          <a:p>
            <a:pPr marL="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Borrowers </a:t>
            </a:r>
            <a:r>
              <a:rPr lang="en-IN" sz="2000" dirty="0">
                <a:latin typeface="Times New Roman" panose="02020603050405020304" pitchFamily="18" charset="0"/>
                <a:cs typeface="Times New Roman" panose="02020603050405020304" pitchFamily="18" charset="0"/>
              </a:rPr>
              <a:t>pay only the interest for a set period, after which they start repaying the principal.</a:t>
            </a:r>
          </a:p>
          <a:p>
            <a:pPr marL="0" indent="0">
              <a:buNone/>
            </a:pPr>
            <a:r>
              <a:rPr lang="en-IN" sz="2000" dirty="0">
                <a:latin typeface="Times New Roman" panose="02020603050405020304" pitchFamily="18" charset="0"/>
                <a:cs typeface="Times New Roman" panose="02020603050405020304" pitchFamily="18" charset="0"/>
              </a:rPr>
              <a:t>- Pros: Lower initial payments.</a:t>
            </a:r>
          </a:p>
          <a:p>
            <a:pPr marL="0" indent="0">
              <a:buNone/>
            </a:pPr>
            <a:r>
              <a:rPr lang="en-IN" sz="2000" dirty="0">
                <a:latin typeface="Times New Roman" panose="02020603050405020304" pitchFamily="18" charset="0"/>
                <a:cs typeface="Times New Roman" panose="02020603050405020304" pitchFamily="18" charset="0"/>
              </a:rPr>
              <a:t>- Cons: Higher payments later, risk of not building equity.</a:t>
            </a:r>
          </a:p>
          <a:p>
            <a:pPr marL="0" indent="0">
              <a:buNone/>
            </a:pPr>
            <a:endParaRPr lang="en-IN" dirty="0"/>
          </a:p>
        </p:txBody>
      </p:sp>
    </p:spTree>
    <p:extLst>
      <p:ext uri="{BB962C8B-B14F-4D97-AF65-F5344CB8AC3E}">
        <p14:creationId xmlns:p14="http://schemas.microsoft.com/office/powerpoint/2010/main" val="1419183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237</TotalTime>
  <Words>340</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Century Gothic</vt:lpstr>
      <vt:lpstr>Times New Roman</vt:lpstr>
      <vt:lpstr>Wingdings 3</vt:lpstr>
      <vt:lpstr>Wisp</vt:lpstr>
      <vt:lpstr>Mortgage Trading &amp;  Mortgage Loans</vt:lpstr>
      <vt:lpstr> 1. Introduction to Mortgage Trading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 Regulatory Environment</vt:lpstr>
      <vt:lpstr>PowerPoint Presentation</vt:lpstr>
      <vt:lpstr>PowerPoint Presentation</vt:lpstr>
      <vt:lpstr>4. Market Dynamics</vt:lpstr>
      <vt:lpstr>PowerPoint Presentation</vt:lpstr>
      <vt:lpstr>PowerPoint Presentation</vt:lpstr>
      <vt:lpstr> 5. Risk Management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Mortgage Trading and Mortgage Loans</dc:title>
  <dc:creator>Tajinder</dc:creator>
  <cp:lastModifiedBy>Tajinder</cp:lastModifiedBy>
  <cp:revision>23</cp:revision>
  <dcterms:created xsi:type="dcterms:W3CDTF">2024-07-18T07:56:31Z</dcterms:created>
  <dcterms:modified xsi:type="dcterms:W3CDTF">2024-07-20T09:24:07Z</dcterms:modified>
</cp:coreProperties>
</file>