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8" r:id="rId4"/>
    <p:sldId id="275" r:id="rId5"/>
    <p:sldId id="299" r:id="rId6"/>
    <p:sldId id="296" r:id="rId7"/>
    <p:sldId id="306" r:id="rId8"/>
    <p:sldId id="311" r:id="rId9"/>
    <p:sldId id="307" r:id="rId10"/>
    <p:sldId id="308" r:id="rId11"/>
    <p:sldId id="309" r:id="rId12"/>
    <p:sldId id="300" r:id="rId13"/>
    <p:sldId id="301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6F66"/>
    <a:srgbClr val="004900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AE36C8B-C4B2-43FC-8BAD-33A06C3B5C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451002" y="2492896"/>
            <a:ext cx="5069486" cy="399287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effectLst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51002" y="1672982"/>
            <a:ext cx="5069486" cy="687417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89E4BC41-1711-4A51-A76C-C53781E48E6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7093" y="5400675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9135DB9-36A4-401A-B718-F06D2DCCAB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7093" y="5772150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E4DC351-19FF-43C2-8037-957B8122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2" b="37812"/>
          <a:stretch/>
        </p:blipFill>
        <p:spPr>
          <a:xfrm>
            <a:off x="0" y="1943100"/>
            <a:ext cx="12192000" cy="29718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606713"/>
            <a:ext cx="6432600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392869"/>
            <a:ext cx="6432600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1EE537-BE9A-44E6-A833-ECCCEA69BF38}"/>
              </a:ext>
            </a:extLst>
          </p:cNvPr>
          <p:cNvCxnSpPr/>
          <p:nvPr userDrawn="1"/>
        </p:nvCxnSpPr>
        <p:spPr>
          <a:xfrm>
            <a:off x="0" y="19431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5C70F2-6374-4793-8EAC-9380F6774E46}"/>
              </a:ext>
            </a:extLst>
          </p:cNvPr>
          <p:cNvCxnSpPr/>
          <p:nvPr userDrawn="1"/>
        </p:nvCxnSpPr>
        <p:spPr>
          <a:xfrm>
            <a:off x="0" y="4914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8E45AA-1ED1-4A3D-8B6B-850B04DF772A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pPr/>
              <a:t>2019/8/31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A3C0E35-6900-4E5C-84EA-F5B3F9616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992532"/>
            <a:ext cx="4489971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2834493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150127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 flipH="1">
            <a:off x="669923" y="1006281"/>
            <a:ext cx="10850562" cy="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2019/8/31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团队成员：欧阳桥梁  何立仁  周泓光</a:t>
            </a:r>
            <a:endParaRPr lang="en-US" altLang="zh-CN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22852C-31F2-4F5C-B989-B3AC8F42A4AA}"/>
              </a:ext>
            </a:extLst>
          </p:cNvPr>
          <p:cNvCxnSpPr>
            <a:cxnSpLocks/>
          </p:cNvCxnSpPr>
          <p:nvPr/>
        </p:nvCxnSpPr>
        <p:spPr>
          <a:xfrm>
            <a:off x="11520488" y="1720482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1D353E-31DF-457F-A617-2A1F03F8DBC3}"/>
              </a:ext>
            </a:extLst>
          </p:cNvPr>
          <p:cNvGrpSpPr/>
          <p:nvPr/>
        </p:nvGrpSpPr>
        <p:grpSpPr>
          <a:xfrm>
            <a:off x="671512" y="1123950"/>
            <a:ext cx="3001287" cy="2403457"/>
            <a:chOff x="922942" y="1675658"/>
            <a:chExt cx="2161609" cy="174747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6AC508-FF16-4D82-9D39-B7DB9EF31750}"/>
                </a:ext>
              </a:extLst>
            </p:cNvPr>
            <p:cNvSpPr txBox="1"/>
            <p:nvPr/>
          </p:nvSpPr>
          <p:spPr>
            <a:xfrm>
              <a:off x="922942" y="2168860"/>
              <a:ext cx="1512168" cy="32872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z="16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课程实践</a:t>
              </a:r>
              <a:endPara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830E67-E050-4F47-9127-0EC904E1078A}"/>
                </a:ext>
              </a:extLst>
            </p:cNvPr>
            <p:cNvSpPr txBox="1"/>
            <p:nvPr/>
          </p:nvSpPr>
          <p:spPr>
            <a:xfrm>
              <a:off x="926965" y="1675658"/>
              <a:ext cx="2157585" cy="42304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z="9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操作系统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334B5A-7EC4-4A92-80C6-6A0B5229B2AF}"/>
                </a:ext>
              </a:extLst>
            </p:cNvPr>
            <p:cNvSpPr txBox="1"/>
            <p:nvPr/>
          </p:nvSpPr>
          <p:spPr>
            <a:xfrm>
              <a:off x="922943" y="2567742"/>
              <a:ext cx="2161608" cy="85538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rgbClr val="9B6F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zh-CN" altLang="en-US" sz="9600" b="1" dirty="0">
                <a:solidFill>
                  <a:srgbClr val="9B6F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标题 7">
            <a:extLst>
              <a:ext uri="{FF2B5EF4-FFF2-40B4-BE49-F238E27FC236}">
                <a16:creationId xmlns:a16="http://schemas.microsoft.com/office/drawing/2014/main" id="{8A7718C0-C7BD-4007-87C1-AE215694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052" y="1672982"/>
            <a:ext cx="5136436" cy="125196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FW OS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4" name="iṣľiďé">
            <a:extLst>
              <a:ext uri="{FF2B5EF4-FFF2-40B4-BE49-F238E27FC236}">
                <a16:creationId xmlns:a16="http://schemas.microsoft.com/office/drawing/2014/main" id="{154E5A98-360B-41BC-8295-7BA985F54D89}"/>
              </a:ext>
            </a:extLst>
          </p:cNvPr>
          <p:cNvSpPr txBox="1"/>
          <p:nvPr/>
        </p:nvSpPr>
        <p:spPr bwMode="auto">
          <a:xfrm>
            <a:off x="7968208" y="2181102"/>
            <a:ext cx="377820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文件系统的重新实现</a:t>
            </a:r>
            <a:endParaRPr lang="en-US" altLang="zh-CN" sz="2000" b="1" dirty="0"/>
          </a:p>
        </p:txBody>
      </p:sp>
      <p:sp>
        <p:nvSpPr>
          <p:cNvPr id="25" name="ïšlîḋé">
            <a:extLst>
              <a:ext uri="{FF2B5EF4-FFF2-40B4-BE49-F238E27FC236}">
                <a16:creationId xmlns:a16="http://schemas.microsoft.com/office/drawing/2014/main" id="{35FAA153-47B5-4809-B84B-F80075DFDA05}"/>
              </a:ext>
            </a:extLst>
          </p:cNvPr>
          <p:cNvSpPr/>
          <p:nvPr/>
        </p:nvSpPr>
        <p:spPr bwMode="auto">
          <a:xfrm>
            <a:off x="7968207" y="2622908"/>
            <a:ext cx="3778209" cy="359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将单级文件目录更改成为多级文件目录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同时文件系统还具备以下具体管理功能：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Touch</a:t>
            </a:r>
            <a:r>
              <a:rPr lang="zh-CN" altLang="en-US" sz="1100" dirty="0"/>
              <a:t>：创建文件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vi</a:t>
            </a:r>
            <a:r>
              <a:rPr lang="zh-CN" altLang="en-US" sz="1100" dirty="0"/>
              <a:t>：写文件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cat</a:t>
            </a:r>
            <a:r>
              <a:rPr lang="zh-CN" altLang="en-US" sz="1100" dirty="0"/>
              <a:t>：打印文件内容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rm</a:t>
            </a:r>
            <a:r>
              <a:rPr lang="zh-CN" altLang="en-US" sz="1100" dirty="0"/>
              <a:t>：删除文件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ls</a:t>
            </a:r>
            <a:r>
              <a:rPr lang="zh-CN" altLang="en-US" sz="1100" dirty="0"/>
              <a:t>：列出文件列表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err="1"/>
              <a:t>makdir</a:t>
            </a:r>
            <a:r>
              <a:rPr lang="zh-CN" altLang="en-US" sz="1100" dirty="0"/>
              <a:t>：创建目录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cd</a:t>
            </a:r>
            <a:r>
              <a:rPr lang="zh-CN" altLang="en-US" sz="1100" dirty="0"/>
              <a:t>：进入多级目录</a:t>
            </a:r>
            <a:endParaRPr lang="en-US" altLang="zh-CN" sz="1100" dirty="0"/>
          </a:p>
          <a:p>
            <a:pPr marL="628639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AE16EF-D352-4C39-BF63-F3BE50F3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2" y="1772816"/>
            <a:ext cx="5276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1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4" name="iṣľiďé">
            <a:extLst>
              <a:ext uri="{FF2B5EF4-FFF2-40B4-BE49-F238E27FC236}">
                <a16:creationId xmlns:a16="http://schemas.microsoft.com/office/drawing/2014/main" id="{A6415B83-6A12-4B66-8285-C666EAFF9B1E}"/>
              </a:ext>
            </a:extLst>
          </p:cNvPr>
          <p:cNvSpPr txBox="1"/>
          <p:nvPr/>
        </p:nvSpPr>
        <p:spPr bwMode="auto">
          <a:xfrm>
            <a:off x="7959383" y="2802879"/>
            <a:ext cx="377820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游戏功能</a:t>
            </a:r>
            <a:endParaRPr lang="en-US" altLang="zh-CN" sz="2000" b="1" dirty="0"/>
          </a:p>
        </p:txBody>
      </p:sp>
      <p:sp>
        <p:nvSpPr>
          <p:cNvPr id="25" name="ïšlîḋé">
            <a:extLst>
              <a:ext uri="{FF2B5EF4-FFF2-40B4-BE49-F238E27FC236}">
                <a16:creationId xmlns:a16="http://schemas.microsoft.com/office/drawing/2014/main" id="{A81E93EC-D712-4A2F-BB6F-7EAB42303217}"/>
              </a:ext>
            </a:extLst>
          </p:cNvPr>
          <p:cNvSpPr/>
          <p:nvPr/>
        </p:nvSpPr>
        <p:spPr bwMode="auto">
          <a:xfrm>
            <a:off x="7959382" y="3244686"/>
            <a:ext cx="3778209" cy="7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通过显卡驱动方式，支持图形化界面，从而实现了</a:t>
            </a:r>
            <a:r>
              <a:rPr lang="en-US" altLang="zh-CN" sz="1100" dirty="0" err="1"/>
              <a:t>flappybird</a:t>
            </a:r>
            <a:r>
              <a:rPr lang="zh-CN" altLang="en-US" sz="1100" dirty="0"/>
              <a:t>小游戏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同时也实现了</a:t>
            </a:r>
            <a:r>
              <a:rPr lang="en-US" altLang="zh-CN" sz="1100" dirty="0"/>
              <a:t>2048</a:t>
            </a:r>
            <a:r>
              <a:rPr lang="zh-CN" altLang="en-US" sz="1100" dirty="0"/>
              <a:t>小游戏</a:t>
            </a:r>
            <a:endParaRPr lang="en-US" altLang="zh-CN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B546DE-B14E-459E-BBA8-9B4A3C9C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52563"/>
            <a:ext cx="6076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3100604"/>
            <a:ext cx="6432600" cy="6567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b="0" dirty="0"/>
              <a:t>项目展示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473337" y="40428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tx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3100604"/>
            <a:ext cx="6432600" cy="6567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b="0" dirty="0"/>
              <a:t>代码展示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473337" y="40428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tx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886132" y="4367349"/>
            <a:ext cx="4489971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团队成员：欧阳桥梁 何立仁 周泓光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E73E5E-EC39-4CDE-8CF9-40D0F59B019C}"/>
              </a:ext>
            </a:extLst>
          </p:cNvPr>
          <p:cNvGrpSpPr/>
          <p:nvPr/>
        </p:nvGrpSpPr>
        <p:grpSpPr>
          <a:xfrm>
            <a:off x="642954" y="2207177"/>
            <a:ext cx="2161608" cy="939259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53C5E7F-5F59-454A-995A-A52FEC0CD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9DF280D-5CD9-4164-BA87-6781FC7B8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8447B2C-4E26-4F3D-BAA6-E53B50A433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01CB5D4-20F6-46EE-8DC6-F51A32B8F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DB640F6-439C-41DA-A3D2-43BB9C9A24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E49D90-D5DF-4522-91FB-976B52C5C58E}"/>
              </a:ext>
            </a:extLst>
          </p:cNvPr>
          <p:cNvCxnSpPr>
            <a:cxnSpLocks/>
          </p:cNvCxnSpPr>
          <p:nvPr/>
        </p:nvCxnSpPr>
        <p:spPr>
          <a:xfrm>
            <a:off x="668504" y="3567249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95F385-3757-4F13-BA5E-DCCBDE0A24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11007" y="0"/>
            <a:ext cx="7854993" cy="6858000"/>
            <a:chOff x="2111007" y="0"/>
            <a:chExt cx="7854993" cy="6858000"/>
          </a:xfrm>
        </p:grpSpPr>
        <p:grpSp>
          <p:nvGrpSpPr>
            <p:cNvPr id="3" name="ïśḻîde">
              <a:extLst>
                <a:ext uri="{FF2B5EF4-FFF2-40B4-BE49-F238E27FC236}">
                  <a16:creationId xmlns:a16="http://schemas.microsoft.com/office/drawing/2014/main" id="{8283269A-96F1-4E16-9EFC-3BC0733018BA}"/>
                </a:ext>
              </a:extLst>
            </p:cNvPr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>
                <a:extLst>
                  <a:ext uri="{FF2B5EF4-FFF2-40B4-BE49-F238E27FC236}">
                    <a16:creationId xmlns:a16="http://schemas.microsoft.com/office/drawing/2014/main" id="{D0664DA5-F8C9-453F-9A35-39619EE7162D}"/>
                  </a:ext>
                </a:extLst>
              </p:cNvPr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$1íḍè">
                <a:extLst>
                  <a:ext uri="{FF2B5EF4-FFF2-40B4-BE49-F238E27FC236}">
                    <a16:creationId xmlns:a16="http://schemas.microsoft.com/office/drawing/2014/main" id="{575F34C4-4FF4-4A4C-BF4A-EE12810C6F15}"/>
                  </a:ext>
                </a:extLst>
              </p:cNvPr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7" name="iṣḷíḍê">
                <a:extLst>
                  <a:ext uri="{FF2B5EF4-FFF2-40B4-BE49-F238E27FC236}">
                    <a16:creationId xmlns:a16="http://schemas.microsoft.com/office/drawing/2014/main" id="{EC7A2CFB-5008-4DAA-AE22-E9F66D3C190B}"/>
                  </a:ext>
                </a:extLst>
              </p:cNvPr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i$lïďè">
                <a:extLst>
                  <a:ext uri="{FF2B5EF4-FFF2-40B4-BE49-F238E27FC236}">
                    <a16:creationId xmlns:a16="http://schemas.microsoft.com/office/drawing/2014/main" id="{BE89A63C-1DF9-4A49-BC45-A814A5A0FFEF}"/>
                  </a:ext>
                </a:extLst>
              </p:cNvPr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19" name="î$lïḋè">
                <a:extLst>
                  <a:ext uri="{FF2B5EF4-FFF2-40B4-BE49-F238E27FC236}">
                    <a16:creationId xmlns:a16="http://schemas.microsoft.com/office/drawing/2014/main" id="{60362616-91C3-40A8-9D05-795C97E56F77}"/>
                  </a:ext>
                </a:extLst>
              </p:cNvPr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" name="ïşḷîḓe">
              <a:extLst>
                <a:ext uri="{FF2B5EF4-FFF2-40B4-BE49-F238E27FC236}">
                  <a16:creationId xmlns:a16="http://schemas.microsoft.com/office/drawing/2014/main" id="{791951B6-8D64-41FE-AD92-03B07587DDD7}"/>
                </a:ext>
              </a:extLst>
            </p:cNvPr>
            <p:cNvSpPr txBox="1"/>
            <p:nvPr/>
          </p:nvSpPr>
          <p:spPr>
            <a:xfrm>
              <a:off x="2377315" y="5473657"/>
              <a:ext cx="1573450" cy="48293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algn="r">
                <a:defRPr sz="2800" b="1"/>
              </a:lvl1pPr>
            </a:lstStyle>
            <a:p>
              <a:r>
                <a:rPr lang="zh-CN" altLang="en-US" dirty="0"/>
                <a:t>代码展示</a:t>
              </a:r>
            </a:p>
          </p:txBody>
        </p:sp>
        <p:sp>
          <p:nvSpPr>
            <p:cNvPr id="6" name="iš1ïḓê">
              <a:extLst>
                <a:ext uri="{FF2B5EF4-FFF2-40B4-BE49-F238E27FC236}">
                  <a16:creationId xmlns:a16="http://schemas.microsoft.com/office/drawing/2014/main" id="{0367A60A-C4D2-4FDD-BAE1-9DFA05D6DE66}"/>
                </a:ext>
              </a:extLst>
            </p:cNvPr>
            <p:cNvSpPr txBox="1"/>
            <p:nvPr/>
          </p:nvSpPr>
          <p:spPr>
            <a:xfrm>
              <a:off x="2624807" y="4064011"/>
              <a:ext cx="1270413" cy="449619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>
              <a:defPPr>
                <a:defRPr lang="zh-CN"/>
              </a:defPPr>
              <a:lvl1pPr algn="r">
                <a:defRPr sz="2800" b="1"/>
              </a:lvl1pPr>
            </a:lstStyle>
            <a:p>
              <a:r>
                <a:rPr lang="zh-CN" altLang="en-US" dirty="0"/>
                <a:t>项目展示</a:t>
              </a:r>
            </a:p>
          </p:txBody>
        </p:sp>
        <p:sp>
          <p:nvSpPr>
            <p:cNvPr id="8" name="ïṣ1ïḋê">
              <a:extLst>
                <a:ext uri="{FF2B5EF4-FFF2-40B4-BE49-F238E27FC236}">
                  <a16:creationId xmlns:a16="http://schemas.microsoft.com/office/drawing/2014/main" id="{DA1A6EDF-BEFE-41BC-9A8E-EFE6BE289F05}"/>
                </a:ext>
              </a:extLst>
            </p:cNvPr>
            <p:cNvSpPr txBox="1"/>
            <p:nvPr/>
          </p:nvSpPr>
          <p:spPr>
            <a:xfrm>
              <a:off x="2321770" y="2654365"/>
              <a:ext cx="1573450" cy="449619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/>
            <a:p>
              <a:pPr algn="r"/>
              <a:r>
                <a:rPr lang="zh-CN" altLang="en-US" sz="2800" b="1" dirty="0"/>
                <a:t>功能介绍</a:t>
              </a:r>
            </a:p>
          </p:txBody>
        </p:sp>
        <p:sp>
          <p:nvSpPr>
            <p:cNvPr id="10" name="îṥḻïḋè">
              <a:extLst>
                <a:ext uri="{FF2B5EF4-FFF2-40B4-BE49-F238E27FC236}">
                  <a16:creationId xmlns:a16="http://schemas.microsoft.com/office/drawing/2014/main" id="{3537D6D4-F934-4531-BB41-CEBCA5D3D86A}"/>
                </a:ext>
              </a:extLst>
            </p:cNvPr>
            <p:cNvSpPr txBox="1"/>
            <p:nvPr/>
          </p:nvSpPr>
          <p:spPr>
            <a:xfrm>
              <a:off x="2111007" y="1254793"/>
              <a:ext cx="1829886" cy="42947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>
              <a:defPPr>
                <a:defRPr lang="zh-CN"/>
              </a:defPPr>
              <a:lvl1pPr algn="r">
                <a:defRPr sz="2800" b="1"/>
              </a:lvl1pPr>
            </a:lstStyle>
            <a:p>
              <a:r>
                <a:rPr lang="zh-CN" altLang="en-US" dirty="0"/>
                <a:t>项目概述</a:t>
              </a:r>
            </a:p>
          </p:txBody>
        </p:sp>
        <p:grpSp>
          <p:nvGrpSpPr>
            <p:cNvPr id="12" name="ïṡlîdè">
              <a:extLst>
                <a:ext uri="{FF2B5EF4-FFF2-40B4-BE49-F238E27FC236}">
                  <a16:creationId xmlns:a16="http://schemas.microsoft.com/office/drawing/2014/main" id="{F2B01660-2E5B-473A-B4F8-7273CCFE67C3}"/>
                </a:ext>
              </a:extLst>
            </p:cNvPr>
            <p:cNvGrpSpPr/>
            <p:nvPr/>
          </p:nvGrpSpPr>
          <p:grpSpPr>
            <a:xfrm>
              <a:off x="6744072" y="2491451"/>
              <a:ext cx="3221928" cy="1233251"/>
              <a:chOff x="6744072" y="2491451"/>
              <a:chExt cx="3221928" cy="1233251"/>
            </a:xfrm>
          </p:grpSpPr>
          <p:sp>
            <p:nvSpPr>
              <p:cNvPr id="13" name="íṧľíḋe">
                <a:extLst>
                  <a:ext uri="{FF2B5EF4-FFF2-40B4-BE49-F238E27FC236}">
                    <a16:creationId xmlns:a16="http://schemas.microsoft.com/office/drawing/2014/main" id="{1E77B988-6830-4D51-BEEE-0DE9764FFF70}"/>
                  </a:ext>
                </a:extLst>
              </p:cNvPr>
              <p:cNvSpPr/>
              <p:nvPr/>
            </p:nvSpPr>
            <p:spPr>
              <a:xfrm>
                <a:off x="6744072" y="3119331"/>
                <a:ext cx="3221928" cy="605371"/>
              </a:xfrm>
              <a:prstGeom prst="rect">
                <a:avLst/>
              </a:prstGeom>
            </p:spPr>
            <p:txBody>
              <a:bodyPr wrap="none" lIns="90000" tIns="46800" rIns="90000" bIns="46800" anchor="ctr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pc="300" dirty="0">
                    <a:solidFill>
                      <a:schemeClr val="tx2"/>
                    </a:solidFill>
                  </a:rPr>
                  <a:t>CONTENTS</a:t>
                </a:r>
                <a:endParaRPr lang="zh-CN" altLang="en-US" sz="2800" b="1" spc="3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í$ľíḓe">
                <a:extLst>
                  <a:ext uri="{FF2B5EF4-FFF2-40B4-BE49-F238E27FC236}">
                    <a16:creationId xmlns:a16="http://schemas.microsoft.com/office/drawing/2014/main" id="{A355E741-6AE2-4612-A01C-2F9C0262E09D}"/>
                  </a:ext>
                </a:extLst>
              </p:cNvPr>
              <p:cNvSpPr/>
              <p:nvPr/>
            </p:nvSpPr>
            <p:spPr bwMode="auto">
              <a:xfrm>
                <a:off x="6861000" y="2491451"/>
                <a:ext cx="674448" cy="641848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24" y="2852936"/>
            <a:ext cx="2232248" cy="576064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项目概述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473337" y="40428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tx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DAB47-01AE-4F2F-87FB-1083838C76CA}"/>
              </a:ext>
            </a:extLst>
          </p:cNvPr>
          <p:cNvSpPr txBox="1"/>
          <p:nvPr/>
        </p:nvSpPr>
        <p:spPr>
          <a:xfrm>
            <a:off x="1127448" y="3573016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项目选题：一个操作系统的实现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项目环境：</a:t>
            </a:r>
            <a:r>
              <a:rPr lang="en-US" altLang="zh-CN" sz="1400" dirty="0" err="1"/>
              <a:t>bochs</a:t>
            </a:r>
            <a:r>
              <a:rPr lang="zh-CN" altLang="en-US" sz="1400" dirty="0"/>
              <a:t>模拟器、</a:t>
            </a:r>
            <a:r>
              <a:rPr lang="en-US" altLang="zh-CN" sz="1400" dirty="0"/>
              <a:t>Ubuntu</a:t>
            </a:r>
            <a:r>
              <a:rPr lang="zh-CN" altLang="en-US" sz="1400" dirty="0"/>
              <a:t>环境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项目概述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DEBE549-46A2-4C6A-A3A7-652EC82465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7448" y="1942503"/>
            <a:ext cx="10610144" cy="3340995"/>
            <a:chOff x="1127448" y="1942503"/>
            <a:chExt cx="10610144" cy="3340995"/>
          </a:xfrm>
        </p:grpSpPr>
        <p:grpSp>
          <p:nvGrpSpPr>
            <p:cNvPr id="6" name="ïṡḷíḑê">
              <a:extLst>
                <a:ext uri="{FF2B5EF4-FFF2-40B4-BE49-F238E27FC236}">
                  <a16:creationId xmlns:a16="http://schemas.microsoft.com/office/drawing/2014/main" id="{20B12C04-1A8A-46E4-9155-DC6DE03CA0AA}"/>
                </a:ext>
              </a:extLst>
            </p:cNvPr>
            <p:cNvGrpSpPr/>
            <p:nvPr/>
          </p:nvGrpSpPr>
          <p:grpSpPr>
            <a:xfrm>
              <a:off x="4304043" y="1942503"/>
              <a:ext cx="4049104" cy="2901434"/>
              <a:chOff x="4304044" y="1942503"/>
              <a:chExt cx="4049104" cy="2901434"/>
            </a:xfrm>
          </p:grpSpPr>
          <p:sp>
            <p:nvSpPr>
              <p:cNvPr id="21" name="íṩḻiďé">
                <a:extLst>
                  <a:ext uri="{FF2B5EF4-FFF2-40B4-BE49-F238E27FC236}">
                    <a16:creationId xmlns:a16="http://schemas.microsoft.com/office/drawing/2014/main" id="{D5BF9093-0E3E-4627-BECA-B02C2CACA0B7}"/>
                  </a:ext>
                </a:extLst>
              </p:cNvPr>
              <p:cNvSpPr/>
              <p:nvPr/>
            </p:nvSpPr>
            <p:spPr bwMode="auto">
              <a:xfrm>
                <a:off x="5523901" y="1942503"/>
                <a:ext cx="1707917" cy="1277173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B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>
                <a:extLst>
                  <a:ext uri="{FF2B5EF4-FFF2-40B4-BE49-F238E27FC236}">
                    <a16:creationId xmlns:a16="http://schemas.microsoft.com/office/drawing/2014/main" id="{913CA535-E8D0-4853-8A1C-F021EE4528FF}"/>
                  </a:ext>
                </a:extLst>
              </p:cNvPr>
              <p:cNvSpPr/>
              <p:nvPr/>
            </p:nvSpPr>
            <p:spPr bwMode="auto">
              <a:xfrm>
                <a:off x="4908002" y="3415768"/>
                <a:ext cx="2884908" cy="600052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</a:rPr>
                  <a:t>C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>
                <a:extLst>
                  <a:ext uri="{FF2B5EF4-FFF2-40B4-BE49-F238E27FC236}">
                    <a16:creationId xmlns:a16="http://schemas.microsoft.com/office/drawing/2014/main" id="{702B76CE-D0F2-4C5B-98FB-61B0EED197B0}"/>
                  </a:ext>
                </a:extLst>
              </p:cNvPr>
              <p:cNvSpPr/>
              <p:nvPr/>
            </p:nvSpPr>
            <p:spPr bwMode="auto">
              <a:xfrm>
                <a:off x="4304044" y="4249390"/>
                <a:ext cx="4049104" cy="59454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</a:rPr>
                  <a:t> 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ïṣḷîḑé">
              <a:extLst>
                <a:ext uri="{FF2B5EF4-FFF2-40B4-BE49-F238E27FC236}">
                  <a16:creationId xmlns:a16="http://schemas.microsoft.com/office/drawing/2014/main" id="{ACA1F56D-D76A-4494-9CF9-2D65896B6E50}"/>
                </a:ext>
              </a:extLst>
            </p:cNvPr>
            <p:cNvGrpSpPr/>
            <p:nvPr/>
          </p:nvGrpSpPr>
          <p:grpSpPr>
            <a:xfrm>
              <a:off x="1127448" y="2139285"/>
              <a:ext cx="4091832" cy="1552390"/>
              <a:chOff x="1003454" y="4087293"/>
              <a:chExt cx="3082945" cy="1552390"/>
            </a:xfrm>
          </p:grpSpPr>
          <p:sp>
            <p:nvSpPr>
              <p:cNvPr id="15" name="îṡḷîḓe">
                <a:extLst>
                  <a:ext uri="{FF2B5EF4-FFF2-40B4-BE49-F238E27FC236}">
                    <a16:creationId xmlns:a16="http://schemas.microsoft.com/office/drawing/2014/main" id="{DE84298A-8A01-44C4-B05E-107C6B9DC2B2}"/>
                  </a:ext>
                </a:extLst>
              </p:cNvPr>
              <p:cNvSpPr txBox="1"/>
              <p:nvPr/>
            </p:nvSpPr>
            <p:spPr bwMode="auto">
              <a:xfrm>
                <a:off x="1003454" y="4087293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级难度</a:t>
                </a:r>
                <a:endParaRPr lang="en-US" altLang="zh-CN" sz="2000" b="1" dirty="0"/>
              </a:p>
            </p:txBody>
          </p:sp>
          <p:sp>
            <p:nvSpPr>
              <p:cNvPr id="16" name="iṡḻïḋé">
                <a:extLst>
                  <a:ext uri="{FF2B5EF4-FFF2-40B4-BE49-F238E27FC236}">
                    <a16:creationId xmlns:a16="http://schemas.microsoft.com/office/drawing/2014/main" id="{5765F2F1-6BC4-4FE7-BC57-316E2C761D80}"/>
                  </a:ext>
                </a:extLst>
              </p:cNvPr>
              <p:cNvSpPr/>
              <p:nvPr/>
            </p:nvSpPr>
            <p:spPr bwMode="auto">
              <a:xfrm>
                <a:off x="1003454" y="4529100"/>
                <a:ext cx="3082945" cy="111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重新实现文件系统板块，其中至少一半的代码由项目组自行完成。</a:t>
                </a: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通过显卡驱动，实现对图形化界面的支持</a:t>
                </a:r>
                <a:endParaRPr lang="en-US" altLang="zh-CN" sz="1200" dirty="0"/>
              </a:p>
            </p:txBody>
          </p:sp>
        </p:grpSp>
        <p:grpSp>
          <p:nvGrpSpPr>
            <p:cNvPr id="9" name="iS1iḓê">
              <a:extLst>
                <a:ext uri="{FF2B5EF4-FFF2-40B4-BE49-F238E27FC236}">
                  <a16:creationId xmlns:a16="http://schemas.microsoft.com/office/drawing/2014/main" id="{51CCFE08-635F-4376-BB82-4B90B8D2FCE9}"/>
                </a:ext>
              </a:extLst>
            </p:cNvPr>
            <p:cNvGrpSpPr/>
            <p:nvPr/>
          </p:nvGrpSpPr>
          <p:grpSpPr>
            <a:xfrm>
              <a:off x="7959382" y="2802879"/>
              <a:ext cx="3778210" cy="1220011"/>
              <a:chOff x="844082" y="3734002"/>
              <a:chExt cx="3082946" cy="1220011"/>
            </a:xfrm>
          </p:grpSpPr>
          <p:sp>
            <p:nvSpPr>
              <p:cNvPr id="13" name="iṣľiďé">
                <a:extLst>
                  <a:ext uri="{FF2B5EF4-FFF2-40B4-BE49-F238E27FC236}">
                    <a16:creationId xmlns:a16="http://schemas.microsoft.com/office/drawing/2014/main" id="{C1DF865D-FDFF-4758-AEDC-42F7308B02EF}"/>
                  </a:ext>
                </a:extLst>
              </p:cNvPr>
              <p:cNvSpPr txBox="1"/>
              <p:nvPr/>
            </p:nvSpPr>
            <p:spPr bwMode="auto">
              <a:xfrm>
                <a:off x="844083" y="3734002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</a:t>
                </a:r>
                <a:r>
                  <a:rPr lang="zh-CN" altLang="en-US" sz="2000" b="1" dirty="0"/>
                  <a:t>级难度</a:t>
                </a:r>
                <a:endParaRPr lang="en-US" altLang="zh-CN" sz="2000" b="1" dirty="0"/>
              </a:p>
            </p:txBody>
          </p:sp>
          <p:sp>
            <p:nvSpPr>
              <p:cNvPr id="14" name="ïšlîḋé">
                <a:extLst>
                  <a:ext uri="{FF2B5EF4-FFF2-40B4-BE49-F238E27FC236}">
                    <a16:creationId xmlns:a16="http://schemas.microsoft.com/office/drawing/2014/main" id="{483D2F32-B7D5-4368-91F7-FB012C1CDD6D}"/>
                  </a:ext>
                </a:extLst>
              </p:cNvPr>
              <p:cNvSpPr/>
              <p:nvPr/>
            </p:nvSpPr>
            <p:spPr bwMode="auto">
              <a:xfrm>
                <a:off x="844082" y="4175809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在参考了示例代码的基础上实现系统级应用，如磁盘、工作台、图片显示等功能，通过调用较多的</a:t>
                </a:r>
                <a:r>
                  <a:rPr lang="en-US" altLang="zh-CN" sz="1100" dirty="0"/>
                  <a:t>API</a:t>
                </a:r>
                <a:r>
                  <a:rPr lang="zh-CN" altLang="en-US" sz="1100" dirty="0"/>
                  <a:t>实现对系统的检测和控制。</a:t>
                </a:r>
                <a:endParaRPr lang="en-US" altLang="zh-CN" sz="1100" dirty="0"/>
              </a:p>
            </p:txBody>
          </p:sp>
        </p:grpSp>
        <p:grpSp>
          <p:nvGrpSpPr>
            <p:cNvPr id="10" name="ïṡḻîḋê">
              <a:extLst>
                <a:ext uri="{FF2B5EF4-FFF2-40B4-BE49-F238E27FC236}">
                  <a16:creationId xmlns:a16="http://schemas.microsoft.com/office/drawing/2014/main" id="{EF4B93D1-C0E2-46A5-BB26-BD0CEADCD378}"/>
                </a:ext>
              </a:extLst>
            </p:cNvPr>
            <p:cNvGrpSpPr/>
            <p:nvPr/>
          </p:nvGrpSpPr>
          <p:grpSpPr>
            <a:xfrm>
              <a:off x="1127448" y="3947975"/>
              <a:ext cx="3171231" cy="1335523"/>
              <a:chOff x="1101146" y="3953435"/>
              <a:chExt cx="3082945" cy="1335523"/>
            </a:xfrm>
          </p:grpSpPr>
          <p:sp>
            <p:nvSpPr>
              <p:cNvPr id="11" name="ïSlïḑè">
                <a:extLst>
                  <a:ext uri="{FF2B5EF4-FFF2-40B4-BE49-F238E27FC236}">
                    <a16:creationId xmlns:a16="http://schemas.microsoft.com/office/drawing/2014/main" id="{F5BCD6B0-A7EC-4050-ABA3-ABC528050D9B}"/>
                  </a:ext>
                </a:extLst>
              </p:cNvPr>
              <p:cNvSpPr txBox="1"/>
              <p:nvPr/>
            </p:nvSpPr>
            <p:spPr bwMode="auto">
              <a:xfrm>
                <a:off x="1101146" y="3953435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D</a:t>
                </a:r>
                <a:r>
                  <a:rPr lang="zh-CN" altLang="en-US" sz="2000" b="1" dirty="0"/>
                  <a:t>级难度</a:t>
                </a:r>
                <a:endParaRPr lang="en-US" altLang="zh-CN" sz="2000" b="1" dirty="0"/>
              </a:p>
            </p:txBody>
          </p:sp>
          <p:sp>
            <p:nvSpPr>
              <p:cNvPr id="12" name="ïśľîde">
                <a:extLst>
                  <a:ext uri="{FF2B5EF4-FFF2-40B4-BE49-F238E27FC236}">
                    <a16:creationId xmlns:a16="http://schemas.microsoft.com/office/drawing/2014/main" id="{A6B89E7F-D655-4D99-BDD2-107CFE4CE528}"/>
                  </a:ext>
                </a:extLst>
              </p:cNvPr>
              <p:cNvSpPr/>
              <p:nvPr/>
            </p:nvSpPr>
            <p:spPr bwMode="auto">
              <a:xfrm>
                <a:off x="1101146" y="4395242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实现</a:t>
                </a:r>
                <a:r>
                  <a:rPr lang="en-US" altLang="zh-CN" sz="1100" dirty="0" err="1"/>
                  <a:t>flappybird</a:t>
                </a:r>
                <a:r>
                  <a:rPr lang="zh-CN" altLang="en-US" sz="1100" dirty="0"/>
                  <a:t>，</a:t>
                </a:r>
                <a:r>
                  <a:rPr lang="en-US" altLang="zh-CN" sz="1100" dirty="0"/>
                  <a:t>2048</a:t>
                </a:r>
                <a:r>
                  <a:rPr lang="zh-CN" altLang="en-US" sz="1100" dirty="0"/>
                  <a:t>等游戏应用，调用较少的系统</a:t>
                </a:r>
                <a:r>
                  <a:rPr lang="en-US" altLang="zh-CN" sz="1100" dirty="0"/>
                  <a:t>API</a:t>
                </a:r>
                <a:r>
                  <a:rPr lang="zh-CN" altLang="en-US" sz="1100" dirty="0"/>
                  <a:t>实现了用户友好的用户级应用</a:t>
                </a: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996952"/>
            <a:ext cx="6432600" cy="6567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b="0" dirty="0"/>
              <a:t>功能介绍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473337" y="40428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tx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2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085D241-97FB-4386-B417-940ACB41898B}"/>
              </a:ext>
            </a:extLst>
          </p:cNvPr>
          <p:cNvGrpSpPr/>
          <p:nvPr/>
        </p:nvGrpSpPr>
        <p:grpSpPr>
          <a:xfrm>
            <a:off x="1271464" y="2708920"/>
            <a:ext cx="2247675" cy="1706254"/>
            <a:chOff x="6085813" y="2523971"/>
            <a:chExt cx="2247675" cy="1706254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5AC7C24-2F80-475A-9DE9-FD134042BE45}"/>
                </a:ext>
              </a:extLst>
            </p:cNvPr>
            <p:cNvGrpSpPr/>
            <p:nvPr/>
          </p:nvGrpSpPr>
          <p:grpSpPr>
            <a:xfrm>
              <a:off x="6085813" y="2523971"/>
              <a:ext cx="2224529" cy="307777"/>
              <a:chOff x="875420" y="3289274"/>
              <a:chExt cx="2224529" cy="307777"/>
            </a:xfrm>
          </p:grpSpPr>
          <p:sp>
            <p:nvSpPr>
              <p:cNvPr id="119" name="任意多边形 54">
                <a:extLst>
                  <a:ext uri="{FF2B5EF4-FFF2-40B4-BE49-F238E27FC236}">
                    <a16:creationId xmlns:a16="http://schemas.microsoft.com/office/drawing/2014/main" id="{D38A45D5-C761-4BA1-8750-DBD608651904}"/>
                  </a:ext>
                </a:extLst>
              </p:cNvPr>
              <p:cNvSpPr/>
              <p:nvPr/>
            </p:nvSpPr>
            <p:spPr>
              <a:xfrm>
                <a:off x="875420" y="3305514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E566DA91-DD31-4C92-A3F7-E756443D1315}"/>
                  </a:ext>
                </a:extLst>
              </p:cNvPr>
              <p:cNvSpPr/>
              <p:nvPr/>
            </p:nvSpPr>
            <p:spPr>
              <a:xfrm>
                <a:off x="1402318" y="3289274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ea typeface="微软雅黑" panose="020B0503020204020204" pitchFamily="34" charset="-122"/>
                  </a:rPr>
                  <a:t>开机动画效果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E00EC2EE-B8BD-489F-83FE-7D755BA8B34B}"/>
                </a:ext>
              </a:extLst>
            </p:cNvPr>
            <p:cNvGrpSpPr/>
            <p:nvPr/>
          </p:nvGrpSpPr>
          <p:grpSpPr>
            <a:xfrm>
              <a:off x="6085813" y="3208423"/>
              <a:ext cx="2242603" cy="307777"/>
              <a:chOff x="3365004" y="2600908"/>
              <a:chExt cx="2242603" cy="307777"/>
            </a:xfrm>
          </p:grpSpPr>
          <p:sp>
            <p:nvSpPr>
              <p:cNvPr id="117" name="任意多边形 60">
                <a:extLst>
                  <a:ext uri="{FF2B5EF4-FFF2-40B4-BE49-F238E27FC236}">
                    <a16:creationId xmlns:a16="http://schemas.microsoft.com/office/drawing/2014/main" id="{D909FE9C-0609-47B5-AFC4-CC1FB400B598}"/>
                  </a:ext>
                </a:extLst>
              </p:cNvPr>
              <p:cNvSpPr/>
              <p:nvPr/>
            </p:nvSpPr>
            <p:spPr>
              <a:xfrm>
                <a:off x="3365004" y="2623756"/>
                <a:ext cx="269643" cy="204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4" h="21471" extrusionOk="0">
                    <a:moveTo>
                      <a:pt x="18030" y="19454"/>
                    </a:moveTo>
                    <a:cubicBezTo>
                      <a:pt x="17963" y="19996"/>
                      <a:pt x="19394" y="20889"/>
                      <a:pt x="19531" y="19301"/>
                    </a:cubicBezTo>
                    <a:cubicBezTo>
                      <a:pt x="20145" y="12136"/>
                      <a:pt x="19088" y="10075"/>
                      <a:pt x="19088" y="10075"/>
                    </a:cubicBezTo>
                    <a:lnTo>
                      <a:pt x="17606" y="11177"/>
                    </a:lnTo>
                    <a:cubicBezTo>
                      <a:pt x="17606" y="11177"/>
                      <a:pt x="18863" y="12767"/>
                      <a:pt x="18030" y="19454"/>
                    </a:cubicBezTo>
                    <a:close/>
                    <a:moveTo>
                      <a:pt x="20733" y="6972"/>
                    </a:moveTo>
                    <a:lnTo>
                      <a:pt x="11887" y="388"/>
                    </a:lnTo>
                    <a:cubicBezTo>
                      <a:pt x="11194" y="-129"/>
                      <a:pt x="10060" y="-129"/>
                      <a:pt x="9367" y="388"/>
                    </a:cubicBezTo>
                    <a:lnTo>
                      <a:pt x="519" y="6972"/>
                    </a:lnTo>
                    <a:cubicBezTo>
                      <a:pt x="-173" y="7489"/>
                      <a:pt x="-173" y="8333"/>
                      <a:pt x="519" y="8848"/>
                    </a:cubicBezTo>
                    <a:lnTo>
                      <a:pt x="9367" y="15434"/>
                    </a:lnTo>
                    <a:cubicBezTo>
                      <a:pt x="10060" y="15950"/>
                      <a:pt x="11194" y="15950"/>
                      <a:pt x="11887" y="15434"/>
                    </a:cubicBezTo>
                    <a:lnTo>
                      <a:pt x="17606" y="11177"/>
                    </a:lnTo>
                    <a:lnTo>
                      <a:pt x="11405" y="9246"/>
                    </a:lnTo>
                    <a:cubicBezTo>
                      <a:pt x="11166" y="9325"/>
                      <a:pt x="10902" y="9369"/>
                      <a:pt x="10627" y="9369"/>
                    </a:cubicBezTo>
                    <a:cubicBezTo>
                      <a:pt x="9510" y="9369"/>
                      <a:pt x="8604" y="8653"/>
                      <a:pt x="8604" y="7770"/>
                    </a:cubicBezTo>
                    <a:cubicBezTo>
                      <a:pt x="8604" y="6886"/>
                      <a:pt x="9510" y="6170"/>
                      <a:pt x="10627" y="6170"/>
                    </a:cubicBezTo>
                    <a:cubicBezTo>
                      <a:pt x="11495" y="6170"/>
                      <a:pt x="12232" y="6603"/>
                      <a:pt x="12520" y="7209"/>
                    </a:cubicBezTo>
                    <a:lnTo>
                      <a:pt x="19088" y="10075"/>
                    </a:lnTo>
                    <a:lnTo>
                      <a:pt x="20733" y="8848"/>
                    </a:lnTo>
                    <a:cubicBezTo>
                      <a:pt x="21427" y="8333"/>
                      <a:pt x="21427" y="7489"/>
                      <a:pt x="20733" y="6972"/>
                    </a:cubicBezTo>
                    <a:close/>
                    <a:moveTo>
                      <a:pt x="3508" y="13898"/>
                    </a:moveTo>
                    <a:cubicBezTo>
                      <a:pt x="4002" y="16554"/>
                      <a:pt x="4628" y="17714"/>
                      <a:pt x="6720" y="18930"/>
                    </a:cubicBezTo>
                    <a:cubicBezTo>
                      <a:pt x="8812" y="20144"/>
                      <a:pt x="9807" y="21471"/>
                      <a:pt x="10627" y="21471"/>
                    </a:cubicBezTo>
                    <a:cubicBezTo>
                      <a:pt x="11447" y="21471"/>
                      <a:pt x="12378" y="20309"/>
                      <a:pt x="14470" y="19093"/>
                    </a:cubicBezTo>
                    <a:cubicBezTo>
                      <a:pt x="16562" y="17877"/>
                      <a:pt x="16004" y="17508"/>
                      <a:pt x="16497" y="14853"/>
                    </a:cubicBezTo>
                    <a:lnTo>
                      <a:pt x="10627" y="18646"/>
                    </a:lnTo>
                    <a:cubicBezTo>
                      <a:pt x="10627" y="18646"/>
                      <a:pt x="3508" y="13898"/>
                      <a:pt x="3508" y="13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6B75CC5-EF0E-4A18-99B6-F2E4AE7AC722}"/>
                  </a:ext>
                </a:extLst>
              </p:cNvPr>
              <p:cNvSpPr/>
              <p:nvPr/>
            </p:nvSpPr>
            <p:spPr>
              <a:xfrm>
                <a:off x="3909976" y="260090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85000"/>
                      </a:schemeClr>
                    </a:solidFill>
                    <a:ea typeface="微软雅黑" panose="020B0503020204020204" pitchFamily="34" charset="-122"/>
                  </a:rPr>
                  <a:t>帮助页面</a:t>
                </a: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0CF0E842-B434-47FA-B968-7E5B7C50688F}"/>
                </a:ext>
              </a:extLst>
            </p:cNvPr>
            <p:cNvGrpSpPr/>
            <p:nvPr/>
          </p:nvGrpSpPr>
          <p:grpSpPr>
            <a:xfrm>
              <a:off x="6096087" y="3920635"/>
              <a:ext cx="2237401" cy="309590"/>
              <a:chOff x="3401028" y="3548644"/>
              <a:chExt cx="2237401" cy="309590"/>
            </a:xfrm>
          </p:grpSpPr>
          <p:sp>
            <p:nvSpPr>
              <p:cNvPr id="115" name="任意多边形 67">
                <a:extLst>
                  <a:ext uri="{FF2B5EF4-FFF2-40B4-BE49-F238E27FC236}">
                    <a16:creationId xmlns:a16="http://schemas.microsoft.com/office/drawing/2014/main" id="{B260F110-84D9-40A5-A9A9-637618020976}"/>
                  </a:ext>
                </a:extLst>
              </p:cNvPr>
              <p:cNvSpPr/>
              <p:nvPr/>
            </p:nvSpPr>
            <p:spPr>
              <a:xfrm>
                <a:off x="3401028" y="354864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DF8FD2A-BB12-4A15-A686-55FBC9911EF8}"/>
                  </a:ext>
                </a:extLst>
              </p:cNvPr>
              <p:cNvSpPr/>
              <p:nvPr/>
            </p:nvSpPr>
            <p:spPr>
              <a:xfrm>
                <a:off x="3940798" y="3550457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a typeface="微软雅黑" panose="020B0503020204020204" pitchFamily="34" charset="-122"/>
                  </a:rPr>
                  <a:t>进程管理功能</a:t>
                </a:r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054E544-BFCA-448C-9099-1B13A0A8D30D}"/>
              </a:ext>
            </a:extLst>
          </p:cNvPr>
          <p:cNvGrpSpPr/>
          <p:nvPr/>
        </p:nvGrpSpPr>
        <p:grpSpPr>
          <a:xfrm>
            <a:off x="3678257" y="2705448"/>
            <a:ext cx="2263151" cy="1721727"/>
            <a:chOff x="8870969" y="2520499"/>
            <a:chExt cx="2263151" cy="1721727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63841B8-166E-4D44-B0E7-ECC53CBDFF84}"/>
                </a:ext>
              </a:extLst>
            </p:cNvPr>
            <p:cNvGrpSpPr/>
            <p:nvPr/>
          </p:nvGrpSpPr>
          <p:grpSpPr>
            <a:xfrm>
              <a:off x="8870969" y="3224663"/>
              <a:ext cx="2193707" cy="307777"/>
              <a:chOff x="875420" y="4136081"/>
              <a:chExt cx="2193707" cy="307777"/>
            </a:xfrm>
          </p:grpSpPr>
          <p:sp>
            <p:nvSpPr>
              <p:cNvPr id="129" name="任意多边形 63">
                <a:extLst>
                  <a:ext uri="{FF2B5EF4-FFF2-40B4-BE49-F238E27FC236}">
                    <a16:creationId xmlns:a16="http://schemas.microsoft.com/office/drawing/2014/main" id="{43A45926-DCC3-4F2B-8A7F-FCF337A314F7}"/>
                  </a:ext>
                </a:extLst>
              </p:cNvPr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49A19F7-F783-4864-BDFE-87C31359C137}"/>
                  </a:ext>
                </a:extLst>
              </p:cNvPr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pitchFamily="34" charset="-122"/>
                  </a:rPr>
                  <a:t>文件管理功能</a:t>
                </a:r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08F6B1D0-8A81-47B1-AEDA-F337C50EEDE4}"/>
                </a:ext>
              </a:extLst>
            </p:cNvPr>
            <p:cNvGrpSpPr/>
            <p:nvPr/>
          </p:nvGrpSpPr>
          <p:grpSpPr>
            <a:xfrm>
              <a:off x="8870969" y="2520499"/>
              <a:ext cx="2263151" cy="307777"/>
              <a:chOff x="5924032" y="3269562"/>
              <a:chExt cx="2263151" cy="307777"/>
            </a:xfrm>
          </p:grpSpPr>
          <p:sp>
            <p:nvSpPr>
              <p:cNvPr id="127" name="任意多边形 94">
                <a:extLst>
                  <a:ext uri="{FF2B5EF4-FFF2-40B4-BE49-F238E27FC236}">
                    <a16:creationId xmlns:a16="http://schemas.microsoft.com/office/drawing/2014/main" id="{1EC5B118-16F6-43C4-AD67-31FF42620899}"/>
                  </a:ext>
                </a:extLst>
              </p:cNvPr>
              <p:cNvSpPr/>
              <p:nvPr/>
            </p:nvSpPr>
            <p:spPr>
              <a:xfrm>
                <a:off x="5924032" y="3311014"/>
                <a:ext cx="269643" cy="167720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0412DFB2-DFE4-4BC2-AB35-9E9C6F1B94A8}"/>
                  </a:ext>
                </a:extLst>
              </p:cNvPr>
              <p:cNvSpPr/>
              <p:nvPr/>
            </p:nvSpPr>
            <p:spPr>
              <a:xfrm>
                <a:off x="6489552" y="3269562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5"/>
                    </a:solidFill>
                    <a:ea typeface="微软雅黑" panose="020B0503020204020204" pitchFamily="34" charset="-122"/>
                  </a:rPr>
                  <a:t>图形化界面</a:t>
                </a: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C57CDF0-0FB4-48FC-8E19-17BEC5B5BFF9}"/>
                </a:ext>
              </a:extLst>
            </p:cNvPr>
            <p:cNvGrpSpPr/>
            <p:nvPr/>
          </p:nvGrpSpPr>
          <p:grpSpPr>
            <a:xfrm>
              <a:off x="8870969" y="3932636"/>
              <a:ext cx="2241401" cy="309590"/>
              <a:chOff x="5945782" y="3544405"/>
              <a:chExt cx="2241401" cy="309590"/>
            </a:xfrm>
          </p:grpSpPr>
          <p:sp>
            <p:nvSpPr>
              <p:cNvPr id="125" name="任意多边形 104">
                <a:extLst>
                  <a:ext uri="{FF2B5EF4-FFF2-40B4-BE49-F238E27FC236}">
                    <a16:creationId xmlns:a16="http://schemas.microsoft.com/office/drawing/2014/main" id="{F01C405E-34BA-4801-9DC2-71B57DC9633B}"/>
                  </a:ext>
                </a:extLst>
              </p:cNvPr>
              <p:cNvSpPr/>
              <p:nvPr/>
            </p:nvSpPr>
            <p:spPr>
              <a:xfrm>
                <a:off x="5945782" y="3544405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EBFEDFC-8C47-4DA4-99A8-EC3312585129}"/>
                  </a:ext>
                </a:extLst>
              </p:cNvPr>
              <p:cNvSpPr/>
              <p:nvPr/>
            </p:nvSpPr>
            <p:spPr>
              <a:xfrm>
                <a:off x="6489552" y="354621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a typeface="微软雅黑" panose="020B0503020204020204" pitchFamily="34" charset="-122"/>
                  </a:rPr>
                  <a:t>游戏应用</a:t>
                </a: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A4BBFE7-02E2-4D5C-ABC3-D6556620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84" y="1623209"/>
            <a:ext cx="5276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4" name="iṣľiďé">
            <a:extLst>
              <a:ext uri="{FF2B5EF4-FFF2-40B4-BE49-F238E27FC236}">
                <a16:creationId xmlns:a16="http://schemas.microsoft.com/office/drawing/2014/main" id="{C6E0C2D6-6DAA-4AA9-B798-7A98585CA4CC}"/>
              </a:ext>
            </a:extLst>
          </p:cNvPr>
          <p:cNvSpPr txBox="1"/>
          <p:nvPr/>
        </p:nvSpPr>
        <p:spPr bwMode="auto">
          <a:xfrm>
            <a:off x="7959383" y="2802879"/>
            <a:ext cx="377820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开机动画效果</a:t>
            </a:r>
            <a:endParaRPr lang="en-US" altLang="zh-CN" sz="2800" b="1" dirty="0"/>
          </a:p>
        </p:txBody>
      </p:sp>
      <p:sp>
        <p:nvSpPr>
          <p:cNvPr id="25" name="ïšlîḋé">
            <a:extLst>
              <a:ext uri="{FF2B5EF4-FFF2-40B4-BE49-F238E27FC236}">
                <a16:creationId xmlns:a16="http://schemas.microsoft.com/office/drawing/2014/main" id="{102F4B53-3296-4C10-B534-3279F936423C}"/>
              </a:ext>
            </a:extLst>
          </p:cNvPr>
          <p:cNvSpPr/>
          <p:nvPr/>
        </p:nvSpPr>
        <p:spPr bwMode="auto">
          <a:xfrm>
            <a:off x="7959382" y="3244686"/>
            <a:ext cx="3778209" cy="112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通过逐帧</a:t>
            </a:r>
            <a:r>
              <a:rPr lang="en-US" altLang="zh-CN" dirty="0" err="1"/>
              <a:t>printf</a:t>
            </a:r>
            <a:r>
              <a:rPr lang="zh-CN" altLang="en-US" dirty="0"/>
              <a:t>和使用调色板的方式实现开机动画，使其具有动感和彩色效果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E1150-BDE2-440E-9BC8-5308A1B4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628800"/>
            <a:ext cx="5276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4" name="iṣľiďé">
            <a:extLst>
              <a:ext uri="{FF2B5EF4-FFF2-40B4-BE49-F238E27FC236}">
                <a16:creationId xmlns:a16="http://schemas.microsoft.com/office/drawing/2014/main" id="{C6E0C2D6-6DAA-4AA9-B798-7A98585CA4CC}"/>
              </a:ext>
            </a:extLst>
          </p:cNvPr>
          <p:cNvSpPr txBox="1"/>
          <p:nvPr/>
        </p:nvSpPr>
        <p:spPr bwMode="auto">
          <a:xfrm>
            <a:off x="7959383" y="2802879"/>
            <a:ext cx="377820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/>
              <a:t>展示图片效果</a:t>
            </a:r>
            <a:endParaRPr lang="en-US" altLang="zh-CN" sz="2400" b="1" dirty="0"/>
          </a:p>
        </p:txBody>
      </p:sp>
      <p:sp>
        <p:nvSpPr>
          <p:cNvPr id="25" name="ïšlîḋé">
            <a:extLst>
              <a:ext uri="{FF2B5EF4-FFF2-40B4-BE49-F238E27FC236}">
                <a16:creationId xmlns:a16="http://schemas.microsoft.com/office/drawing/2014/main" id="{102F4B53-3296-4C10-B534-3279F936423C}"/>
              </a:ext>
            </a:extLst>
          </p:cNvPr>
          <p:cNvSpPr/>
          <p:nvPr/>
        </p:nvSpPr>
        <p:spPr bwMode="auto">
          <a:xfrm>
            <a:off x="7959382" y="3244686"/>
            <a:ext cx="3778209" cy="7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通过显卡驱动实现展示图片功能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AF0AA7-0CE3-430E-B3CB-D6D220088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93" y="1524000"/>
            <a:ext cx="5276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4" name="iṣľiďé">
            <a:extLst>
              <a:ext uri="{FF2B5EF4-FFF2-40B4-BE49-F238E27FC236}">
                <a16:creationId xmlns:a16="http://schemas.microsoft.com/office/drawing/2014/main" id="{FA57EC91-41D9-4E83-82CE-DD391DE980B0}"/>
              </a:ext>
            </a:extLst>
          </p:cNvPr>
          <p:cNvSpPr txBox="1"/>
          <p:nvPr/>
        </p:nvSpPr>
        <p:spPr bwMode="auto">
          <a:xfrm>
            <a:off x="7959383" y="2802879"/>
            <a:ext cx="377820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进程管理功能</a:t>
            </a:r>
            <a:endParaRPr lang="en-US" altLang="zh-CN" sz="2000" b="1" dirty="0"/>
          </a:p>
        </p:txBody>
      </p:sp>
      <p:sp>
        <p:nvSpPr>
          <p:cNvPr id="25" name="ïšlîḋé">
            <a:extLst>
              <a:ext uri="{FF2B5EF4-FFF2-40B4-BE49-F238E27FC236}">
                <a16:creationId xmlns:a16="http://schemas.microsoft.com/office/drawing/2014/main" id="{A1B17761-2289-40D9-8253-B8C41C91F623}"/>
              </a:ext>
            </a:extLst>
          </p:cNvPr>
          <p:cNvSpPr/>
          <p:nvPr/>
        </p:nvSpPr>
        <p:spPr bwMode="auto">
          <a:xfrm>
            <a:off x="7959382" y="3244686"/>
            <a:ext cx="3778209" cy="7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通过调用</a:t>
            </a:r>
            <a:r>
              <a:rPr lang="en-US" altLang="zh-CN" sz="1100" dirty="0" err="1"/>
              <a:t>ProcessManage</a:t>
            </a:r>
            <a:r>
              <a:rPr lang="en-US" altLang="zh-CN" sz="1100" dirty="0"/>
              <a:t>()API</a:t>
            </a:r>
            <a:r>
              <a:rPr lang="zh-CN" altLang="en-US" sz="1100" dirty="0"/>
              <a:t>，遍历整个进程列表，逐个打印</a:t>
            </a:r>
            <a:endParaRPr lang="en-US" altLang="zh-CN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FE3D33-ADA4-43D7-B521-9F0287934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533525"/>
            <a:ext cx="5276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47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f1bb91f9-1041-4c5a-ac6f-5053a68bf64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heme/theme1.xml><?xml version="1.0" encoding="utf-8"?>
<a:theme xmlns:a="http://schemas.openxmlformats.org/drawingml/2006/main" name="主题5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7834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7834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128</TotalTime>
  <Words>344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Impact</vt:lpstr>
      <vt:lpstr>主题5</vt:lpstr>
      <vt:lpstr>FW OS</vt:lpstr>
      <vt:lpstr>PowerPoint 演示文稿</vt:lpstr>
      <vt:lpstr>项目概述</vt:lpstr>
      <vt:lpstr>1. 项目概述</vt:lpstr>
      <vt:lpstr>功能介绍</vt:lpstr>
      <vt:lpstr>2. 功能介绍</vt:lpstr>
      <vt:lpstr>2. 功能介绍</vt:lpstr>
      <vt:lpstr>2. 功能介绍</vt:lpstr>
      <vt:lpstr>2. 功能介绍</vt:lpstr>
      <vt:lpstr>2. 功能介绍</vt:lpstr>
      <vt:lpstr>2. 功能介绍</vt:lpstr>
      <vt:lpstr>项目展示</vt:lpstr>
      <vt:lpstr>代码展示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light _</cp:lastModifiedBy>
  <cp:revision>23</cp:revision>
  <cp:lastPrinted>2017-10-26T16:00:00Z</cp:lastPrinted>
  <dcterms:created xsi:type="dcterms:W3CDTF">2017-10-26T16:00:00Z</dcterms:created>
  <dcterms:modified xsi:type="dcterms:W3CDTF">2019-08-31T05:37:54Z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