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256" r:id="rId2"/>
    <p:sldId id="274" r:id="rId3"/>
    <p:sldId id="258" r:id="rId4"/>
    <p:sldId id="279" r:id="rId5"/>
    <p:sldId id="260" r:id="rId6"/>
    <p:sldId id="280" r:id="rId7"/>
    <p:sldId id="278" r:id="rId8"/>
    <p:sldId id="273" r:id="rId9"/>
    <p:sldId id="276" r:id="rId10"/>
    <p:sldId id="277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337" autoAdjust="0"/>
  </p:normalViewPr>
  <p:slideViewPr>
    <p:cSldViewPr snapToGrid="0">
      <p:cViewPr varScale="1">
        <p:scale>
          <a:sx n="72" d="100"/>
          <a:sy n="72" d="100"/>
        </p:scale>
        <p:origin x="20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8C7D5-63EE-478A-8448-DB0CFA12A5B8}" type="datetimeFigureOut">
              <a:rPr lang="en-US"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34858-9AAD-4D30-9409-CEF190F273C6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62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err="1"/>
              <a:t>Administration</a:t>
            </a:r>
            <a:r>
              <a:rPr lang="pt-PT"/>
              <a:t> West consiste num projeto desenvolvido especificamente para micro e pequenas empresas presentes no concelho de Torres Vedras. </a:t>
            </a:r>
            <a:endParaRPr lang="en-US"/>
          </a:p>
          <a:p>
            <a:r>
              <a:rPr lang="pt-PT"/>
              <a:t>Este projeto é constituído por um website e uma aplicação android.</a:t>
            </a:r>
            <a:endParaRPr lang="pt-PT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34858-9AAD-4D30-9409-CEF190F273C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11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Podemos ver que os intervenientes são Cliente, Funcionario e Administrador.</a:t>
            </a:r>
          </a:p>
          <a:p>
            <a:r>
              <a:rPr lang="en-US">
                <a:cs typeface="Calibri"/>
              </a:rPr>
              <a:t>Observamos que o cliente apenas consegue observar o frontoffice do website e a aplicação android.</a:t>
            </a:r>
          </a:p>
          <a:p>
            <a:r>
              <a:rPr lang="en-US">
                <a:cs typeface="Calibri"/>
              </a:rPr>
              <a:t>O funcionário e o administrador conseguem observar o frontoffice e o backoffice do website e a aplicação android.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34858-9AAD-4D30-9409-CEF190F273C6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79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pt-PT">
                <a:cs typeface="Calibri"/>
              </a:rPr>
              <a:t>Requisitos funcionais</a:t>
            </a:r>
          </a:p>
          <a:p>
            <a:pPr lvl="1" indent="-285750" algn="just">
              <a:lnSpc>
                <a:spcPct val="90000"/>
              </a:lnSpc>
              <a:spcBef>
                <a:spcPts val="1000"/>
              </a:spcBef>
              <a:buFont typeface="Courier New"/>
              <a:buChar char="o"/>
            </a:pPr>
            <a:r>
              <a:rPr lang="pt-PT">
                <a:cs typeface="Calibri"/>
              </a:rPr>
              <a:t>Registar a empresa através do </a:t>
            </a:r>
            <a:r>
              <a:rPr lang="pt-PT" err="1">
                <a:cs typeface="Calibri"/>
              </a:rPr>
              <a:t>backoffice</a:t>
            </a:r>
            <a:endParaRPr lang="pt-PT">
              <a:cs typeface="Calibri"/>
            </a:endParaRPr>
          </a:p>
          <a:p>
            <a:pPr lvl="1" indent="-285750" algn="just">
              <a:lnSpc>
                <a:spcPct val="90000"/>
              </a:lnSpc>
              <a:spcBef>
                <a:spcPts val="1000"/>
              </a:spcBef>
              <a:buFont typeface="Courier New"/>
              <a:buChar char="o"/>
            </a:pPr>
            <a:r>
              <a:rPr lang="pt-PT">
                <a:cs typeface="Calibri"/>
              </a:rPr>
              <a:t>Empresa adicionar os produtos na plataforma</a:t>
            </a:r>
          </a:p>
          <a:p>
            <a:pPr lvl="1" indent="-285750" algn="just">
              <a:lnSpc>
                <a:spcPct val="90000"/>
              </a:lnSpc>
              <a:spcBef>
                <a:spcPts val="1000"/>
              </a:spcBef>
              <a:buFont typeface="Courier New"/>
              <a:buChar char="o"/>
            </a:pPr>
            <a:r>
              <a:rPr lang="pt-PT">
                <a:cs typeface="Calibri"/>
              </a:rPr>
              <a:t>O cliente faz registo e login na plataforma ( não precisa de estar </a:t>
            </a:r>
            <a:r>
              <a:rPr lang="pt-PT" err="1">
                <a:cs typeface="Calibri"/>
              </a:rPr>
              <a:t>logado</a:t>
            </a:r>
            <a:r>
              <a:rPr lang="pt-PT">
                <a:cs typeface="Calibri"/>
              </a:rPr>
              <a:t> para ver os produtos que vende)</a:t>
            </a:r>
          </a:p>
          <a:p>
            <a:pPr lvl="1" indent="-285750" algn="just">
              <a:lnSpc>
                <a:spcPct val="90000"/>
              </a:lnSpc>
              <a:spcBef>
                <a:spcPts val="1000"/>
              </a:spcBef>
              <a:buFont typeface="Courier New"/>
              <a:buChar char="o"/>
            </a:pPr>
            <a:r>
              <a:rPr lang="pt-PT">
                <a:cs typeface="Calibri"/>
              </a:rPr>
              <a:t>O cliente coloca os produtos no carrinho</a:t>
            </a:r>
          </a:p>
          <a:p>
            <a:pPr lvl="1" indent="-285750" algn="just">
              <a:lnSpc>
                <a:spcPct val="90000"/>
              </a:lnSpc>
              <a:spcBef>
                <a:spcPts val="1000"/>
              </a:spcBef>
              <a:buFont typeface="Courier New"/>
              <a:buChar char="o"/>
            </a:pPr>
            <a:r>
              <a:rPr lang="pt-PT">
                <a:cs typeface="Calibri"/>
              </a:rPr>
              <a:t>O cliente para os produtos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endParaRPr lang="en-US">
              <a:cs typeface="Calibri"/>
            </a:endParaRP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err="1">
                <a:cs typeface="Calibri"/>
              </a:rPr>
              <a:t>Requisitos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não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funcionais</a:t>
            </a:r>
            <a:endParaRPr lang="pt-PT">
              <a:cs typeface="Calibri"/>
            </a:endParaRPr>
          </a:p>
          <a:p>
            <a:pPr marL="342900" lvl="1" indent="-171450">
              <a:buFont typeface="Courier New"/>
              <a:buChar char="o"/>
            </a:pPr>
            <a:r>
              <a:rPr lang="en-US" err="1"/>
              <a:t>Segurança</a:t>
            </a:r>
            <a:r>
              <a:rPr lang="en-US"/>
              <a:t> dos dados do </a:t>
            </a:r>
            <a:r>
              <a:rPr lang="en-US" err="1"/>
              <a:t>utilizador</a:t>
            </a:r>
            <a:r>
              <a:rPr lang="en-US"/>
              <a:t>; </a:t>
            </a:r>
            <a:endParaRPr lang="en-US">
              <a:cs typeface="Calibri"/>
            </a:endParaRPr>
          </a:p>
          <a:p>
            <a:pPr marL="342900" lvl="1" indent="-171450">
              <a:buFont typeface="Courier New"/>
              <a:buChar char="o"/>
            </a:pPr>
            <a:r>
              <a:rPr lang="en-US"/>
              <a:t>Usabilidade da </a:t>
            </a:r>
            <a:r>
              <a:rPr lang="en-US" err="1"/>
              <a:t>aplicação</a:t>
            </a:r>
            <a:r>
              <a:rPr lang="en-US"/>
              <a:t> e </a:t>
            </a:r>
            <a:r>
              <a:rPr lang="en-US" err="1"/>
              <a:t>facilidade</a:t>
            </a:r>
            <a:r>
              <a:rPr lang="en-US"/>
              <a:t> de </a:t>
            </a:r>
            <a:r>
              <a:rPr lang="en-US" err="1"/>
              <a:t>uso</a:t>
            </a:r>
            <a:r>
              <a:rPr lang="en-US"/>
              <a:t>; </a:t>
            </a:r>
            <a:endParaRPr lang="en-US">
              <a:cs typeface="Calibri"/>
            </a:endParaRPr>
          </a:p>
          <a:p>
            <a:pPr marL="342900" lvl="1" indent="-171450">
              <a:buFont typeface="Courier New"/>
              <a:buChar char="o"/>
            </a:pPr>
            <a:r>
              <a:rPr lang="en-US" err="1"/>
              <a:t>Desempenho</a:t>
            </a:r>
            <a:r>
              <a:rPr lang="en-US"/>
              <a:t> de </a:t>
            </a:r>
            <a:r>
              <a:rPr lang="en-US" err="1"/>
              <a:t>acesso</a:t>
            </a:r>
            <a:r>
              <a:rPr lang="en-US"/>
              <a:t> </a:t>
            </a:r>
            <a:r>
              <a:rPr lang="en-US" err="1"/>
              <a:t>aos</a:t>
            </a:r>
            <a:r>
              <a:rPr lang="en-US"/>
              <a:t> </a:t>
            </a:r>
            <a:r>
              <a:rPr lang="en-US" err="1"/>
              <a:t>elementos</a:t>
            </a:r>
            <a:r>
              <a:rPr lang="en-US"/>
              <a:t> web e da </a:t>
            </a:r>
            <a:r>
              <a:rPr lang="en-US" err="1"/>
              <a:t>aplicação</a:t>
            </a:r>
            <a:r>
              <a:rPr lang="en-US"/>
              <a:t> </a:t>
            </a:r>
            <a:r>
              <a:rPr lang="en-US" err="1"/>
              <a:t>móvel</a:t>
            </a:r>
            <a:r>
              <a:rPr lang="en-US"/>
              <a:t>; </a:t>
            </a:r>
            <a:endParaRPr lang="en-US">
              <a:cs typeface="Calibri"/>
            </a:endParaRPr>
          </a:p>
          <a:p>
            <a:pPr marL="342900" lvl="1" indent="-171450">
              <a:buFont typeface="Courier New"/>
              <a:buChar char="o"/>
            </a:pPr>
            <a:r>
              <a:rPr lang="en-US" err="1"/>
              <a:t>Capacidade</a:t>
            </a:r>
            <a:r>
              <a:rPr lang="en-US"/>
              <a:t> de </a:t>
            </a:r>
            <a:r>
              <a:rPr lang="en-US" err="1"/>
              <a:t>implementar</a:t>
            </a:r>
            <a:r>
              <a:rPr lang="en-US"/>
              <a:t> </a:t>
            </a:r>
            <a:r>
              <a:rPr lang="en-US" err="1"/>
              <a:t>novas</a:t>
            </a:r>
            <a:r>
              <a:rPr lang="en-US"/>
              <a:t> </a:t>
            </a:r>
            <a:r>
              <a:rPr lang="en-US" err="1"/>
              <a:t>funções</a:t>
            </a:r>
            <a:r>
              <a:rPr lang="en-US"/>
              <a:t> no </a:t>
            </a:r>
            <a:r>
              <a:rPr lang="en-US" err="1"/>
              <a:t>futuro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342900" lvl="1" indent="-171450">
              <a:buFont typeface="Courier New"/>
              <a:buChar char="o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34858-9AAD-4D30-9409-CEF190F273C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40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pt-PT">
                <a:cs typeface="Calibri"/>
              </a:rPr>
              <a:t>Requisitos funcionais</a:t>
            </a:r>
          </a:p>
          <a:p>
            <a:pPr lvl="1" indent="-285750" algn="just">
              <a:lnSpc>
                <a:spcPct val="90000"/>
              </a:lnSpc>
              <a:spcBef>
                <a:spcPts val="1000"/>
              </a:spcBef>
              <a:buFont typeface="Courier New"/>
              <a:buChar char="o"/>
            </a:pPr>
            <a:r>
              <a:rPr lang="pt-PT">
                <a:cs typeface="Calibri"/>
              </a:rPr>
              <a:t>Registar a empresa através do </a:t>
            </a:r>
            <a:r>
              <a:rPr lang="pt-PT" err="1">
                <a:cs typeface="Calibri"/>
              </a:rPr>
              <a:t>backoffice</a:t>
            </a:r>
            <a:endParaRPr lang="pt-PT">
              <a:cs typeface="Calibri"/>
            </a:endParaRPr>
          </a:p>
          <a:p>
            <a:pPr lvl="1" indent="-285750" algn="just">
              <a:lnSpc>
                <a:spcPct val="90000"/>
              </a:lnSpc>
              <a:spcBef>
                <a:spcPts val="1000"/>
              </a:spcBef>
              <a:buFont typeface="Courier New"/>
              <a:buChar char="o"/>
            </a:pPr>
            <a:r>
              <a:rPr lang="pt-PT">
                <a:cs typeface="Calibri"/>
              </a:rPr>
              <a:t>Empresa adicionar os produtos na plataforma</a:t>
            </a:r>
          </a:p>
          <a:p>
            <a:pPr lvl="1" indent="-285750" algn="just">
              <a:lnSpc>
                <a:spcPct val="90000"/>
              </a:lnSpc>
              <a:spcBef>
                <a:spcPts val="1000"/>
              </a:spcBef>
              <a:buFont typeface="Courier New"/>
              <a:buChar char="o"/>
            </a:pPr>
            <a:r>
              <a:rPr lang="pt-PT">
                <a:cs typeface="Calibri"/>
              </a:rPr>
              <a:t>O cliente faz registo e login na plataforma ( não precisa de estar </a:t>
            </a:r>
            <a:r>
              <a:rPr lang="pt-PT" err="1">
                <a:cs typeface="Calibri"/>
              </a:rPr>
              <a:t>logado</a:t>
            </a:r>
            <a:r>
              <a:rPr lang="pt-PT">
                <a:cs typeface="Calibri"/>
              </a:rPr>
              <a:t> para ver os produtos que vende)</a:t>
            </a:r>
          </a:p>
          <a:p>
            <a:pPr lvl="1" indent="-285750" algn="just">
              <a:lnSpc>
                <a:spcPct val="90000"/>
              </a:lnSpc>
              <a:spcBef>
                <a:spcPts val="1000"/>
              </a:spcBef>
              <a:buFont typeface="Courier New"/>
              <a:buChar char="o"/>
            </a:pPr>
            <a:r>
              <a:rPr lang="pt-PT">
                <a:cs typeface="Calibri"/>
              </a:rPr>
              <a:t>O cliente coloca os produtos no carrinho</a:t>
            </a:r>
          </a:p>
          <a:p>
            <a:pPr lvl="1" indent="-285750" algn="just">
              <a:lnSpc>
                <a:spcPct val="90000"/>
              </a:lnSpc>
              <a:spcBef>
                <a:spcPts val="1000"/>
              </a:spcBef>
              <a:buFont typeface="Courier New"/>
              <a:buChar char="o"/>
            </a:pPr>
            <a:r>
              <a:rPr lang="pt-PT">
                <a:cs typeface="Calibri"/>
              </a:rPr>
              <a:t>O cliente para os produtos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endParaRPr lang="en-US">
              <a:cs typeface="Calibri"/>
            </a:endParaRP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err="1">
                <a:cs typeface="Calibri"/>
              </a:rPr>
              <a:t>Requisitos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não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funcionais</a:t>
            </a:r>
            <a:endParaRPr lang="pt-PT">
              <a:cs typeface="Calibri"/>
            </a:endParaRPr>
          </a:p>
          <a:p>
            <a:pPr marL="342900" lvl="1" indent="-171450">
              <a:buFont typeface="Courier New"/>
              <a:buChar char="o"/>
            </a:pPr>
            <a:r>
              <a:rPr lang="en-US" err="1"/>
              <a:t>Segurança</a:t>
            </a:r>
            <a:r>
              <a:rPr lang="en-US"/>
              <a:t> dos dados do </a:t>
            </a:r>
            <a:r>
              <a:rPr lang="en-US" err="1"/>
              <a:t>utilizador</a:t>
            </a:r>
            <a:r>
              <a:rPr lang="en-US"/>
              <a:t>; </a:t>
            </a:r>
            <a:endParaRPr lang="en-US">
              <a:cs typeface="Calibri"/>
            </a:endParaRPr>
          </a:p>
          <a:p>
            <a:pPr marL="342900" lvl="1" indent="-171450">
              <a:buFont typeface="Courier New"/>
              <a:buChar char="o"/>
            </a:pPr>
            <a:r>
              <a:rPr lang="en-US"/>
              <a:t>Usabilidade da </a:t>
            </a:r>
            <a:r>
              <a:rPr lang="en-US" err="1"/>
              <a:t>aplicação</a:t>
            </a:r>
            <a:r>
              <a:rPr lang="en-US"/>
              <a:t> e </a:t>
            </a:r>
            <a:r>
              <a:rPr lang="en-US" err="1"/>
              <a:t>facilidade</a:t>
            </a:r>
            <a:r>
              <a:rPr lang="en-US"/>
              <a:t> de </a:t>
            </a:r>
            <a:r>
              <a:rPr lang="en-US" err="1"/>
              <a:t>uso</a:t>
            </a:r>
            <a:r>
              <a:rPr lang="en-US"/>
              <a:t>; </a:t>
            </a:r>
            <a:endParaRPr lang="en-US">
              <a:cs typeface="Calibri"/>
            </a:endParaRPr>
          </a:p>
          <a:p>
            <a:pPr marL="342900" lvl="1" indent="-171450">
              <a:buFont typeface="Courier New"/>
              <a:buChar char="o"/>
            </a:pPr>
            <a:r>
              <a:rPr lang="en-US" err="1"/>
              <a:t>Desempenho</a:t>
            </a:r>
            <a:r>
              <a:rPr lang="en-US"/>
              <a:t> de </a:t>
            </a:r>
            <a:r>
              <a:rPr lang="en-US" err="1"/>
              <a:t>acesso</a:t>
            </a:r>
            <a:r>
              <a:rPr lang="en-US"/>
              <a:t> </a:t>
            </a:r>
            <a:r>
              <a:rPr lang="en-US" err="1"/>
              <a:t>aos</a:t>
            </a:r>
            <a:r>
              <a:rPr lang="en-US"/>
              <a:t> </a:t>
            </a:r>
            <a:r>
              <a:rPr lang="en-US" err="1"/>
              <a:t>elementos</a:t>
            </a:r>
            <a:r>
              <a:rPr lang="en-US"/>
              <a:t> web e da </a:t>
            </a:r>
            <a:r>
              <a:rPr lang="en-US" err="1"/>
              <a:t>aplicação</a:t>
            </a:r>
            <a:r>
              <a:rPr lang="en-US"/>
              <a:t> </a:t>
            </a:r>
            <a:r>
              <a:rPr lang="en-US" err="1"/>
              <a:t>móvel</a:t>
            </a:r>
            <a:r>
              <a:rPr lang="en-US"/>
              <a:t>; </a:t>
            </a:r>
            <a:endParaRPr lang="en-US">
              <a:cs typeface="Calibri"/>
            </a:endParaRPr>
          </a:p>
          <a:p>
            <a:pPr marL="342900" lvl="1" indent="-171450">
              <a:buFont typeface="Courier New"/>
              <a:buChar char="o"/>
            </a:pPr>
            <a:r>
              <a:rPr lang="en-US" err="1"/>
              <a:t>Capacidade</a:t>
            </a:r>
            <a:r>
              <a:rPr lang="en-US"/>
              <a:t> de </a:t>
            </a:r>
            <a:r>
              <a:rPr lang="en-US" err="1"/>
              <a:t>implementar</a:t>
            </a:r>
            <a:r>
              <a:rPr lang="en-US"/>
              <a:t> </a:t>
            </a:r>
            <a:r>
              <a:rPr lang="en-US" err="1"/>
              <a:t>novas</a:t>
            </a:r>
            <a:r>
              <a:rPr lang="en-US"/>
              <a:t> </a:t>
            </a:r>
            <a:r>
              <a:rPr lang="en-US" err="1"/>
              <a:t>funções</a:t>
            </a:r>
            <a:r>
              <a:rPr lang="en-US"/>
              <a:t> no </a:t>
            </a:r>
            <a:r>
              <a:rPr lang="en-US" err="1"/>
              <a:t>futuro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342900" lvl="1" indent="-171450">
              <a:buFont typeface="Courier New"/>
              <a:buChar char="o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34858-9AAD-4D30-9409-CEF190F273C6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57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 tabelas que existem na base de dados são user, roles, permissions, permission_assignment, categories, companies, products, user_cart, billing_address, shipping_address, sales_group, sales_product, payment_methods, payment_reference e contact_form.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34858-9AAD-4D30-9409-CEF190F273C6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08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pt-PT"/>
              <a:t>Identificação das principais páginas;</a:t>
            </a:r>
            <a:endParaRPr lang="en-US"/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pt-PT" err="1">
                <a:cs typeface="Calibri"/>
              </a:rPr>
              <a:t>Frontoffice</a:t>
            </a:r>
            <a:endParaRPr lang="pt-PT"/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pt-PT">
                <a:cs typeface="Calibri"/>
              </a:rPr>
              <a:t>Produtos, 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pt-PT">
                <a:cs typeface="Calibri"/>
              </a:rPr>
              <a:t>Detalhes de produtos, 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pt-PT">
                <a:cs typeface="Calibri"/>
              </a:rPr>
              <a:t>Carrinho, 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pt-PT">
                <a:cs typeface="Calibri"/>
              </a:rPr>
              <a:t>Histórico,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pt-PT">
                <a:cs typeface="Calibri"/>
              </a:rPr>
              <a:t>Perfil,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pt-PT">
                <a:cs typeface="Calibri"/>
              </a:rPr>
              <a:t>Checkout</a:t>
            </a:r>
            <a:endParaRPr lang="pt-PT"/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endParaRPr lang="pt-PT">
              <a:cs typeface="Calibri"/>
            </a:endParaRP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pt-PT" err="1">
                <a:cs typeface="Calibri"/>
              </a:rPr>
              <a:t>Backoffice</a:t>
            </a:r>
            <a:endParaRPr lang="pt-PT"/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pt-PT"/>
              <a:t>De modo a poder executar os métodos CRUD aos 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pt-PT"/>
              <a:t>Produtos, </a:t>
            </a:r>
            <a:endParaRPr lang="pt-PT">
              <a:cs typeface="Calibri"/>
            </a:endParaRP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pt-PT"/>
              <a:t>Empresas, 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pt-PT"/>
              <a:t>Categorias, 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pt-PT"/>
              <a:t>Vendas, 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pt-PT"/>
              <a:t>Clientes, 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pt-PT"/>
              <a:t>de modo a facilitar o funcionamento administrativo. </a:t>
            </a:r>
            <a:endParaRPr lang="pt-PT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34858-9AAD-4D30-9409-CEF190F273C6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71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pt-PT"/>
              <a:t>Identificação das principais atividades;</a:t>
            </a:r>
            <a:endParaRPr lang="en-US"/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pt-PT">
                <a:cs typeface="Calibri"/>
              </a:rPr>
              <a:t>Tem as mesmas atividades que o </a:t>
            </a:r>
            <a:r>
              <a:rPr lang="pt-PT" err="1">
                <a:cs typeface="Calibri"/>
              </a:rPr>
              <a:t>frontoffice</a:t>
            </a:r>
            <a:r>
              <a:rPr lang="pt-PT">
                <a:cs typeface="Calibri"/>
              </a:rPr>
              <a:t> do website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endParaRPr lang="pt-PT"/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pt-PT" err="1"/>
              <a:t>Milestones</a:t>
            </a:r>
            <a:r>
              <a:rPr lang="pt-PT"/>
              <a:t> (marcos importante)</a:t>
            </a:r>
            <a:endParaRPr lang="en-US">
              <a:cs typeface="Calibri"/>
            </a:endParaRP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pt-PT">
                <a:cs typeface="Calibri"/>
              </a:rPr>
              <a:t>O carrinho de android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34858-9AAD-4D30-9409-CEF190F273C6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98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Algumas funcionalidades que acabámos por não implementar devido a alguns constrangimentos de planeamento de tempo. </a:t>
            </a:r>
            <a:endParaRPr lang="en-US"/>
          </a:p>
          <a:p>
            <a:r>
              <a:rPr lang="pt-PT"/>
              <a:t>Essas funcionalidades eram uma funcionalidade que permitia preencher informações de pagamento, relacionado com a tabela </a:t>
            </a:r>
            <a:r>
              <a:rPr lang="pt-PT" err="1"/>
              <a:t>payment_reference</a:t>
            </a:r>
            <a:r>
              <a:rPr lang="pt-PT"/>
              <a:t> que criámos. Pretendíamos também ter um método que enviasse emails de confirmação aos utilizadores, tal como no registo, para poder ativar a conta.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34858-9AAD-4D30-9409-CEF190F273C6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0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9537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9108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8227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397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3798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0217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4585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9475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1611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4430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143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3519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9334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3149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54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Administration West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76979"/>
            <a:ext cx="10071100" cy="14951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 err="1">
                <a:cs typeface="Calibri"/>
              </a:rPr>
              <a:t>Projeto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em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Sistemas</a:t>
            </a:r>
            <a:r>
              <a:rPr lang="en-US" b="1">
                <a:cs typeface="Calibri"/>
              </a:rPr>
              <a:t> de </a:t>
            </a:r>
            <a:r>
              <a:rPr lang="en-US" b="1" err="1">
                <a:cs typeface="Calibri"/>
              </a:rPr>
              <a:t>Informação</a:t>
            </a:r>
            <a:endParaRPr lang="en-US" b="1">
              <a:cs typeface="Calibri"/>
            </a:endParaRPr>
          </a:p>
          <a:p>
            <a:pPr algn="ctr"/>
            <a:r>
              <a:rPr lang="en-US" err="1">
                <a:cs typeface="Calibri"/>
              </a:rPr>
              <a:t>Cidália</a:t>
            </a:r>
            <a:r>
              <a:rPr lang="en-US">
                <a:cs typeface="Calibri"/>
              </a:rPr>
              <a:t> Pinto Nº 2180709</a:t>
            </a:r>
          </a:p>
          <a:p>
            <a:pPr algn="ctr"/>
            <a:r>
              <a:rPr lang="en-US">
                <a:cs typeface="Calibri"/>
              </a:rPr>
              <a:t>Rodolfo Barreira Nº2180714</a:t>
            </a:r>
          </a:p>
        </p:txBody>
      </p:sp>
      <p:pic>
        <p:nvPicPr>
          <p:cNvPr id="5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37372562-1543-47C4-AB54-B45FD527A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860" y="350287"/>
            <a:ext cx="2743200" cy="555696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BBC9913A-B536-428A-B696-B0509F459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39" y="85861"/>
            <a:ext cx="1943100" cy="76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14AB-024D-4A02-8138-2E00C727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Android</a:t>
            </a:r>
            <a:endParaRPr lang="en-US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7B26662B-8492-4973-9CAD-90A2A610F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95758" y="2160716"/>
            <a:ext cx="4031512" cy="363696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BDED8-F751-453B-9D03-D66A54C9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E892B73C-0352-4455-A826-320DAA61C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9860" y="350287"/>
            <a:ext cx="2743200" cy="555696"/>
          </a:xfrm>
          <a:prstGeom prst="rect">
            <a:avLst/>
          </a:prstGeom>
        </p:spPr>
      </p:pic>
      <p:pic>
        <p:nvPicPr>
          <p:cNvPr id="8" name="Picture 8" descr="Logo&#10;&#10;Description automatically generated">
            <a:extLst>
              <a:ext uri="{FF2B5EF4-FFF2-40B4-BE49-F238E27FC236}">
                <a16:creationId xmlns:a16="http://schemas.microsoft.com/office/drawing/2014/main" id="{8D47A09F-39A2-4073-90DD-507DE7F9BD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8244" y="2442095"/>
            <a:ext cx="1683198" cy="306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2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5D1D-E120-4F5D-9916-A3AB2AD5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cs typeface="Calibri Light"/>
              </a:rPr>
              <a:t>Dificuldades e trabalho futuro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96495-5901-46B2-B481-C71D1F24E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6045551" cy="36365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ea typeface="+mn-lt"/>
                <a:cs typeface="+mn-lt"/>
              </a:rPr>
              <a:t>Funcionalidade que permitia preencher informações de pagamento, relacionado com a tabela </a:t>
            </a:r>
            <a:r>
              <a:rPr lang="pt-PT" i="1" dirty="0" err="1">
                <a:ea typeface="+mn-lt"/>
                <a:cs typeface="+mn-lt"/>
              </a:rPr>
              <a:t>payment_reference</a:t>
            </a:r>
            <a:r>
              <a:rPr lang="pt-PT" i="1" dirty="0">
                <a:ea typeface="+mn-lt"/>
                <a:cs typeface="+mn-lt"/>
              </a:rPr>
              <a:t> </a:t>
            </a:r>
            <a:r>
              <a:rPr lang="pt-PT" dirty="0">
                <a:ea typeface="+mn-lt"/>
                <a:cs typeface="+mn-lt"/>
              </a:rPr>
              <a:t>que criámos.</a:t>
            </a:r>
            <a:endParaRPr lang="en-US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Um método que enviasse </a:t>
            </a:r>
            <a:r>
              <a:rPr lang="pt-PT" i="1" dirty="0">
                <a:ea typeface="+mn-lt"/>
                <a:cs typeface="+mn-lt"/>
              </a:rPr>
              <a:t>emails</a:t>
            </a:r>
            <a:r>
              <a:rPr lang="pt-PT" dirty="0">
                <a:ea typeface="+mn-lt"/>
                <a:cs typeface="+mn-lt"/>
              </a:rPr>
              <a:t> de confirmação aos utilizadores, tal como no registo, para poder ativar a conta.</a:t>
            </a:r>
            <a:endParaRPr lang="pt-PT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989E1-D814-470F-8EBB-AAD31318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935DB040-757A-4953-AEE2-B5E4146A4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860" y="350287"/>
            <a:ext cx="2743200" cy="555696"/>
          </a:xfrm>
          <a:prstGeom prst="rect">
            <a:avLst/>
          </a:prstGeom>
        </p:spPr>
      </p:pic>
      <p:pic>
        <p:nvPicPr>
          <p:cNvPr id="7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9E592514-0FD9-4776-B79E-C4253F945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138" y="2229365"/>
            <a:ext cx="2399270" cy="239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26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19759-4279-4F77-90D4-18BE402C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Demonstração do projeto</a:t>
            </a:r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7A8012-BD8D-4C57-A9E4-D0915BBF2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1993" y="2096903"/>
            <a:ext cx="7859228" cy="394603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C4779-3E57-42F2-BB1F-770E6858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0413CBC6-1FB5-4996-8A8E-FBE78A7E6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860" y="350287"/>
            <a:ext cx="2743200" cy="555696"/>
          </a:xfrm>
          <a:prstGeom prst="rect">
            <a:avLst/>
          </a:prstGeom>
        </p:spPr>
      </p:pic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93DE1A6-7D77-46A3-979A-540AD215B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01" y="2277762"/>
            <a:ext cx="23864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5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CDCF-EF89-4FFE-AA0D-E00453EB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Tópicos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62067-11FD-4A7B-82C5-20F4364B5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cs typeface="Calibri"/>
              </a:rPr>
              <a:t>Introdução</a:t>
            </a:r>
            <a:endParaRPr lang="en-US" dirty="0"/>
          </a:p>
          <a:p>
            <a:pPr algn="just"/>
            <a:r>
              <a:rPr lang="pt-PT" dirty="0">
                <a:cs typeface="Calibri"/>
              </a:rPr>
              <a:t>Desenvolvimento do projeto</a:t>
            </a:r>
          </a:p>
          <a:p>
            <a:pPr lvl="1" algn="just"/>
            <a:r>
              <a:rPr lang="pt-PT" dirty="0">
                <a:cs typeface="Calibri"/>
              </a:rPr>
              <a:t>Arquitetura de sistema</a:t>
            </a:r>
            <a:endParaRPr lang="en-US" dirty="0">
              <a:ea typeface="+mn-lt"/>
              <a:cs typeface="+mn-lt"/>
            </a:endParaRPr>
          </a:p>
          <a:p>
            <a:pPr lvl="1" algn="just"/>
            <a:r>
              <a:rPr lang="pt-PT" dirty="0">
                <a:cs typeface="Calibri"/>
              </a:rPr>
              <a:t>Requisitos </a:t>
            </a:r>
          </a:p>
          <a:p>
            <a:pPr lvl="1" algn="just"/>
            <a:r>
              <a:rPr lang="pt-PT" dirty="0">
                <a:cs typeface="Calibri"/>
              </a:rPr>
              <a:t>Modelo de dados</a:t>
            </a:r>
          </a:p>
          <a:p>
            <a:pPr lvl="1" algn="just"/>
            <a:r>
              <a:rPr lang="pt-PT" dirty="0">
                <a:cs typeface="Calibri"/>
              </a:rPr>
              <a:t>Aplicação </a:t>
            </a:r>
            <a:r>
              <a:rPr lang="pt-PT" i="1" dirty="0">
                <a:cs typeface="Calibri"/>
              </a:rPr>
              <a:t>android</a:t>
            </a:r>
            <a:endParaRPr lang="pt-PT" dirty="0">
              <a:cs typeface="Calibri"/>
            </a:endParaRPr>
          </a:p>
          <a:p>
            <a:pPr lvl="1" algn="just"/>
            <a:r>
              <a:rPr lang="pt-PT" i="1" dirty="0">
                <a:cs typeface="Calibri"/>
              </a:rPr>
              <a:t>Website e API</a:t>
            </a:r>
            <a:endParaRPr lang="pt-PT" dirty="0">
              <a:cs typeface="Calibri"/>
            </a:endParaRPr>
          </a:p>
          <a:p>
            <a:pPr algn="just"/>
            <a:r>
              <a:rPr lang="pt-PT" dirty="0">
                <a:cs typeface="Calibri"/>
              </a:rPr>
              <a:t>Trabalho futuro</a:t>
            </a:r>
          </a:p>
          <a:p>
            <a:pPr algn="just"/>
            <a:r>
              <a:rPr lang="pt-PT" dirty="0">
                <a:cs typeface="Calibri"/>
              </a:rPr>
              <a:t>Demonstração do projeto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1ADCD-45FE-40F7-B9CF-10C69651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D3D11762-D883-4D0D-9E55-02B5FA9A4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833" y="2821342"/>
            <a:ext cx="2438400" cy="2438400"/>
          </a:xfrm>
          <a:prstGeom prst="rect">
            <a:avLst/>
          </a:prstGeom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D1EE8FBA-7E05-4B95-95BA-AD376C2CC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860" y="350287"/>
            <a:ext cx="2743200" cy="55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6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2E34-8050-4377-A328-4E02F652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Introdução</a:t>
            </a:r>
            <a:endParaRPr lang="pt-PT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396E716-6171-4F82-8802-DB8069919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53198" y="2752363"/>
            <a:ext cx="1828800" cy="182880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A06C5-54CF-4100-962C-80823D13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D9D8CB09-30E6-42BC-A31F-EFE770679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9860" y="350287"/>
            <a:ext cx="2743200" cy="55569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64BBE6-A029-490F-8B35-4853D96A4D34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6759535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r>
              <a:rPr lang="pt-PT"/>
              <a:t>Criar uma plataforma de comércio </a:t>
            </a:r>
            <a:r>
              <a:rPr lang="pt-PT" i="1"/>
              <a:t>Online</a:t>
            </a:r>
            <a:r>
              <a:rPr lang="pt-PT"/>
              <a:t>, para empresas de modo a lidar com as dificuldades atuais de venda de produtos de muitas empresas.</a:t>
            </a:r>
          </a:p>
          <a:p>
            <a:pPr algn="just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7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252832-9A1E-4146-94B4-E2180DC3E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947607"/>
            <a:ext cx="6326317" cy="4962786"/>
          </a:xfrm>
        </p:spPr>
        <p:txBody>
          <a:bodyPr anchor="ctr">
            <a:normAutofit/>
          </a:bodyPr>
          <a:lstStyle/>
          <a:p>
            <a:r>
              <a:rPr lang="pt-PT"/>
              <a:t>Desenvolvimento</a:t>
            </a:r>
          </a:p>
        </p:txBody>
      </p:sp>
      <p:pic>
        <p:nvPicPr>
          <p:cNvPr id="9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60CFC5A-F3A3-4091-89E1-4B0728B21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884" y="1858738"/>
            <a:ext cx="4194352" cy="3140521"/>
          </a:xfrm>
          <a:prstGeom prst="rect">
            <a:avLst/>
          </a:prstGeom>
        </p:spPr>
      </p:pic>
      <p:pic>
        <p:nvPicPr>
          <p:cNvPr id="11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5B1A7122-3420-4BF9-BDAA-38A2DCB50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860" y="350287"/>
            <a:ext cx="2743200" cy="55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8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78775-F335-41C6-A485-39D14A89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Arquitetura do sistema</a:t>
            </a:r>
            <a:endParaRPr lang="en-US">
              <a:cs typeface="Calibri Light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C05250EF-FBBC-4BCF-930D-2A5F83B8B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2241" y="2237637"/>
            <a:ext cx="10427775" cy="438115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5DCBF3-A2AF-44D0-8006-8340396DE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32F0E3C2-9105-4657-99C7-0D4235BCB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9860" y="350287"/>
            <a:ext cx="2743200" cy="55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4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169A-9320-4D74-B65D-516B3318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Requisitos implementados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C6192-4736-4353-A13C-CEA59DE53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pt-PT" b="1" dirty="0">
                <a:ea typeface="+mn-lt"/>
                <a:cs typeface="+mn-lt"/>
              </a:rPr>
              <a:t>Requisitos Funcionais</a:t>
            </a:r>
          </a:p>
          <a:p>
            <a:pPr lvl="1" algn="just"/>
            <a:r>
              <a:rPr lang="pt-PT" b="0" i="0" dirty="0">
                <a:solidFill>
                  <a:srgbClr val="DCDDDE"/>
                </a:solidFill>
                <a:effectLst/>
                <a:latin typeface="Whitney"/>
              </a:rPr>
              <a:t>Registar a empresa através do </a:t>
            </a:r>
            <a:r>
              <a:rPr lang="pt-PT" i="1" dirty="0" err="1">
                <a:solidFill>
                  <a:srgbClr val="DCDDDE"/>
                </a:solidFill>
                <a:latin typeface="Whitney"/>
              </a:rPr>
              <a:t>B</a:t>
            </a:r>
            <a:r>
              <a:rPr lang="pt-PT" b="0" i="1" dirty="0" err="1">
                <a:solidFill>
                  <a:srgbClr val="DCDDDE"/>
                </a:solidFill>
                <a:effectLst/>
                <a:latin typeface="Whitney"/>
              </a:rPr>
              <a:t>ackoffice</a:t>
            </a:r>
            <a:r>
              <a:rPr lang="pt-PT" b="0" i="0" dirty="0">
                <a:solidFill>
                  <a:srgbClr val="DCDDDE"/>
                </a:solidFill>
                <a:effectLst/>
                <a:latin typeface="Whitney"/>
              </a:rPr>
              <a:t>;</a:t>
            </a:r>
          </a:p>
          <a:p>
            <a:pPr lvl="1" algn="just"/>
            <a:r>
              <a:rPr lang="pt-PT" b="0" i="0" dirty="0">
                <a:solidFill>
                  <a:srgbClr val="DCDDDE"/>
                </a:solidFill>
                <a:effectLst/>
                <a:latin typeface="Whitney"/>
              </a:rPr>
              <a:t>Empresa adiciona os produtos na plataforma;</a:t>
            </a:r>
          </a:p>
          <a:p>
            <a:pPr lvl="1" algn="just"/>
            <a:r>
              <a:rPr lang="pt-PT" b="0" i="0" dirty="0">
                <a:solidFill>
                  <a:srgbClr val="DCDDDE"/>
                </a:solidFill>
                <a:effectLst/>
                <a:latin typeface="Whitney"/>
              </a:rPr>
              <a:t> O cliente faz registo e </a:t>
            </a:r>
            <a:r>
              <a:rPr lang="pt-PT" b="0" i="1" dirty="0">
                <a:solidFill>
                  <a:srgbClr val="DCDDDE"/>
                </a:solidFill>
                <a:effectLst/>
                <a:latin typeface="Whitney"/>
              </a:rPr>
              <a:t>login</a:t>
            </a:r>
            <a:r>
              <a:rPr lang="pt-PT" b="0" i="0" dirty="0">
                <a:solidFill>
                  <a:srgbClr val="DCDDDE"/>
                </a:solidFill>
                <a:effectLst/>
                <a:latin typeface="Whitney"/>
              </a:rPr>
              <a:t> na plataforma;</a:t>
            </a:r>
          </a:p>
          <a:p>
            <a:pPr lvl="1" algn="just"/>
            <a:r>
              <a:rPr lang="pt-PT" b="0" i="0" dirty="0">
                <a:solidFill>
                  <a:srgbClr val="DCDDDE"/>
                </a:solidFill>
                <a:effectLst/>
                <a:latin typeface="Whitney"/>
              </a:rPr>
              <a:t>O cliente coloca os produtos no carrinho​;</a:t>
            </a:r>
          </a:p>
          <a:p>
            <a:pPr lvl="1" algn="just"/>
            <a:r>
              <a:rPr lang="pt-PT" b="0" i="0" dirty="0">
                <a:solidFill>
                  <a:srgbClr val="DCDDDE"/>
                </a:solidFill>
                <a:effectLst/>
                <a:latin typeface="Whitney"/>
              </a:rPr>
              <a:t>O cliente compra os produtos​.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C41AA-C4CF-4D71-914F-5DA755A1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F1FE1C0D-38A7-4ADD-82BE-0002DE36A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860" y="350287"/>
            <a:ext cx="2743200" cy="555696"/>
          </a:xfrm>
          <a:prstGeom prst="rect">
            <a:avLst/>
          </a:prstGeom>
        </p:spPr>
      </p:pic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ACE287E-CEB4-43EA-9960-7A13121D0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575" y="2799597"/>
            <a:ext cx="2795837" cy="279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169A-9320-4D74-B65D-516B3318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Requisitos implementados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C6192-4736-4353-A13C-CEA59DE53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dirty="0">
                <a:ea typeface="+mn-lt"/>
                <a:cs typeface="+mn-lt"/>
              </a:rPr>
              <a:t>Requisitos Não funcionais</a:t>
            </a:r>
          </a:p>
          <a:p>
            <a:pPr lvl="1" algn="just"/>
            <a:r>
              <a:rPr lang="pt-PT" b="0" i="0" dirty="0">
                <a:solidFill>
                  <a:srgbClr val="DCDDDE"/>
                </a:solidFill>
                <a:effectLst/>
                <a:latin typeface="Whitney"/>
              </a:rPr>
              <a:t>Segurança dos dados do utilizador;</a:t>
            </a:r>
          </a:p>
          <a:p>
            <a:pPr lvl="1" algn="just"/>
            <a:r>
              <a:rPr lang="pt-PT" b="0" i="0" dirty="0">
                <a:solidFill>
                  <a:srgbClr val="DCDDDE"/>
                </a:solidFill>
                <a:effectLst/>
                <a:latin typeface="Whitney"/>
              </a:rPr>
              <a:t> Usabilidade da aplicação e facilidade de utilização;</a:t>
            </a:r>
          </a:p>
          <a:p>
            <a:pPr lvl="1" algn="just"/>
            <a:r>
              <a:rPr lang="pt-PT" b="0" i="0" dirty="0">
                <a:solidFill>
                  <a:srgbClr val="DCDDDE"/>
                </a:solidFill>
                <a:effectLst/>
                <a:latin typeface="Whitney"/>
              </a:rPr>
              <a:t> ​Desempenho de acesso aos elementos </a:t>
            </a:r>
            <a:r>
              <a:rPr lang="pt-PT" b="0" i="1" dirty="0">
                <a:solidFill>
                  <a:srgbClr val="DCDDDE"/>
                </a:solidFill>
                <a:effectLst/>
                <a:latin typeface="Whitney"/>
              </a:rPr>
              <a:t>web</a:t>
            </a:r>
            <a:r>
              <a:rPr lang="pt-PT" b="0" i="0" dirty="0">
                <a:solidFill>
                  <a:srgbClr val="DCDDDE"/>
                </a:solidFill>
                <a:effectLst/>
                <a:latin typeface="Whitney"/>
              </a:rPr>
              <a:t> e da aplicação móvel;</a:t>
            </a:r>
          </a:p>
          <a:p>
            <a:pPr lvl="1" algn="just"/>
            <a:r>
              <a:rPr lang="pt-PT" b="0" i="0" dirty="0">
                <a:solidFill>
                  <a:srgbClr val="DCDDDE"/>
                </a:solidFill>
                <a:effectLst/>
                <a:latin typeface="Whitney"/>
              </a:rPr>
              <a:t> ​Capacidade de implementar novas funções no futuro.</a:t>
            </a:r>
            <a:endParaRPr lang="pt-PT" dirty="0">
              <a:ea typeface="+mn-lt"/>
              <a:cs typeface="+mn-lt"/>
            </a:endParaRPr>
          </a:p>
          <a:p>
            <a:pPr lvl="1" algn="just"/>
            <a:endParaRPr lang="pt-PT" b="1" dirty="0">
              <a:ea typeface="+mn-lt"/>
              <a:cs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C41AA-C4CF-4D71-914F-5DA755A1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1541D4BA-068A-4838-8ACB-CA217672C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575" y="2799597"/>
            <a:ext cx="2795837" cy="2795837"/>
          </a:xfrm>
          <a:prstGeom prst="rect">
            <a:avLst/>
          </a:prstGeom>
        </p:spPr>
      </p:pic>
      <p:pic>
        <p:nvPicPr>
          <p:cNvPr id="7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F1FE1C0D-38A7-4ADD-82BE-0002DE36A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9860" y="350287"/>
            <a:ext cx="2743200" cy="55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0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6066-6AE7-4761-B163-B3AF571BC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Modelo de dados</a:t>
            </a:r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B0337396-70A9-42E5-90D7-4B86377AB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9999" y="1865450"/>
            <a:ext cx="8953433" cy="477846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1AE86-7ECD-4803-BBE8-BB51CCAD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C5831AD5-1D24-4D0F-B8FB-FDBA125E2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9860" y="350287"/>
            <a:ext cx="2743200" cy="55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34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5DC2D-1D0C-487D-9CFF-254C4B2F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Website e API</a:t>
            </a:r>
            <a:endParaRPr lang="en-US"/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C098C502-ECD4-49B3-9CD2-70BA7C84F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40229" y="3078044"/>
            <a:ext cx="6271766" cy="146539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80E3C-E04B-4B36-B6F7-AA166EF2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66E6184B-A7D5-4F5C-AEEB-841711E5D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9860" y="350287"/>
            <a:ext cx="2743200" cy="555696"/>
          </a:xfrm>
          <a:prstGeom prst="rect">
            <a:avLst/>
          </a:prstGeom>
        </p:spPr>
      </p:pic>
      <p:pic>
        <p:nvPicPr>
          <p:cNvPr id="2050" name="Picture 2" descr="Resultado de imagem para Php">
            <a:extLst>
              <a:ext uri="{FF2B5EF4-FFF2-40B4-BE49-F238E27FC236}">
                <a16:creationId xmlns:a16="http://schemas.microsoft.com/office/drawing/2014/main" id="{31251BF4-ADA0-41EC-9A06-F59F52452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05" y="2894355"/>
            <a:ext cx="3957735" cy="213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667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ção">
  <a:themeElements>
    <a:clrScheme name="Toldo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itação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çã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Citação</Template>
  <TotalTime>58</TotalTime>
  <Words>657</Words>
  <Application>Microsoft Office PowerPoint</Application>
  <PresentationFormat>Ecrã Panorâmico</PresentationFormat>
  <Paragraphs>114</Paragraphs>
  <Slides>12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9" baseType="lpstr">
      <vt:lpstr>Arial,Sans-Serif</vt:lpstr>
      <vt:lpstr>Calibri</vt:lpstr>
      <vt:lpstr>Century Gothic</vt:lpstr>
      <vt:lpstr>Courier New</vt:lpstr>
      <vt:lpstr>Whitney</vt:lpstr>
      <vt:lpstr>Wingdings 2</vt:lpstr>
      <vt:lpstr>Citação</vt:lpstr>
      <vt:lpstr>Administration West</vt:lpstr>
      <vt:lpstr>Tópicos </vt:lpstr>
      <vt:lpstr>Introdução</vt:lpstr>
      <vt:lpstr>Desenvolvimento</vt:lpstr>
      <vt:lpstr>Arquitetura do sistema</vt:lpstr>
      <vt:lpstr>Requisitos implementados</vt:lpstr>
      <vt:lpstr>Requisitos implementados</vt:lpstr>
      <vt:lpstr>Modelo de dados</vt:lpstr>
      <vt:lpstr>Website e API</vt:lpstr>
      <vt:lpstr>Android</vt:lpstr>
      <vt:lpstr>Dificuldades e trabalho futuro</vt:lpstr>
      <vt:lpstr>Demonstração do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Rodolfo Barreira</dc:creator>
  <cp:lastModifiedBy>Rodolfo Miguel Esperança Dos Santos Barreira</cp:lastModifiedBy>
  <cp:revision>5</cp:revision>
  <dcterms:created xsi:type="dcterms:W3CDTF">2021-01-19T16:20:41Z</dcterms:created>
  <dcterms:modified xsi:type="dcterms:W3CDTF">2021-02-22T19:53:57Z</dcterms:modified>
</cp:coreProperties>
</file>