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6b5996d6a_0_2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6b5996d6a_0_2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6b5996d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6b5996d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6b5996d6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6b5996d6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6b5996d6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6b5996d6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6b5996d6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6b5996d6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6b5996d6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6b5996d6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6b5996d6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6b5996d6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6b5996d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6b5996d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6b5996d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6b5996d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07900" y="146850"/>
            <a:ext cx="8728200" cy="24249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rPr lang="en"/>
              <a:t>Insurance Management System Microservices</a:t>
            </a:r>
            <a:endParaRPr/>
          </a:p>
          <a:p>
            <a:pPr indent="0" lvl="0" marL="0" rtl="0" algn="l">
              <a:lnSpc>
                <a:spcPct val="115000"/>
              </a:lnSpc>
              <a:spcBef>
                <a:spcPts val="700"/>
              </a:spcBef>
              <a:spcAft>
                <a:spcPts val="0"/>
              </a:spcAft>
              <a:buNone/>
            </a:pPr>
            <a:r>
              <a:t/>
            </a:r>
            <a:endParaRPr/>
          </a:p>
        </p:txBody>
      </p:sp>
      <p:sp>
        <p:nvSpPr>
          <p:cNvPr id="60" name="Google Shape;60;p13"/>
          <p:cNvSpPr txBox="1"/>
          <p:nvPr>
            <p:ph idx="1" type="subTitle"/>
          </p:nvPr>
        </p:nvSpPr>
        <p:spPr>
          <a:xfrm>
            <a:off x="4572000" y="3851750"/>
            <a:ext cx="39828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Tj Gebreyesus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207900" y="146850"/>
            <a:ext cx="8728200" cy="24249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0"/>
              </a:spcAft>
              <a:buNone/>
            </a:pPr>
            <a:r>
              <a:rPr lang="en"/>
              <a:t>Thank You!</a:t>
            </a:r>
            <a:endParaRPr/>
          </a:p>
          <a:p>
            <a:pPr indent="0" lvl="0" marL="0" rtl="0" algn="l">
              <a:lnSpc>
                <a:spcPct val="115000"/>
              </a:lnSpc>
              <a:spcBef>
                <a:spcPts val="700"/>
              </a:spcBef>
              <a:spcAft>
                <a:spcPts val="0"/>
              </a:spcAft>
              <a:buNone/>
            </a:pPr>
            <a:r>
              <a:t/>
            </a:r>
            <a:endParaRPr/>
          </a:p>
        </p:txBody>
      </p:sp>
      <p:sp>
        <p:nvSpPr>
          <p:cNvPr id="118" name="Google Shape;118;p22"/>
          <p:cNvSpPr txBox="1"/>
          <p:nvPr>
            <p:ph idx="1" type="subTitle"/>
          </p:nvPr>
        </p:nvSpPr>
        <p:spPr>
          <a:xfrm>
            <a:off x="4572000" y="3851750"/>
            <a:ext cx="3982800" cy="57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7840"/>
              </a:lnSpc>
              <a:spcBef>
                <a:spcPts val="1200"/>
              </a:spcBef>
              <a:spcAft>
                <a:spcPts val="0"/>
              </a:spcAft>
              <a:buClr>
                <a:schemeClr val="dk1"/>
              </a:buClr>
              <a:buSzPts val="990"/>
              <a:buFont typeface="Arial"/>
              <a:buNone/>
            </a:pPr>
            <a:r>
              <a:rPr b="1" lang="en" sz="2090"/>
              <a:t>Project Overview:</a:t>
            </a:r>
            <a:endParaRPr b="1" sz="2090"/>
          </a:p>
          <a:p>
            <a:pPr indent="0" lvl="0" marL="0" rtl="0" algn="l">
              <a:spcBef>
                <a:spcPts val="700"/>
              </a:spcBef>
              <a:spcAft>
                <a:spcPts val="0"/>
              </a:spcAft>
              <a:buSzPts val="990"/>
              <a:buNone/>
            </a:pPr>
            <a:r>
              <a:t/>
            </a:r>
            <a:endParaRPr sz="2520"/>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lang="en" sz="2000"/>
              <a:t>The purpose of the project is to design and develop efficient system for insurance companies. By utilizing microservices architecture, the system will be divided into smaller, independent services, each responsible for specific insurance functionalities. These services will communicate through APIs, ensuring seamless integration and scalability.</a:t>
            </a:r>
            <a:endParaRPr sz="2000"/>
          </a:p>
          <a:p>
            <a:pPr indent="0" lvl="0" marL="0" rtl="0" algn="l">
              <a:spcBef>
                <a:spcPts val="700"/>
              </a:spcBef>
              <a:spcAft>
                <a:spcPts val="1200"/>
              </a:spcAft>
              <a:buNone/>
            </a:pPr>
            <a:r>
              <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181500" y="880725"/>
            <a:ext cx="8953500" cy="253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Microservices Modules and Entity</a:t>
            </a:r>
            <a:endParaRPr sz="3800"/>
          </a:p>
          <a:p>
            <a:pPr indent="0" lvl="0" marL="0" rtl="0" algn="l">
              <a:spcBef>
                <a:spcPts val="0"/>
              </a:spcBef>
              <a:spcAft>
                <a:spcPts val="0"/>
              </a:spcAft>
              <a:buNone/>
            </a:pPr>
            <a:r>
              <a:t/>
            </a:r>
            <a:endParaRPr/>
          </a:p>
        </p:txBody>
      </p:sp>
      <p:sp>
        <p:nvSpPr>
          <p:cNvPr id="72" name="Google Shape;72;p15"/>
          <p:cNvSpPr txBox="1"/>
          <p:nvPr>
            <p:ph idx="1" type="body"/>
          </p:nvPr>
        </p:nvSpPr>
        <p:spPr>
          <a:xfrm>
            <a:off x="0" y="224775"/>
            <a:ext cx="2019900" cy="134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73" name="Google Shape;73;p15"/>
          <p:cNvSpPr txBox="1"/>
          <p:nvPr/>
        </p:nvSpPr>
        <p:spPr>
          <a:xfrm>
            <a:off x="586050" y="1664075"/>
            <a:ext cx="7964100" cy="235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rgbClr val="595959"/>
                </a:solidFill>
              </a:rPr>
              <a:t>All Microservices are independent of one another i.e:</a:t>
            </a:r>
            <a:endParaRPr sz="2200">
              <a:solidFill>
                <a:srgbClr val="595959"/>
              </a:solidFill>
            </a:endParaRPr>
          </a:p>
          <a:p>
            <a:pPr indent="-368300" lvl="0" marL="457200" rtl="0" algn="l">
              <a:lnSpc>
                <a:spcPct val="115000"/>
              </a:lnSpc>
              <a:spcBef>
                <a:spcPts val="1200"/>
              </a:spcBef>
              <a:spcAft>
                <a:spcPts val="0"/>
              </a:spcAft>
              <a:buClr>
                <a:srgbClr val="595959"/>
              </a:buClr>
              <a:buSzPts val="2200"/>
              <a:buChar char="●"/>
            </a:pPr>
            <a:r>
              <a:rPr lang="en" sz="2200">
                <a:solidFill>
                  <a:srgbClr val="595959"/>
                </a:solidFill>
              </a:rPr>
              <a:t>All module can be accessed through a common api gateway</a:t>
            </a:r>
            <a:endParaRPr sz="2200">
              <a:solidFill>
                <a:srgbClr val="595959"/>
              </a:solidFill>
            </a:endParaRPr>
          </a:p>
          <a:p>
            <a:pPr indent="-368300" lvl="0" marL="457200" rtl="0" algn="l">
              <a:lnSpc>
                <a:spcPct val="115000"/>
              </a:lnSpc>
              <a:spcBef>
                <a:spcPts val="0"/>
              </a:spcBef>
              <a:spcAft>
                <a:spcPts val="0"/>
              </a:spcAft>
              <a:buClr>
                <a:srgbClr val="595959"/>
              </a:buClr>
              <a:buSzPts val="2200"/>
              <a:buChar char="●"/>
            </a:pPr>
            <a:r>
              <a:rPr lang="en" sz="2200">
                <a:solidFill>
                  <a:srgbClr val="595959"/>
                </a:solidFill>
              </a:rPr>
              <a:t>Each module has its own microservices</a:t>
            </a:r>
            <a:endParaRPr sz="2200">
              <a:solidFill>
                <a:srgbClr val="595959"/>
              </a:solidFill>
            </a:endParaRPr>
          </a:p>
          <a:p>
            <a:pPr indent="0" lvl="0" marL="0" rtl="0" algn="l">
              <a:lnSpc>
                <a:spcPct val="115000"/>
              </a:lnSpc>
              <a:spcBef>
                <a:spcPts val="1200"/>
              </a:spcBef>
              <a:spcAft>
                <a:spcPts val="1200"/>
              </a:spcAft>
              <a:buNone/>
            </a:pPr>
            <a:r>
              <a:rPr lang="en" sz="2000">
                <a:solidFill>
                  <a:srgbClr val="595959"/>
                </a:solidFill>
              </a:rPr>
              <a:t>		</a:t>
            </a:r>
            <a:endParaRPr sz="2000">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7840"/>
              </a:lnSpc>
              <a:spcBef>
                <a:spcPts val="1200"/>
              </a:spcBef>
              <a:spcAft>
                <a:spcPts val="0"/>
              </a:spcAft>
              <a:buClr>
                <a:schemeClr val="dk1"/>
              </a:buClr>
              <a:buSzPts val="990"/>
              <a:buFont typeface="Arial"/>
              <a:buNone/>
            </a:pPr>
            <a:r>
              <a:rPr b="1" lang="en" sz="2190"/>
              <a:t>User Management Microservice:</a:t>
            </a:r>
            <a:endParaRPr b="1" sz="2190"/>
          </a:p>
          <a:p>
            <a:pPr indent="0" lvl="0" marL="0" rtl="0" algn="l">
              <a:spcBef>
                <a:spcPts val="700"/>
              </a:spcBef>
              <a:spcAft>
                <a:spcPts val="0"/>
              </a:spcAft>
              <a:buSzPts val="990"/>
              <a:buNone/>
            </a:pPr>
            <a:r>
              <a:t/>
            </a:r>
            <a:endParaRPr sz="3520"/>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1200"/>
              </a:spcBef>
              <a:spcAft>
                <a:spcPts val="0"/>
              </a:spcAft>
              <a:buNone/>
            </a:pPr>
            <a:r>
              <a:rPr lang="en" sz="2400"/>
              <a:t>Implement services for customer registration, authentication, profile management, and communication. With attributes of:</a:t>
            </a:r>
            <a:endParaRPr sz="2400"/>
          </a:p>
          <a:p>
            <a:pPr indent="-328453" lvl="0" marL="457200" rtl="0" algn="l">
              <a:lnSpc>
                <a:spcPct val="150000"/>
              </a:lnSpc>
              <a:spcBef>
                <a:spcPts val="1200"/>
              </a:spcBef>
              <a:spcAft>
                <a:spcPts val="0"/>
              </a:spcAft>
              <a:buClr>
                <a:schemeClr val="dk1"/>
              </a:buClr>
              <a:buSzPct val="70833"/>
              <a:buChar char="●"/>
            </a:pPr>
            <a:r>
              <a:rPr lang="en" sz="2400"/>
              <a:t>Username and Password of the </a:t>
            </a:r>
            <a:r>
              <a:rPr lang="en" sz="2400"/>
              <a:t>customer</a:t>
            </a:r>
            <a:r>
              <a:rPr lang="en" sz="2400"/>
              <a:t> for login and authentication</a:t>
            </a:r>
            <a:endParaRPr sz="2400"/>
          </a:p>
          <a:p>
            <a:pPr indent="-328453" lvl="0" marL="457200" rtl="0" algn="l">
              <a:lnSpc>
                <a:spcPct val="150000"/>
              </a:lnSpc>
              <a:spcBef>
                <a:spcPts val="0"/>
              </a:spcBef>
              <a:spcAft>
                <a:spcPts val="0"/>
              </a:spcAft>
              <a:buClr>
                <a:schemeClr val="dk1"/>
              </a:buClr>
              <a:buSzPct val="70833"/>
              <a:buChar char="●"/>
            </a:pPr>
            <a:r>
              <a:rPr lang="en" sz="2400"/>
              <a:t>Role of the user to assign the roles accordingly i.e. ADMIN, USER</a:t>
            </a:r>
            <a:endParaRPr sz="2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sp>
        <p:nvSpPr>
          <p:cNvPr id="85" name="Google Shape;85;p17"/>
          <p:cNvSpPr txBox="1"/>
          <p:nvPr>
            <p:ph idx="1" type="body"/>
          </p:nvPr>
        </p:nvSpPr>
        <p:spPr>
          <a:xfrm>
            <a:off x="311700" y="1140725"/>
            <a:ext cx="352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a:t>
            </a:r>
            <a:endParaRPr/>
          </a:p>
          <a:p>
            <a:pPr indent="-355600" lvl="0" marL="457200" rtl="0" algn="l">
              <a:spcBef>
                <a:spcPts val="1200"/>
              </a:spcBef>
              <a:spcAft>
                <a:spcPts val="0"/>
              </a:spcAft>
              <a:buSzPts val="2000"/>
              <a:buChar char="●"/>
            </a:pPr>
            <a:r>
              <a:rPr lang="en" sz="2000"/>
              <a:t>View-All </a:t>
            </a:r>
            <a:endParaRPr sz="2000"/>
          </a:p>
          <a:p>
            <a:pPr indent="-355600" lvl="0" marL="457200" rtl="0" algn="l">
              <a:spcBef>
                <a:spcPts val="0"/>
              </a:spcBef>
              <a:spcAft>
                <a:spcPts val="0"/>
              </a:spcAft>
              <a:buSzPts val="2000"/>
              <a:buChar char="●"/>
            </a:pPr>
            <a:r>
              <a:rPr lang="en" sz="2000"/>
              <a:t>Update Profile</a:t>
            </a:r>
            <a:endParaRPr sz="2000"/>
          </a:p>
          <a:p>
            <a:pPr indent="-355600" lvl="0" marL="457200" rtl="0" algn="l">
              <a:spcBef>
                <a:spcPts val="0"/>
              </a:spcBef>
              <a:spcAft>
                <a:spcPts val="0"/>
              </a:spcAft>
              <a:buSzPts val="2000"/>
              <a:buChar char="●"/>
            </a:pPr>
            <a:r>
              <a:rPr lang="en" sz="2000"/>
              <a:t>Deactivate Profile</a:t>
            </a:r>
            <a:endParaRPr sz="2000"/>
          </a:p>
        </p:txBody>
      </p:sp>
      <p:sp>
        <p:nvSpPr>
          <p:cNvPr id="86" name="Google Shape;86;p17"/>
          <p:cNvSpPr txBox="1"/>
          <p:nvPr>
            <p:ph idx="1" type="body"/>
          </p:nvPr>
        </p:nvSpPr>
        <p:spPr>
          <a:xfrm>
            <a:off x="4714500" y="1017725"/>
            <a:ext cx="411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a:t>
            </a:r>
            <a:endParaRPr/>
          </a:p>
          <a:p>
            <a:pPr indent="-355600" lvl="0" marL="457200" rtl="0" algn="l">
              <a:spcBef>
                <a:spcPts val="1200"/>
              </a:spcBef>
              <a:spcAft>
                <a:spcPts val="0"/>
              </a:spcAft>
              <a:buSzPts val="2000"/>
              <a:buChar char="●"/>
            </a:pPr>
            <a:r>
              <a:rPr lang="en" sz="2000"/>
              <a:t>Register-User</a:t>
            </a:r>
            <a:endParaRPr sz="2000"/>
          </a:p>
          <a:p>
            <a:pPr indent="-355600" lvl="0" marL="457200" rtl="0" algn="l">
              <a:spcBef>
                <a:spcPts val="0"/>
              </a:spcBef>
              <a:spcAft>
                <a:spcPts val="0"/>
              </a:spcAft>
              <a:buSzPts val="2000"/>
              <a:buChar char="●"/>
            </a:pPr>
            <a:r>
              <a:rPr lang="en" sz="2000"/>
              <a:t>Generate Token</a:t>
            </a:r>
            <a:endParaRPr sz="2000"/>
          </a:p>
          <a:p>
            <a:pPr indent="-355600" lvl="0" marL="457200" rtl="0" algn="l">
              <a:spcBef>
                <a:spcPts val="0"/>
              </a:spcBef>
              <a:spcAft>
                <a:spcPts val="0"/>
              </a:spcAft>
              <a:buSzPts val="2000"/>
              <a:buChar char="●"/>
            </a:pPr>
            <a:r>
              <a:rPr lang="en" sz="2000"/>
              <a:t>Update Profile</a:t>
            </a:r>
            <a:endParaRPr sz="2000"/>
          </a:p>
          <a:p>
            <a:pPr indent="-355600" lvl="0" marL="457200" rtl="0" algn="l">
              <a:spcBef>
                <a:spcPts val="0"/>
              </a:spcBef>
              <a:spcAft>
                <a:spcPts val="0"/>
              </a:spcAft>
              <a:buSzPts val="2000"/>
              <a:buChar char="●"/>
            </a:pPr>
            <a:r>
              <a:rPr lang="en" sz="2000"/>
              <a:t>Deactivate Profile</a:t>
            </a:r>
            <a:endParaRPr sz="20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lnSpc>
                <a:spcPct val="7840"/>
              </a:lnSpc>
              <a:spcBef>
                <a:spcPts val="1200"/>
              </a:spcBef>
              <a:spcAft>
                <a:spcPts val="700"/>
              </a:spcAft>
              <a:buClr>
                <a:schemeClr val="dk1"/>
              </a:buClr>
              <a:buSzPts val="990"/>
              <a:buFont typeface="Arial"/>
              <a:buNone/>
            </a:pPr>
            <a:r>
              <a:rPr b="1" lang="en" sz="2434"/>
              <a:t>Policy</a:t>
            </a:r>
            <a:r>
              <a:rPr b="1" lang="en" sz="2434"/>
              <a:t> Management Microservice:</a:t>
            </a:r>
            <a:endParaRPr sz="3244"/>
          </a:p>
        </p:txBody>
      </p:sp>
      <p:sp>
        <p:nvSpPr>
          <p:cNvPr id="92" name="Google Shape;92;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lnSpc>
                <a:spcPct val="7840"/>
              </a:lnSpc>
              <a:spcBef>
                <a:spcPts val="1200"/>
              </a:spcBef>
              <a:spcAft>
                <a:spcPts val="0"/>
              </a:spcAft>
              <a:buClr>
                <a:schemeClr val="dk1"/>
              </a:buClr>
              <a:buSzPts val="1100"/>
              <a:buFont typeface="Arial"/>
              <a:buNone/>
            </a:pPr>
            <a:r>
              <a:rPr lang="en" sz="2300"/>
              <a:t>Create services for handling insurance policy creation, modification, and cancellation. Ensure accurate premium calculation and policy expiration validation. With attributes of:</a:t>
            </a:r>
            <a:endParaRPr sz="2300"/>
          </a:p>
          <a:p>
            <a:pPr indent="-330200" lvl="0" marL="914400" rtl="0" algn="l">
              <a:spcBef>
                <a:spcPts val="1200"/>
              </a:spcBef>
              <a:spcAft>
                <a:spcPts val="0"/>
              </a:spcAft>
              <a:buClr>
                <a:schemeClr val="dk1"/>
              </a:buClr>
              <a:buSzPts val="1600"/>
              <a:buChar char="●"/>
            </a:pPr>
            <a:r>
              <a:rPr lang="en" sz="2300"/>
              <a:t>Policy Number</a:t>
            </a:r>
            <a:endParaRPr sz="2300"/>
          </a:p>
          <a:p>
            <a:pPr indent="-330200" lvl="0" marL="914400" rtl="0" algn="l">
              <a:spcBef>
                <a:spcPts val="0"/>
              </a:spcBef>
              <a:spcAft>
                <a:spcPts val="0"/>
              </a:spcAft>
              <a:buClr>
                <a:schemeClr val="dk1"/>
              </a:buClr>
              <a:buSzPts val="1600"/>
              <a:buChar char="●"/>
            </a:pPr>
            <a:r>
              <a:rPr lang="en" sz="2300"/>
              <a:t>Policy Holder’s Name</a:t>
            </a:r>
            <a:endParaRPr sz="2300"/>
          </a:p>
          <a:p>
            <a:pPr indent="-330200" lvl="0" marL="914400" rtl="0" algn="l">
              <a:spcBef>
                <a:spcPts val="0"/>
              </a:spcBef>
              <a:spcAft>
                <a:spcPts val="0"/>
              </a:spcAft>
              <a:buClr>
                <a:schemeClr val="dk1"/>
              </a:buClr>
              <a:buSzPts val="1600"/>
              <a:buChar char="●"/>
            </a:pPr>
            <a:r>
              <a:rPr lang="en" sz="2300"/>
              <a:t>Premium Amount</a:t>
            </a:r>
            <a:endParaRPr sz="2300"/>
          </a:p>
          <a:p>
            <a:pPr indent="-330200" lvl="0" marL="914400" rtl="0" algn="l">
              <a:spcBef>
                <a:spcPts val="0"/>
              </a:spcBef>
              <a:spcAft>
                <a:spcPts val="0"/>
              </a:spcAft>
              <a:buClr>
                <a:schemeClr val="dk1"/>
              </a:buClr>
              <a:buSzPts val="1600"/>
              <a:buChar char="●"/>
            </a:pPr>
            <a:r>
              <a:rPr lang="en" sz="2300"/>
              <a:t>Effective and Expiration Dates</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sp>
        <p:nvSpPr>
          <p:cNvPr id="98" name="Google Shape;98;p19"/>
          <p:cNvSpPr txBox="1"/>
          <p:nvPr>
            <p:ph idx="1" type="body"/>
          </p:nvPr>
        </p:nvSpPr>
        <p:spPr>
          <a:xfrm>
            <a:off x="299950" y="1853850"/>
            <a:ext cx="352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a:t>
            </a:r>
            <a:endParaRPr/>
          </a:p>
          <a:p>
            <a:pPr indent="-355600" lvl="0" marL="457200" rtl="0" algn="l">
              <a:spcBef>
                <a:spcPts val="1200"/>
              </a:spcBef>
              <a:spcAft>
                <a:spcPts val="0"/>
              </a:spcAft>
              <a:buSzPts val="2000"/>
              <a:buChar char="●"/>
            </a:pPr>
            <a:r>
              <a:rPr lang="en" sz="2000"/>
              <a:t>View User Policy by ID</a:t>
            </a:r>
            <a:endParaRPr sz="2000"/>
          </a:p>
          <a:p>
            <a:pPr indent="-355600" lvl="0" marL="457200" rtl="0" algn="l">
              <a:spcBef>
                <a:spcPts val="0"/>
              </a:spcBef>
              <a:spcAft>
                <a:spcPts val="0"/>
              </a:spcAft>
              <a:buSzPts val="2000"/>
              <a:buChar char="●"/>
            </a:pPr>
            <a:r>
              <a:rPr lang="en" sz="2000"/>
              <a:t>View User Policy by Policy Number</a:t>
            </a:r>
            <a:endParaRPr sz="2000"/>
          </a:p>
        </p:txBody>
      </p:sp>
      <p:sp>
        <p:nvSpPr>
          <p:cNvPr id="99" name="Google Shape;99;p19"/>
          <p:cNvSpPr txBox="1"/>
          <p:nvPr>
            <p:ph idx="1" type="body"/>
          </p:nvPr>
        </p:nvSpPr>
        <p:spPr>
          <a:xfrm>
            <a:off x="4714500" y="1727100"/>
            <a:ext cx="411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a:t>
            </a:r>
            <a:endParaRPr/>
          </a:p>
          <a:p>
            <a:pPr indent="-355600" lvl="0" marL="457200" rtl="0" algn="l">
              <a:spcBef>
                <a:spcPts val="1200"/>
              </a:spcBef>
              <a:spcAft>
                <a:spcPts val="0"/>
              </a:spcAft>
              <a:buSzPts val="2000"/>
              <a:buChar char="●"/>
            </a:pPr>
            <a:r>
              <a:rPr lang="en" sz="2000"/>
              <a:t>Create Policy</a:t>
            </a:r>
            <a:endParaRPr sz="2000"/>
          </a:p>
          <a:p>
            <a:pPr indent="-355600" lvl="0" marL="457200" rtl="0" algn="l">
              <a:spcBef>
                <a:spcPts val="0"/>
              </a:spcBef>
              <a:spcAft>
                <a:spcPts val="0"/>
              </a:spcAft>
              <a:buSzPts val="2000"/>
              <a:buChar char="●"/>
            </a:pPr>
            <a:r>
              <a:rPr lang="en" sz="2000"/>
              <a:t>VIew All Customer Policy</a:t>
            </a:r>
            <a:endParaRPr sz="2000"/>
          </a:p>
          <a:p>
            <a:pPr indent="-355600" lvl="0" marL="457200" rtl="0" algn="l">
              <a:spcBef>
                <a:spcPts val="0"/>
              </a:spcBef>
              <a:spcAft>
                <a:spcPts val="0"/>
              </a:spcAft>
              <a:buSzPts val="2000"/>
              <a:buChar char="●"/>
            </a:pPr>
            <a:r>
              <a:rPr lang="en" sz="2000"/>
              <a:t>View Policy by Policy Number</a:t>
            </a:r>
            <a:endParaRPr sz="2000"/>
          </a:p>
          <a:p>
            <a:pPr indent="-355600" lvl="0" marL="457200" rtl="0" algn="l">
              <a:spcBef>
                <a:spcPts val="0"/>
              </a:spcBef>
              <a:spcAft>
                <a:spcPts val="0"/>
              </a:spcAft>
              <a:buSzPts val="2000"/>
              <a:buChar char="●"/>
            </a:pPr>
            <a:r>
              <a:rPr lang="en" sz="2000"/>
              <a:t>Delete Policy by ID</a:t>
            </a:r>
            <a:endParaRPr sz="20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7840"/>
              </a:lnSpc>
              <a:spcBef>
                <a:spcPts val="1200"/>
              </a:spcBef>
              <a:spcAft>
                <a:spcPts val="0"/>
              </a:spcAft>
              <a:buClr>
                <a:schemeClr val="dk1"/>
              </a:buClr>
              <a:buSzPts val="990"/>
              <a:buFont typeface="Arial"/>
              <a:buNone/>
            </a:pPr>
            <a:r>
              <a:rPr b="1" lang="en" sz="2190"/>
              <a:t>Claims Processing Microservice:</a:t>
            </a:r>
            <a:endParaRPr b="1" sz="2190"/>
          </a:p>
          <a:p>
            <a:pPr indent="0" lvl="0" marL="0" rtl="0" algn="l">
              <a:spcBef>
                <a:spcPts val="700"/>
              </a:spcBef>
              <a:spcAft>
                <a:spcPts val="0"/>
              </a:spcAft>
              <a:buSzPts val="990"/>
              <a:buNone/>
            </a:pPr>
            <a:r>
              <a:t/>
            </a:r>
            <a:endParaRPr sz="3620"/>
          </a:p>
        </p:txBody>
      </p:sp>
      <p:sp>
        <p:nvSpPr>
          <p:cNvPr id="105" name="Google Shape;105;p2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t>Develop services to manage insurance claims efficiently, including filing, verification, approval, and payment processing. With attributes of:</a:t>
            </a:r>
            <a:endParaRPr sz="2000"/>
          </a:p>
          <a:p>
            <a:pPr indent="-311150" lvl="0" marL="457200" rtl="0" algn="l">
              <a:spcBef>
                <a:spcPts val="1200"/>
              </a:spcBef>
              <a:spcAft>
                <a:spcPts val="0"/>
              </a:spcAft>
              <a:buClr>
                <a:schemeClr val="dk1"/>
              </a:buClr>
              <a:buSzPts val="1300"/>
              <a:buChar char="●"/>
            </a:pPr>
            <a:r>
              <a:rPr lang="en" sz="2000"/>
              <a:t>Claim Number</a:t>
            </a:r>
            <a:endParaRPr sz="2000"/>
          </a:p>
          <a:p>
            <a:pPr indent="-311150" lvl="0" marL="457200" rtl="0" algn="l">
              <a:spcBef>
                <a:spcPts val="0"/>
              </a:spcBef>
              <a:spcAft>
                <a:spcPts val="0"/>
              </a:spcAft>
              <a:buClr>
                <a:schemeClr val="dk1"/>
              </a:buClr>
              <a:buSzPts val="1300"/>
              <a:buChar char="●"/>
            </a:pPr>
            <a:r>
              <a:rPr lang="en" sz="2000"/>
              <a:t>Description of the incident</a:t>
            </a:r>
            <a:endParaRPr sz="2000"/>
          </a:p>
          <a:p>
            <a:pPr indent="-311150" lvl="0" marL="457200" rtl="0" algn="l">
              <a:spcBef>
                <a:spcPts val="0"/>
              </a:spcBef>
              <a:spcAft>
                <a:spcPts val="0"/>
              </a:spcAft>
              <a:buClr>
                <a:schemeClr val="dk1"/>
              </a:buClr>
              <a:buSzPts val="1300"/>
              <a:buChar char="●"/>
            </a:pPr>
            <a:r>
              <a:rPr lang="en" sz="2000"/>
              <a:t>Date of the incident</a:t>
            </a:r>
            <a:endParaRPr sz="2000"/>
          </a:p>
          <a:p>
            <a:pPr indent="-311150" lvl="0" marL="457200" rtl="0" algn="l">
              <a:spcBef>
                <a:spcPts val="0"/>
              </a:spcBef>
              <a:spcAft>
                <a:spcPts val="0"/>
              </a:spcAft>
              <a:buClr>
                <a:schemeClr val="dk1"/>
              </a:buClr>
              <a:buSzPts val="1300"/>
              <a:buChar char="●"/>
            </a:pPr>
            <a:r>
              <a:rPr lang="en" sz="2000"/>
              <a:t>Status of the claim: Open, pending and closed</a:t>
            </a:r>
            <a:endParaRPr sz="2000"/>
          </a:p>
          <a:p>
            <a:pPr indent="-311150" lvl="0" marL="457200" rtl="0" algn="l">
              <a:spcBef>
                <a:spcPts val="0"/>
              </a:spcBef>
              <a:spcAft>
                <a:spcPts val="0"/>
              </a:spcAft>
              <a:buClr>
                <a:schemeClr val="dk1"/>
              </a:buClr>
              <a:buSzPts val="1300"/>
              <a:buChar char="●"/>
            </a:pPr>
            <a:r>
              <a:rPr lang="en" sz="2000"/>
              <a:t>Referencing the policy microservices through the policy Id as a foreign key</a:t>
            </a:r>
            <a:endParaRPr sz="20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sp>
        <p:nvSpPr>
          <p:cNvPr id="111" name="Google Shape;111;p21"/>
          <p:cNvSpPr txBox="1"/>
          <p:nvPr>
            <p:ph idx="1" type="body"/>
          </p:nvPr>
        </p:nvSpPr>
        <p:spPr>
          <a:xfrm>
            <a:off x="311700" y="1140725"/>
            <a:ext cx="352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a:t>
            </a:r>
            <a:endParaRPr/>
          </a:p>
          <a:p>
            <a:pPr indent="-355600" lvl="0" marL="457200" rtl="0" algn="l">
              <a:spcBef>
                <a:spcPts val="1200"/>
              </a:spcBef>
              <a:spcAft>
                <a:spcPts val="0"/>
              </a:spcAft>
              <a:buSzPts val="2000"/>
              <a:buChar char="●"/>
            </a:pPr>
            <a:r>
              <a:rPr lang="en" sz="2000"/>
              <a:t>Create Claim</a:t>
            </a:r>
            <a:endParaRPr sz="2000"/>
          </a:p>
          <a:p>
            <a:pPr indent="-355600" lvl="0" marL="457200" rtl="0" algn="l">
              <a:spcBef>
                <a:spcPts val="0"/>
              </a:spcBef>
              <a:spcAft>
                <a:spcPts val="0"/>
              </a:spcAft>
              <a:buSzPts val="2000"/>
              <a:buChar char="●"/>
            </a:pPr>
            <a:r>
              <a:rPr lang="en" sz="2000"/>
              <a:t>View Claim by ID</a:t>
            </a:r>
            <a:endParaRPr sz="2000"/>
          </a:p>
          <a:p>
            <a:pPr indent="-355600" lvl="0" marL="457200" rtl="0" algn="l">
              <a:spcBef>
                <a:spcPts val="0"/>
              </a:spcBef>
              <a:spcAft>
                <a:spcPts val="0"/>
              </a:spcAft>
              <a:buSzPts val="2000"/>
              <a:buChar char="●"/>
            </a:pPr>
            <a:r>
              <a:rPr lang="en" sz="2000"/>
              <a:t>View Claim by Claim Number</a:t>
            </a:r>
            <a:endParaRPr sz="2000"/>
          </a:p>
          <a:p>
            <a:pPr indent="-355600" lvl="0" marL="457200" rtl="0" algn="l">
              <a:spcBef>
                <a:spcPts val="0"/>
              </a:spcBef>
              <a:spcAft>
                <a:spcPts val="0"/>
              </a:spcAft>
              <a:buSzPts val="2000"/>
              <a:buChar char="●"/>
            </a:pPr>
            <a:r>
              <a:rPr lang="en" sz="2000"/>
              <a:t>Update Claim</a:t>
            </a:r>
            <a:endParaRPr sz="2000"/>
          </a:p>
          <a:p>
            <a:pPr indent="-355600" lvl="0" marL="457200" rtl="0" algn="l">
              <a:spcBef>
                <a:spcPts val="0"/>
              </a:spcBef>
              <a:spcAft>
                <a:spcPts val="0"/>
              </a:spcAft>
              <a:buSzPts val="2000"/>
              <a:buChar char="●"/>
            </a:pPr>
            <a:r>
              <a:rPr lang="en" sz="2000"/>
              <a:t>Delete Claim </a:t>
            </a:r>
            <a:endParaRPr sz="2000"/>
          </a:p>
        </p:txBody>
      </p:sp>
      <p:sp>
        <p:nvSpPr>
          <p:cNvPr id="112" name="Google Shape;112;p21"/>
          <p:cNvSpPr txBox="1"/>
          <p:nvPr>
            <p:ph idx="1" type="body"/>
          </p:nvPr>
        </p:nvSpPr>
        <p:spPr>
          <a:xfrm>
            <a:off x="4714500" y="1017725"/>
            <a:ext cx="411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a:t>
            </a:r>
            <a:endParaRPr/>
          </a:p>
          <a:p>
            <a:pPr indent="-355600" lvl="0" marL="457200" rtl="0" algn="l">
              <a:spcBef>
                <a:spcPts val="1200"/>
              </a:spcBef>
              <a:spcAft>
                <a:spcPts val="0"/>
              </a:spcAft>
              <a:buSzPts val="2000"/>
              <a:buChar char="●"/>
            </a:pPr>
            <a:r>
              <a:rPr lang="en" sz="2000"/>
              <a:t>View All Claims</a:t>
            </a:r>
            <a:endParaRPr sz="2000"/>
          </a:p>
          <a:p>
            <a:pPr indent="-355600" lvl="0" marL="457200" rtl="0" algn="l">
              <a:spcBef>
                <a:spcPts val="0"/>
              </a:spcBef>
              <a:spcAft>
                <a:spcPts val="0"/>
              </a:spcAft>
              <a:buSzPts val="2000"/>
              <a:buChar char="●"/>
            </a:pPr>
            <a:r>
              <a:rPr lang="en" sz="2000"/>
              <a:t>View Claim by ID</a:t>
            </a:r>
            <a:endParaRPr sz="2000"/>
          </a:p>
          <a:p>
            <a:pPr indent="-355600" lvl="0" marL="457200" rtl="0" algn="l">
              <a:spcBef>
                <a:spcPts val="0"/>
              </a:spcBef>
              <a:spcAft>
                <a:spcPts val="0"/>
              </a:spcAft>
              <a:buSzPts val="2000"/>
              <a:buChar char="●"/>
            </a:pPr>
            <a:r>
              <a:rPr lang="en" sz="2000"/>
              <a:t>View Claim by Claim Number</a:t>
            </a:r>
            <a:endParaRPr sz="2000"/>
          </a:p>
          <a:p>
            <a:pPr indent="-355600" lvl="0" marL="457200" rtl="0" algn="l">
              <a:spcBef>
                <a:spcPts val="0"/>
              </a:spcBef>
              <a:spcAft>
                <a:spcPts val="0"/>
              </a:spcAft>
              <a:buSzPts val="2000"/>
              <a:buChar char="●"/>
            </a:pPr>
            <a:r>
              <a:rPr lang="en" sz="2000"/>
              <a:t>Update Claim</a:t>
            </a:r>
            <a:endParaRPr sz="2000"/>
          </a:p>
          <a:p>
            <a:pPr indent="-355600" lvl="0" marL="457200" rtl="0" algn="l">
              <a:spcBef>
                <a:spcPts val="0"/>
              </a:spcBef>
              <a:spcAft>
                <a:spcPts val="0"/>
              </a:spcAft>
              <a:buSzPts val="2000"/>
              <a:buChar char="●"/>
            </a:pPr>
            <a:r>
              <a:rPr lang="en" sz="2000"/>
              <a:t>Delete Claim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