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31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7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751044-73A0-4551-9555-51E48761C143}">
          <p14:sldIdLst>
            <p14:sldId id="256"/>
            <p14:sldId id="318"/>
            <p14:sldId id="258"/>
          </p14:sldIdLst>
        </p14:section>
        <p14:section name="Introduction and Basic Syntax" id="{B03CF75E-6D8F-432F-B07B-B611A763F141}">
          <p14:sldIdLst>
            <p14:sldId id="259"/>
            <p14:sldId id="260"/>
            <p14:sldId id="261"/>
            <p14:sldId id="262"/>
          </p14:sldIdLst>
        </p14:section>
        <p14:section name="Console I/O" id="{DDAC3F09-7A94-4FC7-904B-BDE2F198462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0523EABE-3B08-4C7D-B897-A67705304FEF}">
          <p14:sldIdLst>
            <p14:sldId id="272"/>
            <p14:sldId id="273"/>
            <p14:sldId id="274"/>
          </p14:sldIdLst>
        </p14:section>
        <p14:section name="If / Else Statements" id="{228266DF-BF07-4B17-ADE2-0118AC310F2A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Switch Statements" id="{37602F25-449B-47B8-8AC0-B21C73793FBD}">
          <p14:sldIdLst>
            <p14:sldId id="281"/>
            <p14:sldId id="282"/>
            <p14:sldId id="283"/>
            <p14:sldId id="284"/>
          </p14:sldIdLst>
        </p14:section>
        <p14:section name="Logical Operators" id="{F584ED77-9048-45A9-84E4-404B57FF6F83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8E1A0063-D153-4C25-AC6A-CA2991E684B8}">
          <p14:sldIdLst>
            <p14:sldId id="291"/>
            <p14:sldId id="292"/>
          </p14:sldIdLst>
        </p14:section>
        <p14:section name="For Loops" id="{4871AF77-3CF2-4A8A-A0CF-14C5186C2763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5506B3A3-E9D2-47F2-9903-FA774F09F162}">
          <p14:sldIdLst>
            <p14:sldId id="298"/>
            <p14:sldId id="299"/>
            <p14:sldId id="300"/>
          </p14:sldIdLst>
        </p14:section>
        <p14:section name="Do-While Loops" id="{5CE5FEB9-9319-4CA1-BBE4-F8CD276C02A5}">
          <p14:sldIdLst>
            <p14:sldId id="301"/>
            <p14:sldId id="302"/>
            <p14:sldId id="303"/>
          </p14:sldIdLst>
        </p14:section>
        <p14:section name="Debugging" id="{E0F6A6F7-37C1-431C-8BD9-A1689B3550AF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58ED1B8E-29F8-44E3-84FE-DFE776637842}">
          <p14:sldIdLst>
            <p14:sldId id="309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93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7844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1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mtClean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1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747419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</a:t>
            </a:r>
            <a:r>
              <a:rPr lang="en-US" sz="2700" dirty="0" err="1" smtClean="0">
                <a:solidFill>
                  <a:schemeClr val="bg1"/>
                </a:solidFill>
              </a:rPr>
              <a:t>printf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 Name: George, Age: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Print Format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2058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/>
              <a:t> – format floating point number with certain digits after the</a:t>
            </a:r>
            <a:br>
              <a:rPr lang="en-US" dirty="0" smtClean="0"/>
            </a:br>
            <a:r>
              <a:rPr lang="en-US" dirty="0" smtClean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5226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%03d</a:t>
            </a:r>
            <a:r>
              <a:rPr lang="en-US" sz="2700" dirty="0" smtClean="0"/>
              <a:t>", percentage);   </a:t>
            </a:r>
            <a:r>
              <a:rPr lang="en-US" sz="2700" i="1" dirty="0" smtClean="0">
                <a:solidFill>
                  <a:schemeClr val="accent2"/>
                </a:solidFill>
              </a:rPr>
              <a:t>// 055</a:t>
            </a:r>
            <a:endParaRPr lang="en-US" sz="27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%.2f</a:t>
            </a:r>
            <a:r>
              <a:rPr lang="en-US" sz="2700" dirty="0" smtClean="0"/>
              <a:t>", grade);        </a:t>
            </a:r>
            <a:r>
              <a:rPr lang="en-US" sz="2700" i="1" dirty="0" smtClean="0">
                <a:solidFill>
                  <a:schemeClr val="accent2"/>
                </a:solidFill>
              </a:rPr>
              <a:t>// 5.53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Numbers in Placeholders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31482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result = </a:t>
            </a:r>
            <a:r>
              <a:rPr lang="en-US" sz="2700" dirty="0" err="1" smtClean="0"/>
              <a:t>String.format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			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System.out.println</a:t>
            </a:r>
            <a:r>
              <a:rPr lang="en-US" sz="2700" dirty="0" smtClean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//Name: George, Age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54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java.util.Scanner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Scanner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new Scanner(System.in)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age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double grade = </a:t>
            </a:r>
            <a:r>
              <a:rPr lang="en-US" dirty="0" err="1" smtClean="0">
                <a:solidFill>
                  <a:schemeClr val="bg1"/>
                </a:solidFill>
              </a:rPr>
              <a:t>Double.parseDouble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name, age, grade);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Student Information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Comparison 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&lt;=</a:t>
            </a:r>
            <a:r>
              <a:rPr lang="en-US" sz="2400" dirty="0" smtClean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(b 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/>
              <a:t> 2 * a);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29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4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The if-else /</a:t>
            </a:r>
            <a:r>
              <a:rPr lang="en-US" sz="34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Logical Operators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Debugging</a:t>
            </a:r>
            <a:r>
              <a:rPr lang="en-US" sz="3400" dirty="0"/>
              <a:t> and Troubleshooting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101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Implementing Control-Flow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2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6879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Executes </a:t>
            </a:r>
            <a:r>
              <a:rPr lang="en-US" sz="3200" b="1" dirty="0" smtClean="0">
                <a:solidFill>
                  <a:schemeClr val="bg1"/>
                </a:solidFill>
              </a:rPr>
              <a:t>one branch</a:t>
            </a:r>
            <a:r>
              <a:rPr lang="en-US" sz="3200" b="1" dirty="0" smtClean="0"/>
              <a:t> </a:t>
            </a:r>
            <a:r>
              <a:rPr lang="en-US" sz="3200" dirty="0" smtClean="0"/>
              <a:t>if the condition is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another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if it is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chemeClr val="bg1"/>
                </a:solidFill>
              </a:rPr>
              <a:t>Upgrade</a:t>
            </a:r>
            <a:r>
              <a:rPr lang="en-US" sz="3200" dirty="0" smtClean="0"/>
              <a:t> the last example, so it prints </a:t>
            </a:r>
            <a:r>
              <a:rPr lang="en-US" sz="3200" noProof="1" smtClean="0"/>
              <a:t>"</a:t>
            </a:r>
            <a:r>
              <a:rPr lang="en-US" sz="3200" b="1" noProof="1" smtClean="0">
                <a:solidFill>
                  <a:schemeClr val="bg1"/>
                </a:solidFill>
              </a:rPr>
              <a:t>Failed</a:t>
            </a:r>
            <a:r>
              <a:rPr lang="en-US" sz="3200" noProof="1" smtClean="0"/>
              <a:t>!", </a:t>
            </a:r>
            <a:br>
              <a:rPr lang="en-US" sz="3200" noProof="1" smtClean="0"/>
            </a:br>
            <a:r>
              <a:rPr lang="en-US" sz="3200" noProof="1" smtClean="0"/>
              <a:t>if the</a:t>
            </a:r>
            <a:r>
              <a:rPr lang="en-US" sz="3200" dirty="0" smtClean="0"/>
              <a:t> mark is lower than 3.00: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13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97" y="3722742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6340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11551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600201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90701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System.out.printf("%d:%02d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535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Switch-Case Statement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Simplified If-else-if-else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Foreign Languages</a:t>
            </a:r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084200" y="1266456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Writing More Complex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46274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591775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(3)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Managing the Count of the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3441393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9812" y="5106900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3951" y="4495801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and Basic Syntax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75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1827" y="5363744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59686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7000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45" y="4994393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Odd Numbers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34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of Odd Numbers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300" y="1256574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While 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Iterations While a Condition is 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Do…While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Execute a Piece of Code One or More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 2.0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4464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Debugging the Code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InteliJ Debugger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</a:t>
            </a:r>
            <a:r>
              <a:rPr lang="en-US"/>
              <a:t>use </a:t>
            </a:r>
            <a:r>
              <a:rPr lang="en-US" smtClean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41975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4993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32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7743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10118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32" y="4329421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Console I/O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Reading from and Writing to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1" y="3094584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2000" y="5983224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2462</Words>
  <Application>Microsoft Office PowerPoint</Application>
  <PresentationFormat>Widescreen</PresentationFormat>
  <Paragraphs>561</Paragraphs>
  <Slides>57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Introduction</vt:lpstr>
      <vt:lpstr>Table of Contents</vt:lpstr>
      <vt:lpstr>Have a Question?</vt:lpstr>
      <vt:lpstr>Introduction and Basic Syntax</vt:lpstr>
      <vt:lpstr>Java – Introduction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18</cp:revision>
  <dcterms:created xsi:type="dcterms:W3CDTF">2018-05-23T13:08:44Z</dcterms:created>
  <dcterms:modified xsi:type="dcterms:W3CDTF">2020-08-31T13:30:59Z</dcterms:modified>
  <cp:category>technology fundamentals;computer programming;software development;web development</cp:category>
</cp:coreProperties>
</file>