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B86D1-EFAA-483F-8173-2F49B8719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1C786BA-1EC8-40FC-9752-A2816760A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B2C3B0-68AE-4F57-9C5F-4083150F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4D53D1-4291-4B28-BDE7-A9332280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30C787-8B16-4120-84E4-D7878C6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222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E958C-2B63-4FF4-92BB-E8CB6CB3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5BC21D4-EAD9-445D-8F13-B29FDB499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45FEA5-AB16-4FC3-ACDC-3A3C3A27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724225-522A-45DE-ADD8-C1F5A18E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0CB7C6-59BC-44AC-ADE9-B3C28D7D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46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36244EB-8F70-4582-91A8-9D8629218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4DB4990-729F-4888-ACEF-0241EE1F3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8CC6B3-78CE-40E9-8AE4-5624ABD9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93F90C-3F44-4541-8391-7B420D00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E5D396-0058-4605-8ED4-D76F7F09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073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620BD-CEE8-4B5F-ADD6-A1B19656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6891DB-E64B-45E7-B68D-6E638E2CF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26F041-3AF1-4BCF-90E2-65F9151A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5071B7-78C3-4586-B03F-CF309CB4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716046-5DE0-4024-9B39-59B66790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953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C9FB2-9511-40C0-AF75-3D4D8E9B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DA5710-C656-4384-96EB-9F2FA7BF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CF26E9-A3B6-46D7-B1EE-8CFC4B44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2035F2-849D-4331-81D3-DD8F771C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EE9460-1E47-4172-A71A-2E5BBBF5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679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A0B9C-8B96-41E0-9719-D4A74938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C6F79F-9653-4A6B-B843-D7D75F0AB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F35725-C297-4BD0-9037-34832CB2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5E5637C-6AF9-438F-9BDC-C1CCA229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96467F7-7255-4ACB-B7C6-617FF9D7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5BD7CE-60A8-4898-A531-BF232C11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788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E594C-F15F-426E-94B2-4E48BE2C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176CC7D-70CF-4383-8365-F760E0B55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4CA06EF-613B-4F62-8EF2-E2644F73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3B0D79F-27E5-4620-B056-90B2BA68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68836D1-C083-45AC-9A73-45CB91C67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0DAFDE3-1490-454A-8B87-A4E1E91D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02513BD-809E-4715-8C03-CF126F1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94ACC4-15F5-45D3-B888-88A853CE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165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D169F-3DC7-4F37-9489-AF210330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A254FA2-C8DE-4944-AE10-F72A6BCC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23679AD-C394-453A-AF32-8D89A585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540B33-0761-4F5C-BAD9-E4F2F493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68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7715682-5EB9-4E36-A987-1D92BD8B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37AEF1E-B043-4653-9790-608AFB17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FC02FB0-F009-4A13-A1C3-975BBF85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352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94027-77D8-414C-A6A3-550BA90C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46AF1A-4B6F-4625-916B-7B42D559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22C9A7-7B66-40AC-B2E3-E4C801E31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E3BE92-D6DC-4E37-9CB0-20548E47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DAE2F32-B3F1-4636-BD75-47312021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61F901-715D-4ADA-A83E-B40A6AEA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712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11D82-B871-41B0-84A1-A7C06E76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3FF6B7D-A8E1-4F0A-982B-FF93B0057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C3AF23-416E-4674-A501-D54C9337D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031B64A-267E-42E1-95CD-AB22368C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DAA097F-8F5C-47CA-87F8-CAF3C8B0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923E47-1F14-439E-BEAF-B153F857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540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860118F-709C-4DE2-A569-22ADBDDD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BCE9537-AD53-45F6-9F4E-7AE77B40C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8F3E4D-82F5-4306-9489-F2869D51F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F1FF-92B1-4A73-BF79-D55D1BBF813A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8E719E-6076-4993-B60E-02186D3AA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631F96-4ADD-482C-962F-A702DAE57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BB38-720D-4C80-99EF-449481FE9E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3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E136-D254-4FCD-A299-6D98B418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345247"/>
            <a:ext cx="10515600" cy="1325563"/>
          </a:xfrm>
        </p:spPr>
        <p:txBody>
          <a:bodyPr/>
          <a:lstStyle/>
          <a:p>
            <a:endParaRPr lang="nl-NL"/>
          </a:p>
        </p:txBody>
      </p:sp>
      <p:pic>
        <p:nvPicPr>
          <p:cNvPr id="5" name="Content Placeholder 4" descr="A picture containing toy, LEGO&#10;&#10;Description automatically generated">
            <a:extLst>
              <a:ext uri="{FF2B5EF4-FFF2-40B4-BE49-F238E27FC236}">
                <a16:creationId xmlns:a16="http://schemas.microsoft.com/office/drawing/2014/main" id="{32E52275-47ED-443F-A42A-2F944D31D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61" y="-441327"/>
            <a:ext cx="11001078" cy="7780410"/>
          </a:xfrm>
        </p:spPr>
      </p:pic>
    </p:spTree>
    <p:extLst>
      <p:ext uri="{BB962C8B-B14F-4D97-AF65-F5344CB8AC3E}">
        <p14:creationId xmlns:p14="http://schemas.microsoft.com/office/powerpoint/2010/main" val="2295633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7188D-1251-4892-8123-1B30064A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75"/>
            <a:ext cx="10515600" cy="643123"/>
          </a:xfrm>
        </p:spPr>
        <p:txBody>
          <a:bodyPr>
            <a:normAutofit/>
          </a:bodyPr>
          <a:lstStyle/>
          <a:p>
            <a:r>
              <a:rPr lang="en-GB" sz="3600" dirty="0"/>
              <a:t>Product architecture prototype 1 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25790196-7B44-454E-8C7A-BAA013DC76D4}"/>
              </a:ext>
            </a:extLst>
          </p:cNvPr>
          <p:cNvSpPr/>
          <p:nvPr/>
        </p:nvSpPr>
        <p:spPr>
          <a:xfrm>
            <a:off x="2423606" y="2308193"/>
            <a:ext cx="2388092" cy="750890"/>
          </a:xfrm>
          <a:prstGeom prst="roundRect">
            <a:avLst>
              <a:gd name="adj" fmla="val 48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C9182A40-BFB5-4F91-B1A1-B44F5CC3F289}"/>
              </a:ext>
            </a:extLst>
          </p:cNvPr>
          <p:cNvSpPr/>
          <p:nvPr/>
        </p:nvSpPr>
        <p:spPr>
          <a:xfrm>
            <a:off x="2001175" y="1961964"/>
            <a:ext cx="4799121" cy="4021584"/>
          </a:xfrm>
          <a:prstGeom prst="roundRect">
            <a:avLst>
              <a:gd name="adj" fmla="val 2318"/>
            </a:avLst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B40782AE-D083-4642-97B2-E5B4E56EEF2E}"/>
              </a:ext>
            </a:extLst>
          </p:cNvPr>
          <p:cNvSpPr/>
          <p:nvPr/>
        </p:nvSpPr>
        <p:spPr>
          <a:xfrm>
            <a:off x="4517992" y="3665968"/>
            <a:ext cx="2203142" cy="750890"/>
          </a:xfrm>
          <a:prstGeom prst="roundRect">
            <a:avLst>
              <a:gd name="adj" fmla="val 48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F0598C57-6A7C-4929-B23F-F2FBCA680F53}"/>
              </a:ext>
            </a:extLst>
          </p:cNvPr>
          <p:cNvSpPr/>
          <p:nvPr/>
        </p:nvSpPr>
        <p:spPr>
          <a:xfrm>
            <a:off x="2263808" y="4881088"/>
            <a:ext cx="2778710" cy="972213"/>
          </a:xfrm>
          <a:prstGeom prst="roundRect">
            <a:avLst>
              <a:gd name="adj" fmla="val 48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CBD7266-A440-42E9-9276-673024C24B72}"/>
              </a:ext>
            </a:extLst>
          </p:cNvPr>
          <p:cNvSpPr txBox="1">
            <a:spLocks/>
          </p:cNvSpPr>
          <p:nvPr/>
        </p:nvSpPr>
        <p:spPr>
          <a:xfrm>
            <a:off x="2008572" y="1517062"/>
            <a:ext cx="2892638" cy="64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600" b="1" dirty="0">
                <a:solidFill>
                  <a:srgbClr val="70AD47"/>
                </a:solidFill>
              </a:rPr>
              <a:t>TILE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9DB8B69C-E641-4709-B577-0DCA590430F4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3653163" y="3075934"/>
            <a:ext cx="0" cy="18051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ingslijn: gebogen 16">
            <a:extLst>
              <a:ext uri="{FF2B5EF4-FFF2-40B4-BE49-F238E27FC236}">
                <a16:creationId xmlns:a16="http://schemas.microsoft.com/office/drawing/2014/main" id="{DA2101B6-D469-41EF-94FC-AEDF0A7D7D7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1698" y="2683638"/>
            <a:ext cx="807865" cy="100383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ingslijn: gebogen 21">
            <a:extLst>
              <a:ext uri="{FF2B5EF4-FFF2-40B4-BE49-F238E27FC236}">
                <a16:creationId xmlns:a16="http://schemas.microsoft.com/office/drawing/2014/main" id="{4914E442-56C2-459E-B135-D4A0256C3C77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rot="5400000">
            <a:off x="4855873" y="4603504"/>
            <a:ext cx="950337" cy="5770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jl: rechts 23">
            <a:extLst>
              <a:ext uri="{FF2B5EF4-FFF2-40B4-BE49-F238E27FC236}">
                <a16:creationId xmlns:a16="http://schemas.microsoft.com/office/drawing/2014/main" id="{8FE094C9-3141-4D6E-9BAA-C43A05118CE4}"/>
              </a:ext>
            </a:extLst>
          </p:cNvPr>
          <p:cNvSpPr/>
          <p:nvPr/>
        </p:nvSpPr>
        <p:spPr>
          <a:xfrm>
            <a:off x="3" y="2337271"/>
            <a:ext cx="2388092" cy="583248"/>
          </a:xfrm>
          <a:prstGeom prst="rightArrow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47670343-E701-4A0C-ACD9-E35BBDCD5C00}"/>
              </a:ext>
            </a:extLst>
          </p:cNvPr>
          <p:cNvSpPr txBox="1">
            <a:spLocks/>
          </p:cNvSpPr>
          <p:nvPr/>
        </p:nvSpPr>
        <p:spPr>
          <a:xfrm>
            <a:off x="301845" y="2324001"/>
            <a:ext cx="2121761" cy="64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dirty="0"/>
              <a:t>Kid activates button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4EA7984A-CD55-4178-9CEC-F3B8BF41EF86}"/>
              </a:ext>
            </a:extLst>
          </p:cNvPr>
          <p:cNvSpPr txBox="1"/>
          <p:nvPr/>
        </p:nvSpPr>
        <p:spPr>
          <a:xfrm>
            <a:off x="2423606" y="2337270"/>
            <a:ext cx="2459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/>
              <a:t>Button</a:t>
            </a:r>
          </a:p>
          <a:p>
            <a:r>
              <a:rPr lang="en-GB" sz="1200"/>
              <a:t> - switch signal for the LED</a:t>
            </a:r>
          </a:p>
          <a:p>
            <a:endParaRPr lang="en-GB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2D1D314D-26E0-416F-A4F7-8804C4211128}"/>
              </a:ext>
            </a:extLst>
          </p:cNvPr>
          <p:cNvSpPr txBox="1"/>
          <p:nvPr/>
        </p:nvSpPr>
        <p:spPr>
          <a:xfrm>
            <a:off x="4624894" y="3764446"/>
            <a:ext cx="198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LED</a:t>
            </a:r>
          </a:p>
          <a:p>
            <a:r>
              <a:rPr lang="en-GB" sz="1200" dirty="0"/>
              <a:t> - Indicate status of the tile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860C0C01-6C14-4E72-AB55-0EEEA9A5B705}"/>
              </a:ext>
            </a:extLst>
          </p:cNvPr>
          <p:cNvSpPr/>
          <p:nvPr/>
        </p:nvSpPr>
        <p:spPr>
          <a:xfrm>
            <a:off x="2263807" y="4897119"/>
            <a:ext cx="2567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Arduino</a:t>
            </a:r>
          </a:p>
          <a:p>
            <a:r>
              <a:rPr lang="en-GB" sz="1200" dirty="0"/>
              <a:t> - keeps track of the status of the tile</a:t>
            </a:r>
          </a:p>
          <a:p>
            <a:r>
              <a:rPr lang="en-GB" sz="1200" dirty="0"/>
              <a:t> - Sends status to the raspberry pi</a:t>
            </a:r>
          </a:p>
        </p:txBody>
      </p:sp>
    </p:spTree>
    <p:extLst>
      <p:ext uri="{BB962C8B-B14F-4D97-AF65-F5344CB8AC3E}">
        <p14:creationId xmlns:p14="http://schemas.microsoft.com/office/powerpoint/2010/main" val="37450127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22ED0-A39D-42D7-AB1F-BF469BB2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Electrical circuit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7A17150-326E-4D07-A121-2516554C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975062"/>
            <a:ext cx="7166527" cy="388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4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6F224-E706-44F5-8997-1753A809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19456"/>
          </a:xfrm>
        </p:spPr>
        <p:txBody>
          <a:bodyPr>
            <a:noAutofit/>
          </a:bodyPr>
          <a:lstStyle/>
          <a:p>
            <a:r>
              <a:rPr lang="en-GB" sz="2800" dirty="0"/>
              <a:t>Actuators and Sensors 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B35575F3-AC5F-48E8-99A6-93CD70292DE3}"/>
              </a:ext>
            </a:extLst>
          </p:cNvPr>
          <p:cNvCxnSpPr>
            <a:cxnSpLocks/>
          </p:cNvCxnSpPr>
          <p:nvPr/>
        </p:nvCxnSpPr>
        <p:spPr>
          <a:xfrm>
            <a:off x="9102571" y="1461116"/>
            <a:ext cx="25893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8DBBAC20-9718-4BA1-B360-0A3054DC9784}"/>
              </a:ext>
            </a:extLst>
          </p:cNvPr>
          <p:cNvCxnSpPr>
            <a:cxnSpLocks/>
          </p:cNvCxnSpPr>
          <p:nvPr/>
        </p:nvCxnSpPr>
        <p:spPr>
          <a:xfrm>
            <a:off x="6269115" y="1461116"/>
            <a:ext cx="25893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1616105E-981E-4073-851B-557C6E9D8BBB}"/>
              </a:ext>
            </a:extLst>
          </p:cNvPr>
          <p:cNvCxnSpPr>
            <a:cxnSpLocks/>
          </p:cNvCxnSpPr>
          <p:nvPr/>
        </p:nvCxnSpPr>
        <p:spPr>
          <a:xfrm>
            <a:off x="3435658" y="1461116"/>
            <a:ext cx="25893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CD4B2B81-B46D-4301-B03E-4AF7A8140377}"/>
              </a:ext>
            </a:extLst>
          </p:cNvPr>
          <p:cNvCxnSpPr>
            <a:cxnSpLocks/>
          </p:cNvCxnSpPr>
          <p:nvPr/>
        </p:nvCxnSpPr>
        <p:spPr>
          <a:xfrm>
            <a:off x="602201" y="1457416"/>
            <a:ext cx="25893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964E5E08-6F4E-42DB-A0AF-EEF680543E76}"/>
              </a:ext>
            </a:extLst>
          </p:cNvPr>
          <p:cNvSpPr txBox="1"/>
          <p:nvPr/>
        </p:nvSpPr>
        <p:spPr>
          <a:xfrm>
            <a:off x="687278" y="1118586"/>
            <a:ext cx="241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4D85E9D3-03AB-4B30-8CC5-9207E27D5909}"/>
              </a:ext>
            </a:extLst>
          </p:cNvPr>
          <p:cNvSpPr txBox="1"/>
          <p:nvPr/>
        </p:nvSpPr>
        <p:spPr>
          <a:xfrm>
            <a:off x="3520735" y="1118586"/>
            <a:ext cx="241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Sensor type (prop.)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750BFCA2-1218-4471-AD41-20ABFD5E2350}"/>
              </a:ext>
            </a:extLst>
          </p:cNvPr>
          <p:cNvSpPr txBox="1"/>
          <p:nvPr/>
        </p:nvSpPr>
        <p:spPr>
          <a:xfrm>
            <a:off x="6354192" y="1118586"/>
            <a:ext cx="241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Pros 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EF3308F9-7386-45B9-94D9-DFE1CE67FB4B}"/>
              </a:ext>
            </a:extLst>
          </p:cNvPr>
          <p:cNvSpPr txBox="1"/>
          <p:nvPr/>
        </p:nvSpPr>
        <p:spPr>
          <a:xfrm>
            <a:off x="9187649" y="1118586"/>
            <a:ext cx="241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EF0136C2-6D7D-40F0-85A5-F31D5CEA8B28}"/>
              </a:ext>
            </a:extLst>
          </p:cNvPr>
          <p:cNvSpPr txBox="1"/>
          <p:nvPr/>
        </p:nvSpPr>
        <p:spPr>
          <a:xfrm>
            <a:off x="644738" y="1595592"/>
            <a:ext cx="250424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Change colour of the LED</a:t>
            </a:r>
            <a:endParaRPr lang="en-GB" dirty="0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71CCF083-3458-49DD-8632-5F4EC2B07A9E}"/>
              </a:ext>
            </a:extLst>
          </p:cNvPr>
          <p:cNvSpPr txBox="1"/>
          <p:nvPr/>
        </p:nvSpPr>
        <p:spPr>
          <a:xfrm>
            <a:off x="3492375" y="1595592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Push button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On and off signal </a:t>
            </a:r>
            <a:endParaRPr lang="en-GB" dirty="0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456DB9D8-F13A-45E4-83F4-3C53FE3F5198}"/>
              </a:ext>
            </a:extLst>
          </p:cNvPr>
          <p:cNvSpPr txBox="1"/>
          <p:nvPr/>
        </p:nvSpPr>
        <p:spPr>
          <a:xfrm>
            <a:off x="6340012" y="1595592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Very simple option 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Cheap </a:t>
            </a:r>
            <a:endParaRPr lang="en-GB" dirty="0"/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C9EA4654-62B4-446B-A540-791B4F531971}"/>
              </a:ext>
            </a:extLst>
          </p:cNvPr>
          <p:cNvSpPr txBox="1"/>
          <p:nvPr/>
        </p:nvSpPr>
        <p:spPr>
          <a:xfrm>
            <a:off x="9187649" y="1595592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Can only give two signals as output</a:t>
            </a:r>
            <a:endParaRPr lang="en-GB" dirty="0"/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D26F431E-D0FB-4179-84EA-465E4A76171A}"/>
              </a:ext>
            </a:extLst>
          </p:cNvPr>
          <p:cNvSpPr txBox="1"/>
          <p:nvPr/>
        </p:nvSpPr>
        <p:spPr>
          <a:xfrm>
            <a:off x="644738" y="2226486"/>
            <a:ext cx="250424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Indicate status of the tile</a:t>
            </a:r>
            <a:endParaRPr lang="en-GB" dirty="0"/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356FBAA9-05B0-485F-94E2-AC0C999F3464}"/>
              </a:ext>
            </a:extLst>
          </p:cNvPr>
          <p:cNvSpPr txBox="1"/>
          <p:nvPr/>
        </p:nvSpPr>
        <p:spPr>
          <a:xfrm>
            <a:off x="3492375" y="2226486"/>
            <a:ext cx="250424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LED light </a:t>
            </a:r>
            <a:endParaRPr lang="en-GB" dirty="0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52AF4D24-8EF1-425B-85D0-FD878B489997}"/>
              </a:ext>
            </a:extLst>
          </p:cNvPr>
          <p:cNvSpPr txBox="1"/>
          <p:nvPr/>
        </p:nvSpPr>
        <p:spPr>
          <a:xfrm>
            <a:off x="6340012" y="2226486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Multiple colours  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Cheap </a:t>
            </a:r>
            <a:endParaRPr lang="en-GB" dirty="0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5F7E5716-0B01-47DE-832D-A35AD5A2EDCE}"/>
              </a:ext>
            </a:extLst>
          </p:cNvPr>
          <p:cNvSpPr txBox="1"/>
          <p:nvPr/>
        </p:nvSpPr>
        <p:spPr>
          <a:xfrm>
            <a:off x="9187649" y="2226486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Not bright enough in sun light</a:t>
            </a:r>
            <a:endParaRPr lang="en-GB" dirty="0"/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F0604355-65ED-45FB-A3F6-7E6B52101AB2}"/>
              </a:ext>
            </a:extLst>
          </p:cNvPr>
          <p:cNvSpPr txBox="1"/>
          <p:nvPr/>
        </p:nvSpPr>
        <p:spPr>
          <a:xfrm>
            <a:off x="644737" y="2855901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Transmit data from Arduino to raspberry Pi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5BCABE60-9189-4650-8675-16ECD8B4DB67}"/>
              </a:ext>
            </a:extLst>
          </p:cNvPr>
          <p:cNvSpPr txBox="1"/>
          <p:nvPr/>
        </p:nvSpPr>
        <p:spPr>
          <a:xfrm>
            <a:off x="3492374" y="2855901"/>
            <a:ext cx="250424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Bluetooth transmitter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0BE930AD-3E32-4030-8E3A-71A42FEF5133}"/>
              </a:ext>
            </a:extLst>
          </p:cNvPr>
          <p:cNvSpPr txBox="1"/>
          <p:nvPr/>
        </p:nvSpPr>
        <p:spPr>
          <a:xfrm>
            <a:off x="6340011" y="2855901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Low energy consumption  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More expensive than radio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766917E6-CEB1-4489-AF47-2C1985D7DA0B}"/>
              </a:ext>
            </a:extLst>
          </p:cNvPr>
          <p:cNvSpPr txBox="1"/>
          <p:nvPr/>
        </p:nvSpPr>
        <p:spPr>
          <a:xfrm>
            <a:off x="9187648" y="2855901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Need to pair every tile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Close distance 10m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E2EF6929-CAC1-437B-A489-6A8BB428D6B6}"/>
              </a:ext>
            </a:extLst>
          </p:cNvPr>
          <p:cNvSpPr txBox="1"/>
          <p:nvPr/>
        </p:nvSpPr>
        <p:spPr>
          <a:xfrm>
            <a:off x="644737" y="3485316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Transmit data from Arduino to raspberry Pi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DCBA7417-0929-4AF6-B606-5CA04F7E1B29}"/>
              </a:ext>
            </a:extLst>
          </p:cNvPr>
          <p:cNvSpPr txBox="1"/>
          <p:nvPr/>
        </p:nvSpPr>
        <p:spPr>
          <a:xfrm>
            <a:off x="3492374" y="3485316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RF transmitter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RFM69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46BBD81B-C6FC-463D-9B64-F0876E175894}"/>
              </a:ext>
            </a:extLst>
          </p:cNvPr>
          <p:cNvSpPr txBox="1"/>
          <p:nvPr/>
        </p:nvSpPr>
        <p:spPr>
          <a:xfrm>
            <a:off x="6340011" y="3485316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Wide range of 500m 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Cheap 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4CF7C526-C449-49AE-90C1-E81D990BD573}"/>
              </a:ext>
            </a:extLst>
          </p:cNvPr>
          <p:cNvSpPr txBox="1"/>
          <p:nvPr/>
        </p:nvSpPr>
        <p:spPr>
          <a:xfrm>
            <a:off x="9145107" y="4108295"/>
            <a:ext cx="250424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Amount of data is limited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440D8314-8EA2-4C70-9B4E-FB33E413AF54}"/>
              </a:ext>
            </a:extLst>
          </p:cNvPr>
          <p:cNvSpPr txBox="1"/>
          <p:nvPr/>
        </p:nvSpPr>
        <p:spPr>
          <a:xfrm>
            <a:off x="644737" y="4108295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Transmit data from tile (Arduino) to </a:t>
            </a:r>
            <a:r>
              <a:rPr lang="en-GB" sz="1400" dirty="0" err="1"/>
              <a:t>RaspberryPi</a:t>
            </a:r>
            <a:endParaRPr lang="en-GB" dirty="0"/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8CB54AD2-B442-4A47-8D78-E65807C33316}"/>
              </a:ext>
            </a:extLst>
          </p:cNvPr>
          <p:cNvSpPr txBox="1"/>
          <p:nvPr/>
        </p:nvSpPr>
        <p:spPr>
          <a:xfrm>
            <a:off x="3492374" y="4108295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433 MHz Set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Transmitter and receiver</a:t>
            </a:r>
            <a:endParaRPr lang="en-GB" dirty="0"/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325B741-E090-4A5B-892C-729C2E82889C}"/>
              </a:ext>
            </a:extLst>
          </p:cNvPr>
          <p:cNvSpPr txBox="1"/>
          <p:nvPr/>
        </p:nvSpPr>
        <p:spPr>
          <a:xfrm>
            <a:off x="6340011" y="4108295"/>
            <a:ext cx="2504244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Cheap 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Easy to assemble often used in other products </a:t>
            </a:r>
            <a:endParaRPr lang="en-GB" dirty="0"/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146CB4D1-411A-430E-B259-943807DAA08C}"/>
              </a:ext>
            </a:extLst>
          </p:cNvPr>
          <p:cNvSpPr txBox="1"/>
          <p:nvPr/>
        </p:nvSpPr>
        <p:spPr>
          <a:xfrm>
            <a:off x="9187648" y="3487864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Much power is used</a:t>
            </a:r>
          </a:p>
          <a:p>
            <a:endParaRPr lang="en-GB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AB8AB28B-D568-489A-ACBF-B2E5F6436EE1}"/>
              </a:ext>
            </a:extLst>
          </p:cNvPr>
          <p:cNvSpPr txBox="1"/>
          <p:nvPr/>
        </p:nvSpPr>
        <p:spPr>
          <a:xfrm>
            <a:off x="9102569" y="4843905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Expensive 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Not Robust 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50B1F57E-2EE8-4E34-8F40-C394F9E9DBDD}"/>
              </a:ext>
            </a:extLst>
          </p:cNvPr>
          <p:cNvSpPr txBox="1"/>
          <p:nvPr/>
        </p:nvSpPr>
        <p:spPr>
          <a:xfrm>
            <a:off x="602199" y="4843905"/>
            <a:ext cx="250424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Generate power for the tile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66C8CED0-4F40-41EC-BEE1-204FC152AC63}"/>
              </a:ext>
            </a:extLst>
          </p:cNvPr>
          <p:cNvSpPr txBox="1"/>
          <p:nvPr/>
        </p:nvSpPr>
        <p:spPr>
          <a:xfrm>
            <a:off x="3449836" y="4843905"/>
            <a:ext cx="250424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Solar panel</a:t>
            </a:r>
            <a:endParaRPr lang="en-GB" dirty="0"/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FC4B3BF6-E5FE-4017-9E3D-97CDA05D20B2}"/>
              </a:ext>
            </a:extLst>
          </p:cNvPr>
          <p:cNvSpPr txBox="1"/>
          <p:nvPr/>
        </p:nvSpPr>
        <p:spPr>
          <a:xfrm>
            <a:off x="6297472" y="4843905"/>
            <a:ext cx="2589321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Charges during use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Unlimited amount of energy</a:t>
            </a:r>
            <a:endParaRPr lang="en-GB" dirty="0"/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6620D0EC-A1B9-4B7E-9DAB-7261158F5529}"/>
              </a:ext>
            </a:extLst>
          </p:cNvPr>
          <p:cNvSpPr txBox="1"/>
          <p:nvPr/>
        </p:nvSpPr>
        <p:spPr>
          <a:xfrm>
            <a:off x="602199" y="5365528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Power the tile when it is not charged</a:t>
            </a:r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253ABAC9-0561-45B3-9BBC-6C81D7D120F6}"/>
              </a:ext>
            </a:extLst>
          </p:cNvPr>
          <p:cNvSpPr txBox="1"/>
          <p:nvPr/>
        </p:nvSpPr>
        <p:spPr>
          <a:xfrm>
            <a:off x="3449836" y="5365528"/>
            <a:ext cx="250424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Battery</a:t>
            </a:r>
            <a:endParaRPr lang="en-GB" dirty="0"/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933C6510-231B-454D-9D1B-AE392397F26C}"/>
              </a:ext>
            </a:extLst>
          </p:cNvPr>
          <p:cNvSpPr txBox="1"/>
          <p:nvPr/>
        </p:nvSpPr>
        <p:spPr>
          <a:xfrm>
            <a:off x="6297473" y="5365528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Small amount of energy is 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50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7188D-1251-4892-8123-1B30064A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75"/>
            <a:ext cx="10515600" cy="643123"/>
          </a:xfrm>
        </p:spPr>
        <p:txBody>
          <a:bodyPr>
            <a:normAutofit/>
          </a:bodyPr>
          <a:lstStyle/>
          <a:p>
            <a:r>
              <a:rPr lang="en-GB" sz="3600" dirty="0"/>
              <a:t>Product architecture ideal situation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25790196-7B44-454E-8C7A-BAA013DC76D4}"/>
              </a:ext>
            </a:extLst>
          </p:cNvPr>
          <p:cNvSpPr/>
          <p:nvPr/>
        </p:nvSpPr>
        <p:spPr>
          <a:xfrm>
            <a:off x="2015565" y="2442231"/>
            <a:ext cx="2388092" cy="916294"/>
          </a:xfrm>
          <a:prstGeom prst="roundRect">
            <a:avLst>
              <a:gd name="adj" fmla="val 48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C9182A40-BFB5-4F91-B1A1-B44F5CC3F289}"/>
              </a:ext>
            </a:extLst>
          </p:cNvPr>
          <p:cNvSpPr/>
          <p:nvPr/>
        </p:nvSpPr>
        <p:spPr>
          <a:xfrm>
            <a:off x="1593133" y="2096002"/>
            <a:ext cx="5169789" cy="4021584"/>
          </a:xfrm>
          <a:prstGeom prst="roundRect">
            <a:avLst>
              <a:gd name="adj" fmla="val 2318"/>
            </a:avLst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B40782AE-D083-4642-97B2-E5B4E56EEF2E}"/>
              </a:ext>
            </a:extLst>
          </p:cNvPr>
          <p:cNvSpPr/>
          <p:nvPr/>
        </p:nvSpPr>
        <p:spPr>
          <a:xfrm>
            <a:off x="4155141" y="3501182"/>
            <a:ext cx="2203142" cy="750890"/>
          </a:xfrm>
          <a:prstGeom prst="roundRect">
            <a:avLst>
              <a:gd name="adj" fmla="val 48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F0598C57-6A7C-4929-B23F-F2FBCA680F53}"/>
              </a:ext>
            </a:extLst>
          </p:cNvPr>
          <p:cNvSpPr/>
          <p:nvPr/>
        </p:nvSpPr>
        <p:spPr>
          <a:xfrm>
            <a:off x="1855767" y="5268533"/>
            <a:ext cx="2778710" cy="718806"/>
          </a:xfrm>
          <a:prstGeom prst="roundRect">
            <a:avLst>
              <a:gd name="adj" fmla="val 48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CBD7266-A440-42E9-9276-673024C24B72}"/>
              </a:ext>
            </a:extLst>
          </p:cNvPr>
          <p:cNvSpPr txBox="1">
            <a:spLocks/>
          </p:cNvSpPr>
          <p:nvPr/>
        </p:nvSpPr>
        <p:spPr>
          <a:xfrm>
            <a:off x="1600531" y="1651100"/>
            <a:ext cx="2892638" cy="64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600" b="1" dirty="0">
                <a:solidFill>
                  <a:srgbClr val="70AD47"/>
                </a:solidFill>
              </a:rPr>
              <a:t>TILE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9DB8B69C-E641-4709-B577-0DCA590430F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245122" y="3358525"/>
            <a:ext cx="0" cy="1910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ingslijn: gebogen 16">
            <a:extLst>
              <a:ext uri="{FF2B5EF4-FFF2-40B4-BE49-F238E27FC236}">
                <a16:creationId xmlns:a16="http://schemas.microsoft.com/office/drawing/2014/main" id="{DA2101B6-D469-41EF-94FC-AEDF0A7D7D7E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4403657" y="2900378"/>
            <a:ext cx="853055" cy="60080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ingslijn: gebogen 21">
            <a:extLst>
              <a:ext uri="{FF2B5EF4-FFF2-40B4-BE49-F238E27FC236}">
                <a16:creationId xmlns:a16="http://schemas.microsoft.com/office/drawing/2014/main" id="{4914E442-56C2-459E-B135-D4A0256C3C77}"/>
              </a:ext>
            </a:extLst>
          </p:cNvPr>
          <p:cNvCxnSpPr>
            <a:cxnSpLocks/>
            <a:stCxn id="21" idx="2"/>
            <a:endCxn id="9" idx="3"/>
          </p:cNvCxnSpPr>
          <p:nvPr/>
        </p:nvCxnSpPr>
        <p:spPr>
          <a:xfrm rot="5400000">
            <a:off x="4700770" y="5071994"/>
            <a:ext cx="489650" cy="6222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jl: rechts 23">
            <a:extLst>
              <a:ext uri="{FF2B5EF4-FFF2-40B4-BE49-F238E27FC236}">
                <a16:creationId xmlns:a16="http://schemas.microsoft.com/office/drawing/2014/main" id="{8FE094C9-3141-4D6E-9BAA-C43A05118CE4}"/>
              </a:ext>
            </a:extLst>
          </p:cNvPr>
          <p:cNvSpPr/>
          <p:nvPr/>
        </p:nvSpPr>
        <p:spPr>
          <a:xfrm>
            <a:off x="-443549" y="2501850"/>
            <a:ext cx="2388092" cy="583248"/>
          </a:xfrm>
          <a:prstGeom prst="rightArrow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47670343-E701-4A0C-ACD9-E35BBDCD5C00}"/>
              </a:ext>
            </a:extLst>
          </p:cNvPr>
          <p:cNvSpPr txBox="1">
            <a:spLocks/>
          </p:cNvSpPr>
          <p:nvPr/>
        </p:nvSpPr>
        <p:spPr>
          <a:xfrm>
            <a:off x="26970" y="2486191"/>
            <a:ext cx="2121761" cy="64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dirty="0"/>
              <a:t>Kid activates button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4EA7984A-CD55-4178-9CEC-F3B8BF41EF86}"/>
              </a:ext>
            </a:extLst>
          </p:cNvPr>
          <p:cNvSpPr txBox="1"/>
          <p:nvPr/>
        </p:nvSpPr>
        <p:spPr>
          <a:xfrm>
            <a:off x="2015565" y="2471308"/>
            <a:ext cx="2459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Button</a:t>
            </a:r>
          </a:p>
          <a:p>
            <a:r>
              <a:rPr lang="en-GB" sz="1200" dirty="0"/>
              <a:t> - Switch signal for the LED</a:t>
            </a:r>
          </a:p>
          <a:p>
            <a:r>
              <a:rPr lang="en-GB" sz="1200" dirty="0"/>
              <a:t> - Should detect if wheelchair pushes the button or a kid</a:t>
            </a:r>
          </a:p>
          <a:p>
            <a:endParaRPr lang="en-GB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2D1D314D-26E0-416F-A4F7-8804C4211128}"/>
              </a:ext>
            </a:extLst>
          </p:cNvPr>
          <p:cNvSpPr txBox="1"/>
          <p:nvPr/>
        </p:nvSpPr>
        <p:spPr>
          <a:xfrm>
            <a:off x="4262043" y="3599660"/>
            <a:ext cx="198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LED</a:t>
            </a:r>
          </a:p>
          <a:p>
            <a:r>
              <a:rPr lang="en-GB" sz="1200" dirty="0"/>
              <a:t> - Indicate status of the tile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860C0C01-6C14-4E72-AB55-0EEEA9A5B705}"/>
              </a:ext>
            </a:extLst>
          </p:cNvPr>
          <p:cNvSpPr/>
          <p:nvPr/>
        </p:nvSpPr>
        <p:spPr>
          <a:xfrm>
            <a:off x="1871116" y="5268533"/>
            <a:ext cx="2567496" cy="6463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GB" sz="1200" b="1" dirty="0"/>
              <a:t>Arduino</a:t>
            </a:r>
          </a:p>
          <a:p>
            <a:r>
              <a:rPr lang="en-GB" sz="1200" dirty="0"/>
              <a:t> - keeps track of the status of the tile</a:t>
            </a:r>
          </a:p>
          <a:p>
            <a:r>
              <a:rPr lang="en-GB" sz="1200" dirty="0"/>
              <a:t> - Sends status to the raspberry pi</a:t>
            </a: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1A3D528F-47DA-4E1C-A76A-DDCBD26F2F0A}"/>
              </a:ext>
            </a:extLst>
          </p:cNvPr>
          <p:cNvSpPr/>
          <p:nvPr/>
        </p:nvSpPr>
        <p:spPr>
          <a:xfrm>
            <a:off x="7276740" y="3224487"/>
            <a:ext cx="4752503" cy="2906343"/>
          </a:xfrm>
          <a:prstGeom prst="roundRect">
            <a:avLst>
              <a:gd name="adj" fmla="val 2318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2DF0783A-6479-4BE2-9A03-95D6E956B672}"/>
              </a:ext>
            </a:extLst>
          </p:cNvPr>
          <p:cNvSpPr/>
          <p:nvPr/>
        </p:nvSpPr>
        <p:spPr>
          <a:xfrm>
            <a:off x="4155141" y="4387396"/>
            <a:ext cx="2203142" cy="750890"/>
          </a:xfrm>
          <a:prstGeom prst="roundRect">
            <a:avLst>
              <a:gd name="adj" fmla="val 48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7485BFE4-51FE-4E59-9DDC-E38AAFC5C22A}"/>
              </a:ext>
            </a:extLst>
          </p:cNvPr>
          <p:cNvSpPr txBox="1"/>
          <p:nvPr/>
        </p:nvSpPr>
        <p:spPr>
          <a:xfrm>
            <a:off x="4262043" y="4485874"/>
            <a:ext cx="198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433 MHz</a:t>
            </a:r>
          </a:p>
          <a:p>
            <a:r>
              <a:rPr lang="en-GB" sz="1200" dirty="0"/>
              <a:t> - Sends data to Raspberry Pi</a:t>
            </a:r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191D9BEF-FDA4-4FBC-A78C-028E97DD61AB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>
            <a:off x="5256712" y="4252072"/>
            <a:ext cx="0" cy="135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oog 17">
            <a:extLst>
              <a:ext uri="{FF2B5EF4-FFF2-40B4-BE49-F238E27FC236}">
                <a16:creationId xmlns:a16="http://schemas.microsoft.com/office/drawing/2014/main" id="{7BDE73D0-F70F-4195-9A2B-3D7DD886D6D7}"/>
              </a:ext>
            </a:extLst>
          </p:cNvPr>
          <p:cNvSpPr/>
          <p:nvPr/>
        </p:nvSpPr>
        <p:spPr>
          <a:xfrm rot="5400000">
            <a:off x="6211817" y="4978531"/>
            <a:ext cx="245220" cy="24522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Boog 28">
            <a:extLst>
              <a:ext uri="{FF2B5EF4-FFF2-40B4-BE49-F238E27FC236}">
                <a16:creationId xmlns:a16="http://schemas.microsoft.com/office/drawing/2014/main" id="{880C0093-CB9A-45BC-9D44-6252CA52BA7D}"/>
              </a:ext>
            </a:extLst>
          </p:cNvPr>
          <p:cNvSpPr/>
          <p:nvPr/>
        </p:nvSpPr>
        <p:spPr>
          <a:xfrm rot="5400000">
            <a:off x="6064987" y="4831701"/>
            <a:ext cx="500060" cy="50006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Boog 29">
            <a:extLst>
              <a:ext uri="{FF2B5EF4-FFF2-40B4-BE49-F238E27FC236}">
                <a16:creationId xmlns:a16="http://schemas.microsoft.com/office/drawing/2014/main" id="{0F6A88E9-3720-4BA6-8549-8E7993EA14A4}"/>
              </a:ext>
            </a:extLst>
          </p:cNvPr>
          <p:cNvSpPr/>
          <p:nvPr/>
        </p:nvSpPr>
        <p:spPr>
          <a:xfrm rot="5400000">
            <a:off x="5927729" y="4694443"/>
            <a:ext cx="754206" cy="754206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hthoek: afgeronde hoeken 30">
            <a:extLst>
              <a:ext uri="{FF2B5EF4-FFF2-40B4-BE49-F238E27FC236}">
                <a16:creationId xmlns:a16="http://schemas.microsoft.com/office/drawing/2014/main" id="{05C2BBD4-C9A9-4C36-8F8C-B2C3B4859715}"/>
              </a:ext>
            </a:extLst>
          </p:cNvPr>
          <p:cNvSpPr/>
          <p:nvPr/>
        </p:nvSpPr>
        <p:spPr>
          <a:xfrm>
            <a:off x="7684356" y="3418555"/>
            <a:ext cx="2349609" cy="692146"/>
          </a:xfrm>
          <a:prstGeom prst="roundRect">
            <a:avLst>
              <a:gd name="adj" fmla="val 48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09736102-8FDD-4DC8-8668-21AA6DF1893B}"/>
              </a:ext>
            </a:extLst>
          </p:cNvPr>
          <p:cNvSpPr/>
          <p:nvPr/>
        </p:nvSpPr>
        <p:spPr>
          <a:xfrm>
            <a:off x="7684355" y="3434585"/>
            <a:ext cx="2567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Raspberry Pi</a:t>
            </a:r>
          </a:p>
          <a:p>
            <a:r>
              <a:rPr lang="en-GB" sz="1200" dirty="0"/>
              <a:t> - process the data of the Arduino</a:t>
            </a:r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F1836B41-A868-4DE5-B6A6-6E71FFAFC69E}"/>
              </a:ext>
            </a:extLst>
          </p:cNvPr>
          <p:cNvSpPr/>
          <p:nvPr/>
        </p:nvSpPr>
        <p:spPr>
          <a:xfrm>
            <a:off x="9780594" y="4336625"/>
            <a:ext cx="2150984" cy="651245"/>
          </a:xfrm>
          <a:prstGeom prst="roundRect">
            <a:avLst>
              <a:gd name="adj" fmla="val 48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55DE1A53-621D-4D80-9110-7EBFFE1AE89F}"/>
              </a:ext>
            </a:extLst>
          </p:cNvPr>
          <p:cNvSpPr/>
          <p:nvPr/>
        </p:nvSpPr>
        <p:spPr>
          <a:xfrm>
            <a:off x="9780593" y="4352656"/>
            <a:ext cx="2044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Score board</a:t>
            </a:r>
          </a:p>
          <a:p>
            <a:r>
              <a:rPr lang="en-GB" sz="1200" dirty="0"/>
              <a:t> - show the score of the game</a:t>
            </a:r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9619B54D-4FD1-4FB8-A0E9-231BE272E1B4}"/>
              </a:ext>
            </a:extLst>
          </p:cNvPr>
          <p:cNvSpPr/>
          <p:nvPr/>
        </p:nvSpPr>
        <p:spPr>
          <a:xfrm>
            <a:off x="7757590" y="5183905"/>
            <a:ext cx="2203142" cy="750890"/>
          </a:xfrm>
          <a:prstGeom prst="roundRect">
            <a:avLst>
              <a:gd name="adj" fmla="val 48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7FCC949D-EA3E-47EB-8CAD-26744855A4C8}"/>
              </a:ext>
            </a:extLst>
          </p:cNvPr>
          <p:cNvSpPr txBox="1"/>
          <p:nvPr/>
        </p:nvSpPr>
        <p:spPr>
          <a:xfrm>
            <a:off x="7791257" y="5282383"/>
            <a:ext cx="198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433 MHz</a:t>
            </a:r>
          </a:p>
          <a:p>
            <a:r>
              <a:rPr lang="en-GB" sz="1200" dirty="0"/>
              <a:t> - </a:t>
            </a:r>
            <a:r>
              <a:rPr lang="en-GB" sz="1200" dirty="0" err="1"/>
              <a:t>sents</a:t>
            </a:r>
            <a:r>
              <a:rPr lang="en-GB" sz="1200" dirty="0"/>
              <a:t> data to Raspberry Pi</a:t>
            </a:r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2913B1DF-24BC-4D5A-86F1-3F9FACD85DA0}"/>
              </a:ext>
            </a:extLst>
          </p:cNvPr>
          <p:cNvGrpSpPr/>
          <p:nvPr/>
        </p:nvGrpSpPr>
        <p:grpSpPr>
          <a:xfrm rot="10800000">
            <a:off x="7442085" y="4860766"/>
            <a:ext cx="754206" cy="754206"/>
            <a:chOff x="7037051" y="4380460"/>
            <a:chExt cx="754206" cy="754206"/>
          </a:xfrm>
        </p:grpSpPr>
        <p:sp>
          <p:nvSpPr>
            <p:cNvPr id="38" name="Boog 37">
              <a:extLst>
                <a:ext uri="{FF2B5EF4-FFF2-40B4-BE49-F238E27FC236}">
                  <a16:creationId xmlns:a16="http://schemas.microsoft.com/office/drawing/2014/main" id="{C5F7E213-ADD7-4065-8430-3CD601C78AAF}"/>
                </a:ext>
              </a:extLst>
            </p:cNvPr>
            <p:cNvSpPr/>
            <p:nvPr/>
          </p:nvSpPr>
          <p:spPr>
            <a:xfrm rot="5400000">
              <a:off x="7321139" y="4664548"/>
              <a:ext cx="245220" cy="245220"/>
            </a:xfrm>
            <a:prstGeom prst="arc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Boog 38">
              <a:extLst>
                <a:ext uri="{FF2B5EF4-FFF2-40B4-BE49-F238E27FC236}">
                  <a16:creationId xmlns:a16="http://schemas.microsoft.com/office/drawing/2014/main" id="{B4E4FBEA-79C2-401F-8A21-15FBEA3F1667}"/>
                </a:ext>
              </a:extLst>
            </p:cNvPr>
            <p:cNvSpPr/>
            <p:nvPr/>
          </p:nvSpPr>
          <p:spPr>
            <a:xfrm rot="5400000">
              <a:off x="7174309" y="4517718"/>
              <a:ext cx="500060" cy="500060"/>
            </a:xfrm>
            <a:prstGeom prst="arc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Boog 39">
              <a:extLst>
                <a:ext uri="{FF2B5EF4-FFF2-40B4-BE49-F238E27FC236}">
                  <a16:creationId xmlns:a16="http://schemas.microsoft.com/office/drawing/2014/main" id="{3AD082E6-88FE-434A-9E97-42EB0223F533}"/>
                </a:ext>
              </a:extLst>
            </p:cNvPr>
            <p:cNvSpPr/>
            <p:nvPr/>
          </p:nvSpPr>
          <p:spPr>
            <a:xfrm rot="5400000">
              <a:off x="7037051" y="4380460"/>
              <a:ext cx="754206" cy="754206"/>
            </a:xfrm>
            <a:prstGeom prst="arc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343E09C4-5639-4988-98C4-8F140EE27212}"/>
              </a:ext>
            </a:extLst>
          </p:cNvPr>
          <p:cNvCxnSpPr>
            <a:stCxn id="36" idx="0"/>
            <a:endCxn id="31" idx="2"/>
          </p:cNvCxnSpPr>
          <p:nvPr/>
        </p:nvCxnSpPr>
        <p:spPr>
          <a:xfrm flipV="1">
            <a:off x="8859161" y="4110701"/>
            <a:ext cx="0" cy="10732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ingslijn: gebogen 43">
            <a:extLst>
              <a:ext uri="{FF2B5EF4-FFF2-40B4-BE49-F238E27FC236}">
                <a16:creationId xmlns:a16="http://schemas.microsoft.com/office/drawing/2014/main" id="{65831E25-B887-4DEC-AE24-F3416A0C537F}"/>
              </a:ext>
            </a:extLst>
          </p:cNvPr>
          <p:cNvCxnSpPr>
            <a:cxnSpLocks/>
            <a:stCxn id="31" idx="3"/>
            <a:endCxn id="35" idx="0"/>
          </p:cNvCxnSpPr>
          <p:nvPr/>
        </p:nvCxnSpPr>
        <p:spPr>
          <a:xfrm>
            <a:off x="10033965" y="3764628"/>
            <a:ext cx="768855" cy="58802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ingslijn: gebogen 46">
            <a:extLst>
              <a:ext uri="{FF2B5EF4-FFF2-40B4-BE49-F238E27FC236}">
                <a16:creationId xmlns:a16="http://schemas.microsoft.com/office/drawing/2014/main" id="{EFF375F7-1C43-4283-AFE1-46EE70BCDE12}"/>
              </a:ext>
            </a:extLst>
          </p:cNvPr>
          <p:cNvCxnSpPr>
            <a:cxnSpLocks/>
            <a:stCxn id="34" idx="2"/>
            <a:endCxn id="36" idx="3"/>
          </p:cNvCxnSpPr>
          <p:nvPr/>
        </p:nvCxnSpPr>
        <p:spPr>
          <a:xfrm rot="5400000">
            <a:off x="10122669" y="4825933"/>
            <a:ext cx="571480" cy="89535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el 1">
            <a:extLst>
              <a:ext uri="{FF2B5EF4-FFF2-40B4-BE49-F238E27FC236}">
                <a16:creationId xmlns:a16="http://schemas.microsoft.com/office/drawing/2014/main" id="{C95ED7BC-9081-479B-AEC5-3DB4DE024D3B}"/>
              </a:ext>
            </a:extLst>
          </p:cNvPr>
          <p:cNvSpPr txBox="1">
            <a:spLocks/>
          </p:cNvSpPr>
          <p:nvPr/>
        </p:nvSpPr>
        <p:spPr>
          <a:xfrm>
            <a:off x="7276739" y="2764829"/>
            <a:ext cx="2892638" cy="64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600" b="1" dirty="0" err="1">
                <a:solidFill>
                  <a:srgbClr val="ED7D31"/>
                </a:solidFill>
              </a:rPr>
              <a:t>Raspberry</a:t>
            </a:r>
            <a:r>
              <a:rPr lang="nl-NL" sz="1600" b="1" dirty="0">
                <a:solidFill>
                  <a:srgbClr val="ED7D31"/>
                </a:solidFill>
              </a:rPr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319618097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293</Words>
  <Application>Microsoft Office PowerPoint</Application>
  <PresentationFormat>Widescreen</PresentationFormat>
  <Paragraphs>74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 Presentation</vt:lpstr>
      <vt:lpstr>Product architecture prototype 1 </vt:lpstr>
      <vt:lpstr>Electrical circuit </vt:lpstr>
      <vt:lpstr>Actuators and Sensors </vt:lpstr>
      <vt:lpstr>Product architecture ideal situation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Donald Dingemanse</dc:creator>
  <cp:lastModifiedBy>Tjitske Franx</cp:lastModifiedBy>
  <cp:revision>17</cp:revision>
  <dcterms:created xsi:type="dcterms:W3CDTF">2019-09-23T11:48:23Z</dcterms:created>
  <dcterms:modified xsi:type="dcterms:W3CDTF">2019-09-27T13:33:43Z</dcterms:modified>
</cp:coreProperties>
</file>