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9"/>
  </p:notesMasterIdLst>
  <p:handoutMasterIdLst>
    <p:handoutMasterId r:id="rId20"/>
  </p:handoutMasterIdLst>
  <p:sldIdLst>
    <p:sldId id="330" r:id="rId5"/>
    <p:sldId id="745" r:id="rId6"/>
    <p:sldId id="824" r:id="rId7"/>
    <p:sldId id="826" r:id="rId8"/>
    <p:sldId id="827" r:id="rId9"/>
    <p:sldId id="823" r:id="rId10"/>
    <p:sldId id="831" r:id="rId11"/>
    <p:sldId id="832" r:id="rId12"/>
    <p:sldId id="833" r:id="rId13"/>
    <p:sldId id="834" r:id="rId14"/>
    <p:sldId id="835" r:id="rId15"/>
    <p:sldId id="830" r:id="rId16"/>
    <p:sldId id="829" r:id="rId17"/>
    <p:sldId id="828" r:id="rId18"/>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128"/>
        <a:cs typeface="+mn-cs"/>
      </a:defRPr>
    </a:lvl1pPr>
    <a:lvl2pPr marL="457200" algn="l" defTabSz="457200" rtl="0" fontAlgn="base">
      <a:spcBef>
        <a:spcPct val="0"/>
      </a:spcBef>
      <a:spcAft>
        <a:spcPct val="0"/>
      </a:spcAft>
      <a:defRPr kern="1200">
        <a:solidFill>
          <a:schemeClr val="tx1"/>
        </a:solidFill>
        <a:latin typeface="Calibri" charset="0"/>
        <a:ea typeface="ＭＳ Ｐゴシック" charset="-128"/>
        <a:cs typeface="+mn-cs"/>
      </a:defRPr>
    </a:lvl2pPr>
    <a:lvl3pPr marL="914400" algn="l" defTabSz="457200" rtl="0" fontAlgn="base">
      <a:spcBef>
        <a:spcPct val="0"/>
      </a:spcBef>
      <a:spcAft>
        <a:spcPct val="0"/>
      </a:spcAft>
      <a:defRPr kern="1200">
        <a:solidFill>
          <a:schemeClr val="tx1"/>
        </a:solidFill>
        <a:latin typeface="Calibri"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Calibri"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Calibri" charset="0"/>
        <a:ea typeface="ＭＳ Ｐゴシック" charset="-128"/>
        <a:cs typeface="+mn-cs"/>
      </a:defRPr>
    </a:lvl5pPr>
    <a:lvl6pPr marL="2286000" algn="l" defTabSz="914400" rtl="0" eaLnBrk="1" latinLnBrk="0" hangingPunct="1">
      <a:defRPr kern="1200">
        <a:solidFill>
          <a:schemeClr val="tx1"/>
        </a:solidFill>
        <a:latin typeface="Calibri" charset="0"/>
        <a:ea typeface="ＭＳ Ｐゴシック" charset="-128"/>
        <a:cs typeface="+mn-cs"/>
      </a:defRPr>
    </a:lvl6pPr>
    <a:lvl7pPr marL="2743200" algn="l" defTabSz="914400" rtl="0" eaLnBrk="1" latinLnBrk="0" hangingPunct="1">
      <a:defRPr kern="1200">
        <a:solidFill>
          <a:schemeClr val="tx1"/>
        </a:solidFill>
        <a:latin typeface="Calibri" charset="0"/>
        <a:ea typeface="ＭＳ Ｐゴシック" charset="-128"/>
        <a:cs typeface="+mn-cs"/>
      </a:defRPr>
    </a:lvl7pPr>
    <a:lvl8pPr marL="3200400" algn="l" defTabSz="914400" rtl="0" eaLnBrk="1" latinLnBrk="0" hangingPunct="1">
      <a:defRPr kern="1200">
        <a:solidFill>
          <a:schemeClr val="tx1"/>
        </a:solidFill>
        <a:latin typeface="Calibri" charset="0"/>
        <a:ea typeface="ＭＳ Ｐゴシック" charset="-128"/>
        <a:cs typeface="+mn-cs"/>
      </a:defRPr>
    </a:lvl8pPr>
    <a:lvl9pPr marL="3657600" algn="l" defTabSz="914400" rtl="0" eaLnBrk="1" latinLnBrk="0" hangingPunct="1">
      <a:defRPr kern="1200">
        <a:solidFill>
          <a:schemeClr val="tx1"/>
        </a:solidFill>
        <a:latin typeface="Calibri" charset="0"/>
        <a:ea typeface="ＭＳ Ｐゴシック"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2C64"/>
    <a:srgbClr val="32AA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86"/>
    <p:restoredTop sz="96793"/>
  </p:normalViewPr>
  <p:slideViewPr>
    <p:cSldViewPr snapToObjects="1">
      <p:cViewPr varScale="1">
        <p:scale>
          <a:sx n="198" d="100"/>
          <a:sy n="198" d="100"/>
        </p:scale>
        <p:origin x="584" y="128"/>
      </p:cViewPr>
      <p:guideLst>
        <p:guide orient="horz" pos="1620"/>
        <p:guide pos="2880"/>
      </p:guideLst>
    </p:cSldViewPr>
  </p:slideViewPr>
  <p:outlineViewPr>
    <p:cViewPr>
      <p:scale>
        <a:sx n="33" d="100"/>
        <a:sy n="33" d="100"/>
      </p:scale>
      <p:origin x="0" y="-26648"/>
    </p:cViewPr>
  </p:outlineViewPr>
  <p:notesTextViewPr>
    <p:cViewPr>
      <p:scale>
        <a:sx n="100" d="100"/>
        <a:sy n="100" d="100"/>
      </p:scale>
      <p:origin x="0" y="0"/>
    </p:cViewPr>
  </p:notesTextViewPr>
  <p:sorterViewPr>
    <p:cViewPr>
      <p:scale>
        <a:sx n="1" d="1"/>
        <a:sy n="1" d="1"/>
      </p:scale>
      <p:origin x="0" y="0"/>
    </p:cViewPr>
  </p:sorterViewPr>
  <p:notesViewPr>
    <p:cSldViewPr snapToObjects="1">
      <p:cViewPr varScale="1">
        <p:scale>
          <a:sx n="107" d="100"/>
          <a:sy n="107" d="100"/>
        </p:scale>
        <p:origin x="3648"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AFB2AC-7E4F-8047-9193-854483C1A223}" type="datetimeFigureOut">
              <a:rPr lang="en-US" smtClean="0"/>
              <a:t>12/27/20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1CE209-2B77-6A4B-8F32-9DF4E1CE944B}" type="slidenum">
              <a:rPr lang="en-US" smtClean="0"/>
              <a:t>‹#›</a:t>
            </a:fld>
            <a:endParaRPr lang="en-US"/>
          </a:p>
        </p:txBody>
      </p:sp>
    </p:spTree>
    <p:extLst>
      <p:ext uri="{BB962C8B-B14F-4D97-AF65-F5344CB8AC3E}">
        <p14:creationId xmlns:p14="http://schemas.microsoft.com/office/powerpoint/2010/main" val="8162578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9567C9F-4D7F-5847-BD8F-556675060DA1}" type="datetimeFigureOut">
              <a:rPr lang="en-US" altLang="en-US"/>
              <a:pPr/>
              <a:t>12/27/20</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5D6415B-586E-2B45-B637-70E4CB56C15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150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tLang="en-US"/>
          </a:p>
        </p:txBody>
      </p:sp>
      <p:sp>
        <p:nvSpPr>
          <p:cNvPr id="2150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fld id="{CFD365BF-ADBE-9B41-ABF1-832DDE2B814C}" type="slidenum">
              <a:rPr lang="en-US" altLang="en-US"/>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191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tLang="en-US"/>
          </a:p>
        </p:txBody>
      </p:sp>
      <p:sp>
        <p:nvSpPr>
          <p:cNvPr id="2191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fld id="{27EDD166-DF5B-E640-90C2-FE28AE548D5C}" type="slidenum">
              <a:rPr lang="en-US" altLang="en-US"/>
              <a:pPr/>
              <a:t>2</a:t>
            </a:fld>
            <a:endParaRPr lang="en-US" altLang="en-US"/>
          </a:p>
        </p:txBody>
      </p:sp>
    </p:spTree>
    <p:extLst>
      <p:ext uri="{BB962C8B-B14F-4D97-AF65-F5344CB8AC3E}">
        <p14:creationId xmlns:p14="http://schemas.microsoft.com/office/powerpoint/2010/main" val="343034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91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tLang="en-US"/>
          </a:p>
        </p:txBody>
      </p:sp>
      <p:sp>
        <p:nvSpPr>
          <p:cNvPr id="2191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fld id="{27EDD166-DF5B-E640-90C2-FE28AE548D5C}" type="slidenum">
              <a:rPr lang="en-US" altLang="en-US"/>
              <a:pPr/>
              <a:t>3</a:t>
            </a:fld>
            <a:endParaRPr lang="en-US" altLang="en-US"/>
          </a:p>
        </p:txBody>
      </p:sp>
    </p:spTree>
    <p:extLst>
      <p:ext uri="{BB962C8B-B14F-4D97-AF65-F5344CB8AC3E}">
        <p14:creationId xmlns:p14="http://schemas.microsoft.com/office/powerpoint/2010/main" val="3658690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191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tLang="en-US"/>
          </a:p>
        </p:txBody>
      </p:sp>
      <p:sp>
        <p:nvSpPr>
          <p:cNvPr id="2191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fld id="{27EDD166-DF5B-E640-90C2-FE28AE548D5C}" type="slidenum">
              <a:rPr lang="en-US" altLang="en-US"/>
              <a:pPr/>
              <a:t>5</a:t>
            </a:fld>
            <a:endParaRPr lang="en-US" altLang="en-US"/>
          </a:p>
        </p:txBody>
      </p:sp>
    </p:spTree>
    <p:extLst>
      <p:ext uri="{BB962C8B-B14F-4D97-AF65-F5344CB8AC3E}">
        <p14:creationId xmlns:p14="http://schemas.microsoft.com/office/powerpoint/2010/main" val="412157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181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tLang="en-US"/>
          </a:p>
        </p:txBody>
      </p:sp>
      <p:sp>
        <p:nvSpPr>
          <p:cNvPr id="2181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fld id="{D4A0B81F-8AE9-1943-AF53-E78D21B80C2F}" type="slidenum">
              <a:rPr lang="en-US" altLang="en-US"/>
              <a:pPr/>
              <a:t>6</a:t>
            </a:fld>
            <a:endParaRPr lang="en-US" altLang="en-US"/>
          </a:p>
        </p:txBody>
      </p:sp>
    </p:spTree>
    <p:extLst>
      <p:ext uri="{BB962C8B-B14F-4D97-AF65-F5344CB8AC3E}">
        <p14:creationId xmlns:p14="http://schemas.microsoft.com/office/powerpoint/2010/main" val="3402531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181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tLang="en-US"/>
          </a:p>
        </p:txBody>
      </p:sp>
      <p:sp>
        <p:nvSpPr>
          <p:cNvPr id="2181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fld id="{D4A0B81F-8AE9-1943-AF53-E78D21B80C2F}" type="slidenum">
              <a:rPr lang="en-US" altLang="en-US"/>
              <a:pPr/>
              <a:t>12</a:t>
            </a:fld>
            <a:endParaRPr lang="en-US" altLang="en-US"/>
          </a:p>
        </p:txBody>
      </p:sp>
    </p:spTree>
    <p:extLst>
      <p:ext uri="{BB962C8B-B14F-4D97-AF65-F5344CB8AC3E}">
        <p14:creationId xmlns:p14="http://schemas.microsoft.com/office/powerpoint/2010/main" val="1375772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590550"/>
            <a:ext cx="8839200" cy="4038600"/>
          </a:xfrm>
          <a:prstGeom prst="rect">
            <a:avLst/>
          </a:prstGeo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1">
            <a:extLst>
              <a:ext uri="{FF2B5EF4-FFF2-40B4-BE49-F238E27FC236}">
                <a16:creationId xmlns:a16="http://schemas.microsoft.com/office/drawing/2014/main" id="{F05F4A72-606B-984B-907B-5BEA9B53E5C0}"/>
              </a:ext>
            </a:extLst>
          </p:cNvPr>
          <p:cNvSpPr>
            <a:spLocks noGrp="1"/>
          </p:cNvSpPr>
          <p:nvPr>
            <p:ph type="title" hasCustomPrompt="1"/>
          </p:nvPr>
        </p:nvSpPr>
        <p:spPr>
          <a:xfrm>
            <a:off x="172570" y="1121"/>
            <a:ext cx="8666629" cy="443198"/>
          </a:xfrm>
          <a:prstGeom prst="rect">
            <a:avLst/>
          </a:prstGeom>
        </p:spPr>
        <p:txBody>
          <a:bodyPr wrap="square" anchor="t"/>
          <a:lstStyle>
            <a:lvl1pPr algn="l">
              <a:lnSpc>
                <a:spcPct val="90000"/>
              </a:lnSpc>
              <a:defRPr sz="3200" b="0">
                <a:solidFill>
                  <a:schemeClr val="bg1"/>
                </a:solidFill>
                <a:latin typeface="Museo For Dell" pitchFamily="2" charset="0"/>
              </a:defRPr>
            </a:lvl1pPr>
          </a:lstStyle>
          <a:p>
            <a:r>
              <a:rPr lang="en-US" dirty="0"/>
              <a:t>Click to edit master title</a:t>
            </a:r>
          </a:p>
        </p:txBody>
      </p:sp>
    </p:spTree>
    <p:extLst>
      <p:ext uri="{BB962C8B-B14F-4D97-AF65-F5344CB8AC3E}">
        <p14:creationId xmlns:p14="http://schemas.microsoft.com/office/powerpoint/2010/main" val="26876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Title 1"/>
          <p:cNvSpPr txBox="1">
            <a:spLocks/>
          </p:cNvSpPr>
          <p:nvPr userDrawn="1"/>
        </p:nvSpPr>
        <p:spPr>
          <a:xfrm>
            <a:off x="152400" y="895350"/>
            <a:ext cx="6934200" cy="457200"/>
          </a:xfrm>
          <a:prstGeom prst="rect">
            <a:avLst/>
          </a:prstGeom>
        </p:spPr>
        <p:txBody>
          <a:bodyPr/>
          <a:lstStyle>
            <a:lvl1pPr algn="ctr" defTabSz="457200" rtl="0" fontAlgn="base">
              <a:spcBef>
                <a:spcPct val="0"/>
              </a:spcBef>
              <a:spcAft>
                <a:spcPct val="0"/>
              </a:spcAft>
              <a:defRPr sz="4400" kern="1200">
                <a:solidFill>
                  <a:schemeClr val="tx1"/>
                </a:solidFill>
                <a:latin typeface="+mj-lt"/>
                <a:ea typeface="ＭＳ Ｐゴシック" charset="-128"/>
                <a:cs typeface="+mj-cs"/>
              </a:defRPr>
            </a:lvl1pPr>
            <a:lvl2pPr algn="ctr" defTabSz="457200" rtl="0" fontAlgn="base">
              <a:spcBef>
                <a:spcPct val="0"/>
              </a:spcBef>
              <a:spcAft>
                <a:spcPct val="0"/>
              </a:spcAft>
              <a:defRPr sz="4400">
                <a:solidFill>
                  <a:schemeClr val="tx1"/>
                </a:solidFill>
                <a:latin typeface="Calibri" charset="0"/>
                <a:ea typeface="ＭＳ Ｐゴシック" charset="-128"/>
              </a:defRPr>
            </a:lvl2pPr>
            <a:lvl3pPr algn="ctr" defTabSz="457200" rtl="0" fontAlgn="base">
              <a:spcBef>
                <a:spcPct val="0"/>
              </a:spcBef>
              <a:spcAft>
                <a:spcPct val="0"/>
              </a:spcAft>
              <a:defRPr sz="4400">
                <a:solidFill>
                  <a:schemeClr val="tx1"/>
                </a:solidFill>
                <a:latin typeface="Calibri" charset="0"/>
                <a:ea typeface="ＭＳ Ｐゴシック" charset="-128"/>
              </a:defRPr>
            </a:lvl3pPr>
            <a:lvl4pPr algn="ctr" defTabSz="457200" rtl="0" fontAlgn="base">
              <a:spcBef>
                <a:spcPct val="0"/>
              </a:spcBef>
              <a:spcAft>
                <a:spcPct val="0"/>
              </a:spcAft>
              <a:defRPr sz="4400">
                <a:solidFill>
                  <a:schemeClr val="tx1"/>
                </a:solidFill>
                <a:latin typeface="Calibri" charset="0"/>
                <a:ea typeface="ＭＳ Ｐゴシック" charset="-128"/>
              </a:defRPr>
            </a:lvl4pPr>
            <a:lvl5pPr algn="ctr" defTabSz="457200" rtl="0" fontAlgn="base">
              <a:spcBef>
                <a:spcPct val="0"/>
              </a:spcBef>
              <a:spcAft>
                <a:spcPct val="0"/>
              </a:spcAft>
              <a:defRPr sz="4400">
                <a:solidFill>
                  <a:schemeClr val="tx1"/>
                </a:solidFill>
                <a:latin typeface="Calibri" charset="0"/>
                <a:ea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defRPr>
            </a:lvl9pPr>
          </a:lstStyle>
          <a:p>
            <a:pPr algn="l"/>
            <a:r>
              <a:rPr lang="en-US" sz="2800" dirty="0">
                <a:solidFill>
                  <a:schemeClr val="bg1"/>
                </a:solidFill>
              </a:rPr>
              <a:t>Click to edit Master title style</a:t>
            </a:r>
          </a:p>
        </p:txBody>
      </p:sp>
    </p:spTree>
    <p:extLst>
      <p:ext uri="{BB962C8B-B14F-4D97-AF65-F5344CB8AC3E}">
        <p14:creationId xmlns:p14="http://schemas.microsoft.com/office/powerpoint/2010/main" val="1469264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4637"/>
          </a:xfrm>
          <a:prstGeom prst="rect">
            <a:avLst/>
          </a:prstGeom>
        </p:spPr>
        <p:txBody>
          <a:bodyPr/>
          <a:lstStyle>
            <a:lvl1pPr>
              <a:defRPr/>
            </a:lvl1pPr>
          </a:lstStyle>
          <a:p>
            <a:fld id="{80CC6A0C-5777-6141-8161-40A51E54DA25}" type="datetimeFigureOut">
              <a:rPr lang="en-US" altLang="en-US"/>
              <a:pPr/>
              <a:t>12/27/20</a:t>
            </a:fld>
            <a:endParaRPr lang="en-US" altLang="en-US"/>
          </a:p>
        </p:txBody>
      </p:sp>
      <p:sp>
        <p:nvSpPr>
          <p:cNvPr id="6" name="Footer Placeholder 5"/>
          <p:cNvSpPr>
            <a:spLocks noGrp="1"/>
          </p:cNvSpPr>
          <p:nvPr>
            <p:ph type="ftr" sz="quarter" idx="11"/>
          </p:nvPr>
        </p:nvSpPr>
        <p:spPr>
          <a:xfrm>
            <a:off x="3124200" y="4767263"/>
            <a:ext cx="2895600" cy="274637"/>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4767263"/>
            <a:ext cx="2133600" cy="274637"/>
          </a:xfrm>
          <a:prstGeom prst="rect">
            <a:avLst/>
          </a:prstGeom>
        </p:spPr>
        <p:txBody>
          <a:bodyPr/>
          <a:lstStyle>
            <a:lvl1pPr>
              <a:defRPr/>
            </a:lvl1pPr>
          </a:lstStyle>
          <a:p>
            <a:fld id="{BB1B0572-E7E6-434E-BFB5-5CD3555E83A4}" type="slidenum">
              <a:rPr lang="en-US" altLang="en-US"/>
              <a:pPr/>
              <a:t>‹#›</a:t>
            </a:fld>
            <a:endParaRPr lang="en-US" altLang="en-US">
              <a:solidFill>
                <a:srgbClr val="88A44D"/>
              </a:solidFill>
            </a:endParaRPr>
          </a:p>
        </p:txBody>
      </p:sp>
    </p:spTree>
    <p:extLst>
      <p:ext uri="{BB962C8B-B14F-4D97-AF65-F5344CB8AC3E}">
        <p14:creationId xmlns:p14="http://schemas.microsoft.com/office/powerpoint/2010/main" val="878251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457200" y="4767263"/>
            <a:ext cx="2133600" cy="274637"/>
          </a:xfrm>
          <a:prstGeom prst="rect">
            <a:avLst/>
          </a:prstGeom>
        </p:spPr>
        <p:txBody>
          <a:bodyPr/>
          <a:lstStyle>
            <a:lvl1pPr>
              <a:defRPr/>
            </a:lvl1pPr>
          </a:lstStyle>
          <a:p>
            <a:fld id="{01FA5FD1-732F-9047-B0F4-603D0EAC5CB0}" type="datetimeFigureOut">
              <a:rPr lang="en-US" altLang="en-US"/>
              <a:pPr/>
              <a:t>12/27/20</a:t>
            </a:fld>
            <a:endParaRPr lang="en-US" altLang="en-US"/>
          </a:p>
        </p:txBody>
      </p:sp>
      <p:sp>
        <p:nvSpPr>
          <p:cNvPr id="6" name="Footer Placeholder 4"/>
          <p:cNvSpPr>
            <a:spLocks noGrp="1"/>
          </p:cNvSpPr>
          <p:nvPr>
            <p:ph type="ftr" sz="quarter" idx="11"/>
          </p:nvPr>
        </p:nvSpPr>
        <p:spPr>
          <a:xfrm>
            <a:off x="3124200" y="4767263"/>
            <a:ext cx="2895600" cy="274637"/>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6553200" y="4767263"/>
            <a:ext cx="2133600" cy="274637"/>
          </a:xfrm>
          <a:prstGeom prst="rect">
            <a:avLst/>
          </a:prstGeom>
        </p:spPr>
        <p:txBody>
          <a:bodyPr/>
          <a:lstStyle>
            <a:lvl1pPr>
              <a:defRPr/>
            </a:lvl1pPr>
          </a:lstStyle>
          <a:p>
            <a:fld id="{3DBB9D51-EA15-824B-AFBA-C5CFF763538D}" type="slidenum">
              <a:rPr lang="en-US" altLang="en-US"/>
              <a:pPr/>
              <a:t>‹#›</a:t>
            </a:fld>
            <a:endParaRPr lang="en-US" altLang="en-US"/>
          </a:p>
        </p:txBody>
      </p:sp>
    </p:spTree>
    <p:extLst>
      <p:ext uri="{BB962C8B-B14F-4D97-AF65-F5344CB8AC3E}">
        <p14:creationId xmlns:p14="http://schemas.microsoft.com/office/powerpoint/2010/main" val="1108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0"/>
            <a:ext cx="8229600" cy="33940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4637"/>
          </a:xfrm>
          <a:prstGeom prst="rect">
            <a:avLst/>
          </a:prstGeom>
        </p:spPr>
        <p:txBody>
          <a:bodyPr/>
          <a:lstStyle>
            <a:lvl1pPr>
              <a:defRPr/>
            </a:lvl1pPr>
          </a:lstStyle>
          <a:p>
            <a:fld id="{D56D54B9-89B7-A248-9210-3C9346164D0F}" type="datetimeFigureOut">
              <a:rPr lang="en-US" altLang="en-US"/>
              <a:pPr/>
              <a:t>12/27/20</a:t>
            </a:fld>
            <a:endParaRPr lang="en-US" altLang="en-US"/>
          </a:p>
        </p:txBody>
      </p:sp>
      <p:sp>
        <p:nvSpPr>
          <p:cNvPr id="5" name="Footer Placeholder 4"/>
          <p:cNvSpPr>
            <a:spLocks noGrp="1"/>
          </p:cNvSpPr>
          <p:nvPr>
            <p:ph type="ftr" sz="quarter" idx="11"/>
          </p:nvPr>
        </p:nvSpPr>
        <p:spPr>
          <a:xfrm>
            <a:off x="3124200" y="4767263"/>
            <a:ext cx="2895600" cy="274637"/>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4767263"/>
            <a:ext cx="2133600" cy="274637"/>
          </a:xfrm>
          <a:prstGeom prst="rect">
            <a:avLst/>
          </a:prstGeom>
        </p:spPr>
        <p:txBody>
          <a:bodyPr/>
          <a:lstStyle>
            <a:lvl1pPr>
              <a:defRPr/>
            </a:lvl1pPr>
          </a:lstStyle>
          <a:p>
            <a:fld id="{B5559CE1-75A0-2043-A1BB-26E32B46DEB8}" type="slidenum">
              <a:rPr lang="en-US" altLang="en-US"/>
              <a:pPr/>
              <a:t>‹#›</a:t>
            </a:fld>
            <a:endParaRPr lang="en-US" altLang="en-US"/>
          </a:p>
        </p:txBody>
      </p:sp>
    </p:spTree>
    <p:extLst>
      <p:ext uri="{BB962C8B-B14F-4D97-AF65-F5344CB8AC3E}">
        <p14:creationId xmlns:p14="http://schemas.microsoft.com/office/powerpoint/2010/main" val="1656220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4637"/>
          </a:xfrm>
          <a:prstGeom prst="rect">
            <a:avLst/>
          </a:prstGeom>
        </p:spPr>
        <p:txBody>
          <a:bodyPr/>
          <a:lstStyle>
            <a:lvl1pPr>
              <a:defRPr/>
            </a:lvl1pPr>
          </a:lstStyle>
          <a:p>
            <a:fld id="{EBE5339B-726A-CF41-B4A0-6109F9D8F0EB}" type="datetimeFigureOut">
              <a:rPr lang="en-US" altLang="en-US"/>
              <a:pPr/>
              <a:t>12/27/20</a:t>
            </a:fld>
            <a:endParaRPr lang="en-US" altLang="en-US"/>
          </a:p>
        </p:txBody>
      </p:sp>
      <p:sp>
        <p:nvSpPr>
          <p:cNvPr id="5" name="Footer Placeholder 4"/>
          <p:cNvSpPr>
            <a:spLocks noGrp="1"/>
          </p:cNvSpPr>
          <p:nvPr>
            <p:ph type="ftr" sz="quarter" idx="11"/>
          </p:nvPr>
        </p:nvSpPr>
        <p:spPr>
          <a:xfrm>
            <a:off x="3124200" y="4767263"/>
            <a:ext cx="2895600" cy="274637"/>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4767263"/>
            <a:ext cx="2133600" cy="274637"/>
          </a:xfrm>
          <a:prstGeom prst="rect">
            <a:avLst/>
          </a:prstGeom>
        </p:spPr>
        <p:txBody>
          <a:bodyPr/>
          <a:lstStyle>
            <a:lvl1pPr>
              <a:defRPr/>
            </a:lvl1pPr>
          </a:lstStyle>
          <a:p>
            <a:fld id="{D5ED28FB-5F5E-B441-A1E3-774C424C6E37}" type="slidenum">
              <a:rPr lang="en-US" altLang="en-US"/>
              <a:pPr/>
              <a:t>‹#›</a:t>
            </a:fld>
            <a:endParaRPr lang="en-US" altLang="en-US"/>
          </a:p>
        </p:txBody>
      </p:sp>
    </p:spTree>
    <p:extLst>
      <p:ext uri="{BB962C8B-B14F-4D97-AF65-F5344CB8AC3E}">
        <p14:creationId xmlns:p14="http://schemas.microsoft.com/office/powerpoint/2010/main" val="413398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0"/>
            <a:ext cx="8229600" cy="33940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4637"/>
          </a:xfrm>
          <a:prstGeom prst="rect">
            <a:avLst/>
          </a:prstGeom>
        </p:spPr>
        <p:txBody>
          <a:bodyPr/>
          <a:lstStyle>
            <a:lvl1pPr>
              <a:defRPr/>
            </a:lvl1pPr>
          </a:lstStyle>
          <a:p>
            <a:fld id="{7BBC359C-8B98-904F-955B-7B675E601B13}" type="datetimeFigureOut">
              <a:rPr lang="en-US" altLang="en-US"/>
              <a:pPr/>
              <a:t>12/27/20</a:t>
            </a:fld>
            <a:endParaRPr lang="en-US" altLang="en-US"/>
          </a:p>
        </p:txBody>
      </p:sp>
      <p:sp>
        <p:nvSpPr>
          <p:cNvPr id="5" name="Footer Placeholder 4"/>
          <p:cNvSpPr>
            <a:spLocks noGrp="1"/>
          </p:cNvSpPr>
          <p:nvPr>
            <p:ph type="ftr" sz="quarter" idx="11"/>
          </p:nvPr>
        </p:nvSpPr>
        <p:spPr>
          <a:xfrm>
            <a:off x="3124200" y="4767263"/>
            <a:ext cx="2895600" cy="274637"/>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4767263"/>
            <a:ext cx="2133600" cy="274637"/>
          </a:xfrm>
          <a:prstGeom prst="rect">
            <a:avLst/>
          </a:prstGeom>
        </p:spPr>
        <p:txBody>
          <a:bodyPr/>
          <a:lstStyle>
            <a:lvl1pPr>
              <a:defRPr/>
            </a:lvl1pPr>
          </a:lstStyle>
          <a:p>
            <a:fld id="{D9A8E8E7-A6E1-1A4E-BFDF-C30BFEC4FA62}" type="slidenum">
              <a:rPr lang="en-US" altLang="en-US"/>
              <a:pPr/>
              <a:t>‹#›</a:t>
            </a:fld>
            <a:endParaRPr lang="en-US" altLang="en-US"/>
          </a:p>
        </p:txBody>
      </p:sp>
    </p:spTree>
    <p:extLst>
      <p:ext uri="{BB962C8B-B14F-4D97-AF65-F5344CB8AC3E}">
        <p14:creationId xmlns:p14="http://schemas.microsoft.com/office/powerpoint/2010/main" val="32134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25904" y="196172"/>
            <a:ext cx="8239126" cy="443198"/>
          </a:xfrm>
          <a:prstGeom prst="rect">
            <a:avLst/>
          </a:prstGeom>
        </p:spPr>
        <p:txBody>
          <a:bodyPr wrap="square" anchor="t"/>
          <a:lstStyle>
            <a:lvl1pPr>
              <a:lnSpc>
                <a:spcPct val="90000"/>
              </a:lnSpc>
              <a:defRPr sz="3200" b="0">
                <a:solidFill>
                  <a:schemeClr val="accent1"/>
                </a:solidFill>
                <a:latin typeface="Museo For Dell" pitchFamily="2" charset="0"/>
              </a:defRPr>
            </a:lvl1pPr>
          </a:lstStyle>
          <a:p>
            <a:r>
              <a:rPr lang="en-US" dirty="0"/>
              <a:t>Click to edit master title</a:t>
            </a:r>
          </a:p>
        </p:txBody>
      </p:sp>
      <p:cxnSp>
        <p:nvCxnSpPr>
          <p:cNvPr id="8" name="Straight Connector 7"/>
          <p:cNvCxnSpPr>
            <a:cxnSpLocks noChangeShapeType="1"/>
          </p:cNvCxnSpPr>
          <p:nvPr userDrawn="1"/>
        </p:nvCxnSpPr>
        <p:spPr bwMode="auto">
          <a:xfrm>
            <a:off x="436563" y="4629150"/>
            <a:ext cx="8262035" cy="0"/>
          </a:xfrm>
          <a:prstGeom prst="line">
            <a:avLst/>
          </a:prstGeom>
          <a:noFill/>
          <a:ln w="9525">
            <a:solidFill>
              <a:srgbClr val="AAAAAA"/>
            </a:solidFill>
            <a:round/>
            <a:headEnd/>
            <a:tailEnd/>
          </a:ln>
        </p:spPr>
      </p:cxnSp>
    </p:spTree>
    <p:extLst>
      <p:ext uri="{BB962C8B-B14F-4D97-AF65-F5344CB8AC3E}">
        <p14:creationId xmlns:p14="http://schemas.microsoft.com/office/powerpoint/2010/main" val="406664761"/>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_No Lin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25904" y="196172"/>
            <a:ext cx="8239126" cy="387798"/>
          </a:xfrm>
          <a:prstGeom prst="rect">
            <a:avLst/>
          </a:prstGeom>
        </p:spPr>
        <p:txBody>
          <a:bodyPr wrap="square" anchor="t"/>
          <a:lstStyle>
            <a:lvl1pPr>
              <a:lnSpc>
                <a:spcPct val="90000"/>
              </a:lnSpc>
              <a:defRPr sz="2800" b="0">
                <a:solidFill>
                  <a:schemeClr val="accent1"/>
                </a:solidFill>
                <a:latin typeface="Century Schoolbook" charset="0"/>
                <a:ea typeface="Century Schoolbook" charset="0"/>
                <a:cs typeface="Century Schoolbook" charset="0"/>
              </a:defRPr>
            </a:lvl1pPr>
          </a:lstStyle>
          <a:p>
            <a:r>
              <a:rPr lang="en-US" dirty="0"/>
              <a:t>Click to edit master title</a:t>
            </a:r>
          </a:p>
        </p:txBody>
      </p:sp>
    </p:spTree>
    <p:extLst>
      <p:ext uri="{BB962C8B-B14F-4D97-AF65-F5344CB8AC3E}">
        <p14:creationId xmlns:p14="http://schemas.microsoft.com/office/powerpoint/2010/main" val="1136929709"/>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0" y="4686300"/>
            <a:ext cx="9144000" cy="457200"/>
          </a:xfrm>
          <a:prstGeom prst="rect">
            <a:avLst/>
          </a:prstGeom>
          <a:solidFill>
            <a:srgbClr val="1A2C64"/>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rgbClr val="E6B9B8"/>
              </a:solidFill>
            </a:endParaRPr>
          </a:p>
        </p:txBody>
      </p:sp>
      <p:sp>
        <p:nvSpPr>
          <p:cNvPr id="9" name="TextBox 11"/>
          <p:cNvSpPr txBox="1">
            <a:spLocks noChangeArrowheads="1"/>
          </p:cNvSpPr>
          <p:nvPr userDrawn="1"/>
        </p:nvSpPr>
        <p:spPr bwMode="auto">
          <a:xfrm>
            <a:off x="255588" y="4695825"/>
            <a:ext cx="6781800"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fld id="{0EE15EB3-3077-C740-8089-CCA1B2033312}" type="slidenum">
              <a:rPr lang="en-US" altLang="en-US" sz="1050" b="1">
                <a:solidFill>
                  <a:schemeClr val="bg1"/>
                </a:solidFill>
              </a:rPr>
              <a:pPr/>
              <a:t>‹#›</a:t>
            </a:fld>
            <a:r>
              <a:rPr lang="en-US" altLang="en-US" sz="1050" b="1" dirty="0">
                <a:solidFill>
                  <a:schemeClr val="bg1"/>
                </a:solidFill>
              </a:rPr>
              <a:t> </a:t>
            </a:r>
            <a:r>
              <a:rPr lang="en-US" altLang="en-US" sz="1050" dirty="0">
                <a:solidFill>
                  <a:schemeClr val="bg1"/>
                </a:solidFill>
              </a:rPr>
              <a:t>|</a:t>
            </a:r>
            <a:r>
              <a:rPr lang="en-US" altLang="en-US" sz="1050" b="1" dirty="0">
                <a:solidFill>
                  <a:schemeClr val="bg1"/>
                </a:solidFill>
              </a:rPr>
              <a:t> Introduction to Databases (S21): </a:t>
            </a:r>
            <a:r>
              <a:rPr lang="en-US" altLang="en-US" sz="1050" i="1" dirty="0">
                <a:solidFill>
                  <a:schemeClr val="bg1"/>
                </a:solidFill>
              </a:rPr>
              <a:t>Lecture 1 – Introduction, Course Overview, Foundations</a:t>
            </a:r>
            <a:br>
              <a:rPr lang="en-US" altLang="en-US" sz="1050" i="1" baseline="0" dirty="0">
                <a:solidFill>
                  <a:schemeClr val="bg1"/>
                </a:solidFill>
              </a:rPr>
            </a:br>
            <a:r>
              <a:rPr lang="de-DE" altLang="en-US" sz="900" i="1" dirty="0">
                <a:solidFill>
                  <a:schemeClr val="bg1"/>
                </a:solidFill>
              </a:rPr>
              <a:t>© Donald F. Ferguson, 2020</a:t>
            </a:r>
            <a:endParaRPr lang="en-US" altLang="en-US" sz="900" i="1" dirty="0">
              <a:solidFill>
                <a:schemeClr val="bg1"/>
              </a:solidFill>
            </a:endParaRPr>
          </a:p>
        </p:txBody>
      </p:sp>
      <p:pic>
        <p:nvPicPr>
          <p:cNvPr id="12" name="Picture 10"/>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62800" y="4803775"/>
            <a:ext cx="182721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a:spLocks noChangeArrowheads="1"/>
          </p:cNvSpPr>
          <p:nvPr userDrawn="1"/>
        </p:nvSpPr>
        <p:spPr bwMode="auto">
          <a:xfrm>
            <a:off x="0" y="0"/>
            <a:ext cx="9144000" cy="457200"/>
          </a:xfrm>
          <a:prstGeom prst="rect">
            <a:avLst/>
          </a:prstGeom>
          <a:solidFill>
            <a:srgbClr val="1A2C64"/>
          </a:solidFill>
          <a:ln>
            <a:noFill/>
          </a:ln>
          <a:effectLst>
            <a:outerShdw blurRad="40000" dist="23000" dir="5400000" rotWithShape="0">
              <a:srgbClr val="000000">
                <a:alpha val="34999"/>
              </a:srgbClr>
            </a:outerShdw>
          </a:effec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rgbClr val="E6B9B8"/>
              </a:solidFill>
            </a:endParaRPr>
          </a:p>
        </p:txBody>
      </p:sp>
    </p:spTree>
  </p:cSld>
  <p:clrMap bg1="lt1" tx1="dk1" bg2="lt2" tx2="dk2" accent1="accent1" accent2="accent2" accent3="accent3" accent4="accent4" accent5="accent5" accent6="accent6" hlink="hlink" folHlink="folHlink"/>
  <p:sldLayoutIdLst>
    <p:sldLayoutId id="2147493469" r:id="rId1"/>
    <p:sldLayoutId id="2147493474" r:id="rId2"/>
    <p:sldLayoutId id="2147493478" r:id="rId3"/>
    <p:sldLayoutId id="2147493475" r:id="rId4"/>
    <p:sldLayoutId id="2147493476" r:id="rId5"/>
    <p:sldLayoutId id="2147493477" r:id="rId6"/>
    <p:sldLayoutId id="2147493494" r:id="rId7"/>
    <p:sldLayoutId id="2147493572" r:id="rId8"/>
    <p:sldLayoutId id="2147493585" r:id="rId9"/>
  </p:sldLayoutIdLst>
  <p:txStyles>
    <p:titleStyle>
      <a:lvl1pPr algn="ctr" defTabSz="457200" rtl="0" fontAlgn="base">
        <a:spcBef>
          <a:spcPct val="0"/>
        </a:spcBef>
        <a:spcAft>
          <a:spcPct val="0"/>
        </a:spcAft>
        <a:defRPr sz="4400" kern="1200">
          <a:solidFill>
            <a:schemeClr val="tx1"/>
          </a:solidFill>
          <a:latin typeface="+mj-lt"/>
          <a:ea typeface="ＭＳ Ｐゴシック" charset="-128"/>
          <a:cs typeface="+mj-cs"/>
        </a:defRPr>
      </a:lvl1pPr>
      <a:lvl2pPr algn="ctr" defTabSz="457200" rtl="0" fontAlgn="base">
        <a:spcBef>
          <a:spcPct val="0"/>
        </a:spcBef>
        <a:spcAft>
          <a:spcPct val="0"/>
        </a:spcAft>
        <a:defRPr sz="4400">
          <a:solidFill>
            <a:schemeClr val="tx1"/>
          </a:solidFill>
          <a:latin typeface="Calibri" charset="0"/>
          <a:ea typeface="ＭＳ Ｐゴシック" charset="-128"/>
        </a:defRPr>
      </a:lvl2pPr>
      <a:lvl3pPr algn="ctr" defTabSz="457200" rtl="0" fontAlgn="base">
        <a:spcBef>
          <a:spcPct val="0"/>
        </a:spcBef>
        <a:spcAft>
          <a:spcPct val="0"/>
        </a:spcAft>
        <a:defRPr sz="4400">
          <a:solidFill>
            <a:schemeClr val="tx1"/>
          </a:solidFill>
          <a:latin typeface="Calibri" charset="0"/>
          <a:ea typeface="ＭＳ Ｐゴシック" charset="-128"/>
        </a:defRPr>
      </a:lvl3pPr>
      <a:lvl4pPr algn="ctr" defTabSz="457200" rtl="0" fontAlgn="base">
        <a:spcBef>
          <a:spcPct val="0"/>
        </a:spcBef>
        <a:spcAft>
          <a:spcPct val="0"/>
        </a:spcAft>
        <a:defRPr sz="4400">
          <a:solidFill>
            <a:schemeClr val="tx1"/>
          </a:solidFill>
          <a:latin typeface="Calibri" charset="0"/>
          <a:ea typeface="ＭＳ Ｐゴシック" charset="-128"/>
        </a:defRPr>
      </a:lvl4pPr>
      <a:lvl5pPr algn="ctr" defTabSz="457200" rtl="0" fontAlgn="base">
        <a:spcBef>
          <a:spcPct val="0"/>
        </a:spcBef>
        <a:spcAft>
          <a:spcPct val="0"/>
        </a:spcAft>
        <a:defRPr sz="4400">
          <a:solidFill>
            <a:schemeClr val="tx1"/>
          </a:solidFill>
          <a:latin typeface="Calibri" charset="0"/>
          <a:ea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hyperlink" Target="mailto:bc2640@columbia.edu" TargetMode="External"/><Relationship Id="rId2" Type="http://schemas.openxmlformats.org/officeDocument/2006/relationships/hyperlink" Target="mailto:cynthia@cs.columbia.edu"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atch.seeka.tv/" TargetMode="External"/><Relationship Id="rId1" Type="http://schemas.openxmlformats.org/officeDocument/2006/relationships/slideLayout" Target="../slideLayouts/slideLayout1.xml"/><Relationship Id="rId4" Type="http://schemas.openxmlformats.org/officeDocument/2006/relationships/hyperlink" Target="http://dmna.ny.gov/ny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1" descr="16x9_BG-0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85750"/>
            <a:ext cx="91440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0" y="4686300"/>
            <a:ext cx="9144000" cy="457200"/>
          </a:xfrm>
          <a:prstGeom prst="rect">
            <a:avLst/>
          </a:prstGeom>
          <a:solidFill>
            <a:srgbClr val="1A2C64"/>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rgbClr val="E6B9B8"/>
              </a:solidFill>
            </a:endParaRPr>
          </a:p>
        </p:txBody>
      </p:sp>
      <p:pic>
        <p:nvPicPr>
          <p:cNvPr id="3075"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803775"/>
            <a:ext cx="182721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9"/>
          <p:cNvSpPr txBox="1">
            <a:spLocks noChangeArrowheads="1"/>
          </p:cNvSpPr>
          <p:nvPr/>
        </p:nvSpPr>
        <p:spPr bwMode="auto">
          <a:xfrm>
            <a:off x="0" y="1255246"/>
            <a:ext cx="9144000"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r>
              <a:rPr lang="en-US" altLang="en-US" sz="2800" i="1" dirty="0">
                <a:solidFill>
                  <a:schemeClr val="bg1"/>
                </a:solidFill>
              </a:rPr>
              <a:t>Lecture 1:</a:t>
            </a:r>
            <a:br>
              <a:rPr lang="en-US" altLang="en-US" sz="2800" i="1" dirty="0">
                <a:solidFill>
                  <a:schemeClr val="bg1"/>
                </a:solidFill>
              </a:rPr>
            </a:br>
            <a:r>
              <a:rPr lang="en-US" altLang="en-US" sz="2800" i="1" dirty="0">
                <a:solidFill>
                  <a:schemeClr val="bg1"/>
                </a:solidFill>
              </a:rPr>
              <a:t>Introduction, Course Overview, Foundational Concepts</a:t>
            </a:r>
          </a:p>
          <a:p>
            <a:pPr algn="ctr"/>
            <a:endParaRPr lang="en-US" altLang="en-US" i="1" dirty="0">
              <a:solidFill>
                <a:schemeClr val="bg1"/>
              </a:solidFill>
            </a:endParaRPr>
          </a:p>
          <a:p>
            <a:pPr algn="ctr"/>
            <a:r>
              <a:rPr lang="en-US" altLang="en-US" i="1" dirty="0">
                <a:solidFill>
                  <a:schemeClr val="bg1"/>
                </a:solidFill>
              </a:rPr>
              <a:t>Donald F. Ferguson (</a:t>
            </a:r>
            <a:r>
              <a:rPr lang="en-US" altLang="en-US" i="1" dirty="0" err="1">
                <a:solidFill>
                  <a:schemeClr val="bg1"/>
                </a:solidFill>
              </a:rPr>
              <a:t>dff@cs.columbia.edu</a:t>
            </a:r>
            <a:r>
              <a:rPr lang="en-US" altLang="en-US" i="1" dirty="0">
                <a:solidFill>
                  <a:schemeClr val="bg1"/>
                </a:solidFill>
              </a:rPr>
              <a:t>)</a:t>
            </a:r>
          </a:p>
        </p:txBody>
      </p:sp>
      <p:sp>
        <p:nvSpPr>
          <p:cNvPr id="3077" name="TextBox 10"/>
          <p:cNvSpPr txBox="1">
            <a:spLocks noChangeArrowheads="1"/>
          </p:cNvSpPr>
          <p:nvPr/>
        </p:nvSpPr>
        <p:spPr bwMode="auto">
          <a:xfrm>
            <a:off x="0" y="4732991"/>
            <a:ext cx="9144000" cy="36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nSpc>
                <a:spcPts val="2400"/>
              </a:lnSpc>
            </a:pPr>
            <a:r>
              <a:rPr lang="en-US" altLang="en-US" sz="1200" i="1" dirty="0">
                <a:solidFill>
                  <a:schemeClr val="bg1"/>
                </a:solidFill>
              </a:rPr>
              <a:t>© Donald F. Ferguson, 2021</a:t>
            </a:r>
          </a:p>
        </p:txBody>
      </p:sp>
      <p:sp>
        <p:nvSpPr>
          <p:cNvPr id="8" name="TextBox 9">
            <a:extLst>
              <a:ext uri="{FF2B5EF4-FFF2-40B4-BE49-F238E27FC236}">
                <a16:creationId xmlns:a16="http://schemas.microsoft.com/office/drawing/2014/main" id="{E38DC817-9B6A-744D-80B6-B472E4846CE1}"/>
              </a:ext>
            </a:extLst>
          </p:cNvPr>
          <p:cNvSpPr txBox="1">
            <a:spLocks noChangeArrowheads="1"/>
          </p:cNvSpPr>
          <p:nvPr/>
        </p:nvSpPr>
        <p:spPr bwMode="auto">
          <a:xfrm>
            <a:off x="0" y="13491"/>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r>
              <a:rPr lang="en-US" altLang="en-US" sz="1600" i="1" dirty="0">
                <a:solidFill>
                  <a:schemeClr val="bg1"/>
                </a:solidFill>
              </a:rPr>
              <a:t>COMS W4111: Introduction to Databases, Section 002, Spring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7D3BA6-EB5B-A648-B266-B441AFEFE784}"/>
              </a:ext>
            </a:extLst>
          </p:cNvPr>
          <p:cNvSpPr>
            <a:spLocks noGrp="1"/>
          </p:cNvSpPr>
          <p:nvPr>
            <p:ph idx="1"/>
          </p:nvPr>
        </p:nvSpPr>
        <p:spPr>
          <a:xfrm>
            <a:off x="152400" y="514350"/>
            <a:ext cx="8839200" cy="4038600"/>
          </a:xfrm>
        </p:spPr>
        <p:txBody>
          <a:bodyPr/>
          <a:lstStyle/>
          <a:p>
            <a:r>
              <a:rPr lang="en-US" sz="1400" dirty="0"/>
              <a:t>Lecture: Friday, 10:10 to 12:40 – This is a hybrid section, like many classes this fall.</a:t>
            </a:r>
          </a:p>
          <a:p>
            <a:pPr lvl="1"/>
            <a:r>
              <a:rPr lang="en-US" sz="1200" dirty="0"/>
              <a:t>There will be optional, in-person lectures.</a:t>
            </a:r>
          </a:p>
          <a:p>
            <a:pPr lvl="1"/>
            <a:r>
              <a:rPr lang="en-US" sz="1200" dirty="0"/>
              <a:t>I will hold as many lectures in-person as possible but may hold some lectures online only.</a:t>
            </a:r>
          </a:p>
          <a:p>
            <a:pPr lvl="1"/>
            <a:r>
              <a:rPr lang="en-US" sz="1200" dirty="0"/>
              <a:t>I will announce in advance if I plan to hold a lecture online only.</a:t>
            </a:r>
          </a:p>
          <a:p>
            <a:pPr lvl="1"/>
            <a:r>
              <a:rPr lang="en-US" sz="1200" dirty="0"/>
              <a:t>Lectures are streamed and also recorded.</a:t>
            </a:r>
          </a:p>
          <a:p>
            <a:pPr lvl="1"/>
            <a:r>
              <a:rPr lang="en-US" sz="1200" dirty="0"/>
              <a:t>Students can attend in-person, watch the stream or watch the recording.</a:t>
            </a:r>
          </a:p>
          <a:p>
            <a:pPr lvl="1"/>
            <a:r>
              <a:rPr lang="en-US" sz="1200" dirty="0"/>
              <a:t>There are limitations on how many students can attend in person due to social distancing. I will provide a sign-up method to reserve seats.</a:t>
            </a:r>
          </a:p>
          <a:p>
            <a:r>
              <a:rPr lang="en-US" sz="1400" dirty="0"/>
              <a:t>Recitation: Optional recitation on Saturday, 10:10 to 12:00</a:t>
            </a:r>
          </a:p>
          <a:p>
            <a:pPr lvl="1"/>
            <a:r>
              <a:rPr lang="en-US" sz="1200" dirty="0"/>
              <a:t>Either in-person/online or just online. Will announce in advance.</a:t>
            </a:r>
          </a:p>
          <a:p>
            <a:pPr lvl="1"/>
            <a:r>
              <a:rPr lang="en-US" sz="1200" dirty="0"/>
              <a:t>Will hold when there is student interest.</a:t>
            </a:r>
          </a:p>
          <a:p>
            <a:r>
              <a:rPr lang="en-US" sz="1400" dirty="0"/>
              <a:t>Office hours:</a:t>
            </a:r>
          </a:p>
          <a:p>
            <a:pPr lvl="1"/>
            <a:r>
              <a:rPr lang="en-US" sz="1200" dirty="0"/>
              <a:t>I will hold on-campus and online offices hours.</a:t>
            </a:r>
          </a:p>
          <a:p>
            <a:pPr lvl="1"/>
            <a:r>
              <a:rPr lang="en-US" sz="1200" dirty="0"/>
              <a:t>I will be on campus when possible for students that want to speak with me or need more focused help.</a:t>
            </a:r>
          </a:p>
          <a:p>
            <a:pPr lvl="1"/>
            <a:r>
              <a:rPr lang="en-US" sz="1200" dirty="0"/>
              <a:t>I will publish in-person OH when I plan them.</a:t>
            </a:r>
          </a:p>
          <a:p>
            <a:pPr lvl="1"/>
            <a:r>
              <a:rPr lang="en-US" sz="1200" dirty="0"/>
              <a:t>I will provide a sign-up mechanism for in person office hours.</a:t>
            </a:r>
          </a:p>
          <a:p>
            <a:r>
              <a:rPr lang="en-US" sz="1400" b="1" dirty="0">
                <a:solidFill>
                  <a:srgbClr val="FF0000"/>
                </a:solidFill>
              </a:rPr>
              <a:t>Note: Your health, safety and well-being are ALWAYS my primary concern. These are bizarre, stressful times. Speak to me if you need special considerations and I will do the best that I can.</a:t>
            </a:r>
          </a:p>
        </p:txBody>
      </p:sp>
      <p:sp>
        <p:nvSpPr>
          <p:cNvPr id="3" name="Title 2">
            <a:extLst>
              <a:ext uri="{FF2B5EF4-FFF2-40B4-BE49-F238E27FC236}">
                <a16:creationId xmlns:a16="http://schemas.microsoft.com/office/drawing/2014/main" id="{CC8917E7-F4D6-C444-90E2-64216BEA77F5}"/>
              </a:ext>
            </a:extLst>
          </p:cNvPr>
          <p:cNvSpPr>
            <a:spLocks noGrp="1"/>
          </p:cNvSpPr>
          <p:nvPr>
            <p:ph type="title"/>
          </p:nvPr>
        </p:nvSpPr>
        <p:spPr/>
        <p:txBody>
          <a:bodyPr/>
          <a:lstStyle/>
          <a:p>
            <a:r>
              <a:rPr lang="en-US" dirty="0"/>
              <a:t>Lecture Format, Recitation, Office Hours</a:t>
            </a:r>
          </a:p>
        </p:txBody>
      </p:sp>
    </p:spTree>
    <p:extLst>
      <p:ext uri="{BB962C8B-B14F-4D97-AF65-F5344CB8AC3E}">
        <p14:creationId xmlns:p14="http://schemas.microsoft.com/office/powerpoint/2010/main" val="1162834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D41B52-9E31-A642-82DA-85E37D8CE408}"/>
              </a:ext>
            </a:extLst>
          </p:cNvPr>
          <p:cNvSpPr>
            <a:spLocks noGrp="1"/>
          </p:cNvSpPr>
          <p:nvPr>
            <p:ph idx="1"/>
          </p:nvPr>
        </p:nvSpPr>
        <p:spPr/>
        <p:txBody>
          <a:bodyPr/>
          <a:lstStyle/>
          <a:p>
            <a:r>
              <a:rPr lang="en-US" sz="1800" dirty="0"/>
              <a:t>Point value of assignments and exams</a:t>
            </a:r>
          </a:p>
          <a:p>
            <a:pPr lvl="1"/>
            <a:r>
              <a:rPr lang="en-US" sz="1600" dirty="0"/>
              <a:t>50%: Homework assignments: Approximately one HW every two weeks. </a:t>
            </a:r>
            <a:br>
              <a:rPr lang="en-US" sz="1600" dirty="0"/>
            </a:br>
            <a:r>
              <a:rPr lang="en-US" sz="1600" dirty="0"/>
              <a:t>Each is work 10 points.</a:t>
            </a:r>
          </a:p>
          <a:p>
            <a:pPr lvl="1"/>
            <a:r>
              <a:rPr lang="en-US" sz="1600" dirty="0"/>
              <a:t>Homework format:</a:t>
            </a:r>
          </a:p>
          <a:p>
            <a:pPr lvl="2"/>
            <a:r>
              <a:rPr lang="en-US" sz="1400" dirty="0"/>
              <a:t>Questions requiring written answers and diagrams.</a:t>
            </a:r>
          </a:p>
          <a:p>
            <a:pPr lvl="2"/>
            <a:r>
              <a:rPr lang="en-US" sz="1400" dirty="0"/>
              <a:t>Implement/execute/test of various database operations required to solve a use case/question.</a:t>
            </a:r>
          </a:p>
          <a:p>
            <a:pPr lvl="2"/>
            <a:r>
              <a:rPr lang="en-US" sz="1400" dirty="0"/>
              <a:t>Format will be an </a:t>
            </a:r>
            <a:r>
              <a:rPr lang="en-US" sz="1400" dirty="0" err="1"/>
              <a:t>iPython</a:t>
            </a:r>
            <a:r>
              <a:rPr lang="en-US" sz="1400" dirty="0"/>
              <a:t>/</a:t>
            </a:r>
            <a:r>
              <a:rPr lang="en-US" sz="1400" dirty="0" err="1"/>
              <a:t>Jupyter</a:t>
            </a:r>
            <a:r>
              <a:rPr lang="en-US" sz="1400" dirty="0"/>
              <a:t> Notebook.</a:t>
            </a:r>
          </a:p>
          <a:p>
            <a:pPr lvl="2"/>
            <a:r>
              <a:rPr lang="en-US" sz="1400" dirty="0"/>
              <a:t>Incremental development of a project:</a:t>
            </a:r>
          </a:p>
          <a:p>
            <a:pPr lvl="3"/>
            <a:r>
              <a:rPr lang="en-US" sz="1200" dirty="0"/>
              <a:t>Programming track – web application.</a:t>
            </a:r>
          </a:p>
          <a:p>
            <a:pPr lvl="3"/>
            <a:r>
              <a:rPr lang="en-US" sz="1200" dirty="0"/>
              <a:t>Non-programming track – data analysis/visualization.</a:t>
            </a:r>
          </a:p>
          <a:p>
            <a:r>
              <a:rPr lang="en-US" sz="1800" dirty="0"/>
              <a:t>Exams:</a:t>
            </a:r>
          </a:p>
          <a:p>
            <a:pPr lvl="1"/>
            <a:r>
              <a:rPr lang="en-US" sz="1600" dirty="0"/>
              <a:t>20% of grade is midterm exam score.</a:t>
            </a:r>
          </a:p>
          <a:p>
            <a:pPr lvl="1"/>
            <a:r>
              <a:rPr lang="en-US" sz="1600" dirty="0"/>
              <a:t>30% is final exam score.</a:t>
            </a:r>
          </a:p>
          <a:p>
            <a:r>
              <a:rPr lang="en-US" sz="1800" dirty="0"/>
              <a:t>A perfect sore of 97-100 points is </a:t>
            </a:r>
            <a:r>
              <a:rPr lang="en-US" sz="1800" b="1" dirty="0"/>
              <a:t>an A.</a:t>
            </a:r>
            <a:r>
              <a:rPr lang="en-US" sz="1800" dirty="0"/>
              <a:t> There are opportunities to get extra-credit.</a:t>
            </a:r>
          </a:p>
          <a:p>
            <a:endParaRPr lang="en-US" sz="1800" dirty="0"/>
          </a:p>
        </p:txBody>
      </p:sp>
      <p:sp>
        <p:nvSpPr>
          <p:cNvPr id="3" name="Title 2">
            <a:extLst>
              <a:ext uri="{FF2B5EF4-FFF2-40B4-BE49-F238E27FC236}">
                <a16:creationId xmlns:a16="http://schemas.microsoft.com/office/drawing/2014/main" id="{DD3CE5AB-2AC7-924A-9DBC-FEF8214717F3}"/>
              </a:ext>
            </a:extLst>
          </p:cNvPr>
          <p:cNvSpPr>
            <a:spLocks noGrp="1"/>
          </p:cNvSpPr>
          <p:nvPr>
            <p:ph type="title"/>
          </p:nvPr>
        </p:nvSpPr>
        <p:spPr/>
        <p:txBody>
          <a:bodyPr/>
          <a:lstStyle/>
          <a:p>
            <a:r>
              <a:rPr lang="en-US" dirty="0"/>
              <a:t>Assignments, Exams, Grading</a:t>
            </a:r>
          </a:p>
        </p:txBody>
      </p:sp>
    </p:spTree>
    <p:extLst>
      <p:ext uri="{BB962C8B-B14F-4D97-AF65-F5344CB8AC3E}">
        <p14:creationId xmlns:p14="http://schemas.microsoft.com/office/powerpoint/2010/main" val="2224556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descr="16x9_gre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8550"/>
            <a:ext cx="9144000" cy="5143500"/>
          </a:xfrm>
          <a:prstGeom prst="rect">
            <a:avLst/>
          </a:prstGeom>
          <a:noFill/>
          <a:ln>
            <a:noFill/>
          </a:ln>
        </p:spPr>
      </p:pic>
      <p:sp>
        <p:nvSpPr>
          <p:cNvPr id="7" name="Rectangle 6"/>
          <p:cNvSpPr>
            <a:spLocks noChangeArrowheads="1"/>
          </p:cNvSpPr>
          <p:nvPr/>
        </p:nvSpPr>
        <p:spPr bwMode="auto">
          <a:xfrm>
            <a:off x="0" y="4686300"/>
            <a:ext cx="9144000" cy="457200"/>
          </a:xfrm>
          <a:prstGeom prst="rect">
            <a:avLst/>
          </a:prstGeom>
          <a:solidFill>
            <a:srgbClr val="1A2C64"/>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rgbClr val="E6B9B8"/>
              </a:solidFill>
            </a:endParaRPr>
          </a:p>
        </p:txBody>
      </p:sp>
      <p:pic>
        <p:nvPicPr>
          <p:cNvPr id="9219"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803775"/>
            <a:ext cx="182721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Box 8"/>
          <p:cNvSpPr txBox="1">
            <a:spLocks noChangeArrowheads="1"/>
          </p:cNvSpPr>
          <p:nvPr/>
        </p:nvSpPr>
        <p:spPr bwMode="auto">
          <a:xfrm>
            <a:off x="0" y="1733550"/>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r>
              <a:rPr lang="en-US" altLang="en-US" sz="3200" i="1" dirty="0">
                <a:solidFill>
                  <a:schemeClr val="bg1"/>
                </a:solidFill>
              </a:rPr>
              <a:t>Some Examples</a:t>
            </a:r>
          </a:p>
          <a:p>
            <a:pPr algn="ctr"/>
            <a:endParaRPr lang="en-US" altLang="en-US" sz="3200" i="1" dirty="0">
              <a:solidFill>
                <a:schemeClr val="bg1"/>
              </a:solidFill>
            </a:endParaRPr>
          </a:p>
          <a:p>
            <a:pPr algn="ctr"/>
            <a:r>
              <a:rPr lang="en-US" altLang="en-US" sz="3200" i="1" dirty="0">
                <a:solidFill>
                  <a:schemeClr val="bg1"/>
                </a:solidFill>
              </a:rPr>
              <a:t>(There are many, many online)</a:t>
            </a:r>
            <a:endParaRPr lang="en-US" altLang="en-US" sz="2800" i="1" dirty="0">
              <a:solidFill>
                <a:schemeClr val="bg1"/>
              </a:solidFill>
            </a:endParaRPr>
          </a:p>
        </p:txBody>
      </p:sp>
      <p:sp>
        <p:nvSpPr>
          <p:cNvPr id="8" name="TextBox 9">
            <a:extLst>
              <a:ext uri="{FF2B5EF4-FFF2-40B4-BE49-F238E27FC236}">
                <a16:creationId xmlns:a16="http://schemas.microsoft.com/office/drawing/2014/main" id="{215BDDEA-E39F-5F49-8C25-C43545817B84}"/>
              </a:ext>
            </a:extLst>
          </p:cNvPr>
          <p:cNvSpPr txBox="1">
            <a:spLocks noChangeArrowheads="1"/>
          </p:cNvSpPr>
          <p:nvPr/>
        </p:nvSpPr>
        <p:spPr bwMode="auto">
          <a:xfrm>
            <a:off x="255588" y="4695825"/>
            <a:ext cx="6781800" cy="36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marL="0" marR="0" lvl="0" indent="0" algn="l" defTabSz="457200" rtl="0" eaLnBrk="1" fontAlgn="base" latinLnBrk="0" hangingPunct="1">
              <a:lnSpc>
                <a:spcPts val="2400"/>
              </a:lnSpc>
              <a:spcBef>
                <a:spcPct val="0"/>
              </a:spcBef>
              <a:spcAft>
                <a:spcPct val="0"/>
              </a:spcAft>
              <a:buClrTx/>
              <a:buSzTx/>
              <a:buFontTx/>
              <a:buNone/>
              <a:tabLst/>
              <a:defRPr/>
            </a:pPr>
            <a:fld id="{A057C3CF-FEF9-2D44-911E-86B89DEEE20D}" type="slidenum">
              <a:rPr kumimoji="0" lang="en-US" altLang="en-US" sz="1200" b="1" i="0" u="none" strike="noStrike" kern="1200" cap="none" spc="0" normalizeH="0" baseline="0" noProof="0">
                <a:ln>
                  <a:noFill/>
                </a:ln>
                <a:solidFill>
                  <a:prstClr val="white"/>
                </a:solidFill>
                <a:effectLst/>
                <a:uLnTx/>
                <a:uFillTx/>
                <a:latin typeface="Calibri" charset="0"/>
                <a:ea typeface="ＭＳ Ｐゴシック" charset="-128"/>
                <a:cs typeface="+mn-cs"/>
              </a:rPr>
              <a:pPr marL="0" marR="0" lvl="0" indent="0" algn="l" defTabSz="457200" rtl="0" eaLnBrk="1" fontAlgn="base" latinLnBrk="0" hangingPunct="1">
                <a:lnSpc>
                  <a:spcPts val="2400"/>
                </a:lnSpc>
                <a:spcBef>
                  <a:spcPct val="0"/>
                </a:spcBef>
                <a:spcAft>
                  <a:spcPct val="0"/>
                </a:spcAft>
                <a:buClrTx/>
                <a:buSzTx/>
                <a:buFontTx/>
                <a:buNone/>
                <a:tabLst/>
                <a:defRPr/>
              </a:pPr>
              <a:t>12</a:t>
            </a:fld>
            <a:r>
              <a:rPr kumimoji="0" lang="en-US" altLang="en-US" sz="1200" b="1" i="0" u="none" strike="noStrike" kern="1200" cap="none" spc="0" normalizeH="0" baseline="0" noProof="0" dirty="0">
                <a:ln>
                  <a:noFill/>
                </a:ln>
                <a:solidFill>
                  <a:prstClr val="white"/>
                </a:solidFill>
                <a:effectLst/>
                <a:uLnTx/>
                <a:uFillTx/>
                <a:latin typeface="Calibri" charset="0"/>
                <a:ea typeface="ＭＳ Ｐゴシック" charset="-128"/>
                <a:cs typeface="+mn-cs"/>
              </a:rPr>
              <a:t> </a:t>
            </a:r>
            <a:r>
              <a:rPr kumimoji="0" lang="en-US" altLang="en-US" sz="1200" b="0" i="0" u="none" strike="noStrike" kern="1200" cap="none" spc="0" normalizeH="0" baseline="0" noProof="0" dirty="0">
                <a:ln>
                  <a:noFill/>
                </a:ln>
                <a:solidFill>
                  <a:prstClr val="white"/>
                </a:solidFill>
                <a:effectLst/>
                <a:uLnTx/>
                <a:uFillTx/>
                <a:latin typeface="Calibri" charset="0"/>
                <a:ea typeface="ＭＳ Ｐゴシック" charset="-128"/>
                <a:cs typeface="+mn-cs"/>
              </a:rPr>
              <a:t>|</a:t>
            </a:r>
            <a:r>
              <a:rPr kumimoji="0" lang="en-US" altLang="en-US" sz="1200" b="1" i="0" u="none" strike="noStrike" kern="1200" cap="none" spc="0" normalizeH="0" baseline="0" noProof="0" dirty="0">
                <a:ln>
                  <a:noFill/>
                </a:ln>
                <a:solidFill>
                  <a:prstClr val="white"/>
                </a:solidFill>
                <a:effectLst/>
                <a:uLnTx/>
                <a:uFillTx/>
                <a:latin typeface="Calibri" charset="0"/>
                <a:ea typeface="ＭＳ Ｐゴシック" charset="-128"/>
                <a:cs typeface="+mn-cs"/>
              </a:rPr>
              <a:t> Introduction to Databases (F20): </a:t>
            </a:r>
            <a:r>
              <a:rPr kumimoji="0" lang="en-US" altLang="en-US" sz="1200" b="0" i="1" u="none" strike="noStrike" kern="1200" cap="none" spc="0" normalizeH="0" baseline="0" noProof="0" dirty="0">
                <a:ln>
                  <a:noFill/>
                </a:ln>
                <a:solidFill>
                  <a:prstClr val="white"/>
                </a:solidFill>
                <a:effectLst/>
                <a:uLnTx/>
                <a:uFillTx/>
                <a:latin typeface="Calibri" charset="0"/>
                <a:ea typeface="ＭＳ Ｐゴシック" charset="-128"/>
                <a:cs typeface="+mn-cs"/>
              </a:rPr>
              <a:t>Lecture 12 – Big Data and Analytics </a:t>
            </a:r>
          </a:p>
        </p:txBody>
      </p:sp>
    </p:spTree>
    <p:extLst>
      <p:ext uri="{BB962C8B-B14F-4D97-AF65-F5344CB8AC3E}">
        <p14:creationId xmlns:p14="http://schemas.microsoft.com/office/powerpoint/2010/main" val="493577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F35A6-EAF2-9742-9967-C4F9374CD8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BF4D46-AF55-EE47-A58A-FB5C6BD612B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52078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1C20381-CC9F-0C4B-A08E-CC43509DFC38}"/>
              </a:ext>
            </a:extLst>
          </p:cNvPr>
          <p:cNvSpPr>
            <a:spLocks noGrp="1"/>
          </p:cNvSpPr>
          <p:nvPr>
            <p:ph idx="1"/>
          </p:nvPr>
        </p:nvSpPr>
        <p:spPr>
          <a:xfrm>
            <a:off x="152400" y="514350"/>
            <a:ext cx="8839200" cy="4114800"/>
          </a:xfrm>
        </p:spPr>
        <p:txBody>
          <a:bodyPr/>
          <a:lstStyle/>
          <a:p>
            <a:endParaRPr lang="en-US"/>
          </a:p>
        </p:txBody>
      </p:sp>
      <p:sp>
        <p:nvSpPr>
          <p:cNvPr id="4" name="Title 3">
            <a:extLst>
              <a:ext uri="{FF2B5EF4-FFF2-40B4-BE49-F238E27FC236}">
                <a16:creationId xmlns:a16="http://schemas.microsoft.com/office/drawing/2014/main" id="{F44F3759-9710-8B4A-88AD-8B69841DF2FD}"/>
              </a:ext>
            </a:extLst>
          </p:cNvPr>
          <p:cNvSpPr>
            <a:spLocks noGrp="1"/>
          </p:cNvSpPr>
          <p:nvPr>
            <p:ph type="title"/>
          </p:nvPr>
        </p:nvSpPr>
        <p:spPr/>
        <p:txBody>
          <a:bodyPr/>
          <a:lstStyle/>
          <a:p>
            <a:r>
              <a:rPr lang="en-US" dirty="0"/>
              <a:t>Homework Assignments</a:t>
            </a:r>
          </a:p>
        </p:txBody>
      </p:sp>
      <p:pic>
        <p:nvPicPr>
          <p:cNvPr id="6" name="Picture 5">
            <a:extLst>
              <a:ext uri="{FF2B5EF4-FFF2-40B4-BE49-F238E27FC236}">
                <a16:creationId xmlns:a16="http://schemas.microsoft.com/office/drawing/2014/main" id="{393825E2-3551-2E4C-9F56-2BB1265B7BE6}"/>
              </a:ext>
            </a:extLst>
          </p:cNvPr>
          <p:cNvPicPr>
            <a:picLocks noChangeAspect="1"/>
          </p:cNvPicPr>
          <p:nvPr/>
        </p:nvPicPr>
        <p:blipFill>
          <a:blip r:embed="rId2"/>
          <a:stretch>
            <a:fillRect/>
          </a:stretch>
        </p:blipFill>
        <p:spPr>
          <a:xfrm>
            <a:off x="5251999" y="514350"/>
            <a:ext cx="3739601" cy="3105150"/>
          </a:xfrm>
          <a:prstGeom prst="rect">
            <a:avLst/>
          </a:prstGeom>
        </p:spPr>
      </p:pic>
    </p:spTree>
    <p:extLst>
      <p:ext uri="{BB962C8B-B14F-4D97-AF65-F5344CB8AC3E}">
        <p14:creationId xmlns:p14="http://schemas.microsoft.com/office/powerpoint/2010/main" val="1537385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1" descr="16x9_BG-0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0" y="4686300"/>
            <a:ext cx="9144000" cy="457200"/>
          </a:xfrm>
          <a:prstGeom prst="rect">
            <a:avLst/>
          </a:prstGeom>
          <a:solidFill>
            <a:srgbClr val="1A2C64"/>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rgbClr val="E6B9B8"/>
              </a:solidFill>
            </a:endParaRPr>
          </a:p>
        </p:txBody>
      </p:sp>
      <p:pic>
        <p:nvPicPr>
          <p:cNvPr id="10243"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803775"/>
            <a:ext cx="182721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Box 8"/>
          <p:cNvSpPr txBox="1">
            <a:spLocks noChangeArrowheads="1"/>
          </p:cNvSpPr>
          <p:nvPr/>
        </p:nvSpPr>
        <p:spPr bwMode="auto">
          <a:xfrm>
            <a:off x="0" y="1733550"/>
            <a:ext cx="914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r>
              <a:rPr lang="en-US" altLang="en-US" sz="2800" i="1" dirty="0">
                <a:solidFill>
                  <a:schemeClr val="bg1"/>
                </a:solidFill>
              </a:rPr>
              <a:t>We will start in a couple of minutes</a:t>
            </a:r>
            <a:endParaRPr lang="en-US" altLang="en-US" sz="1600" i="1" dirty="0">
              <a:solidFill>
                <a:schemeClr val="bg1"/>
              </a:solidFill>
            </a:endParaRPr>
          </a:p>
        </p:txBody>
      </p:sp>
      <p:sp>
        <p:nvSpPr>
          <p:cNvPr id="8" name="TextBox 9"/>
          <p:cNvSpPr txBox="1">
            <a:spLocks noChangeArrowheads="1"/>
          </p:cNvSpPr>
          <p:nvPr/>
        </p:nvSpPr>
        <p:spPr bwMode="auto">
          <a:xfrm>
            <a:off x="0" y="4695825"/>
            <a:ext cx="6781800" cy="350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nSpc>
                <a:spcPts val="2400"/>
              </a:lnSpc>
            </a:pPr>
            <a:fld id="{A057C3CF-FEF9-2D44-911E-86B89DEEE20D}" type="slidenum">
              <a:rPr lang="en-US" altLang="en-US" sz="800" b="1">
                <a:solidFill>
                  <a:schemeClr val="bg1"/>
                </a:solidFill>
              </a:rPr>
              <a:pPr>
                <a:lnSpc>
                  <a:spcPts val="2400"/>
                </a:lnSpc>
              </a:pPr>
              <a:t>2</a:t>
            </a:fld>
            <a:r>
              <a:rPr lang="en-US" altLang="en-US" sz="800" b="1" dirty="0">
                <a:solidFill>
                  <a:schemeClr val="bg1"/>
                </a:solidFill>
              </a:rPr>
              <a:t> </a:t>
            </a:r>
            <a:r>
              <a:rPr lang="en-US" altLang="en-US" sz="800" dirty="0">
                <a:solidFill>
                  <a:schemeClr val="bg1"/>
                </a:solidFill>
              </a:rPr>
              <a:t>|</a:t>
            </a:r>
            <a:r>
              <a:rPr lang="en-US" altLang="en-US" sz="800" b="1" dirty="0">
                <a:solidFill>
                  <a:schemeClr val="bg1"/>
                </a:solidFill>
              </a:rPr>
              <a:t> COMS W4111_002_2021_1: Lecture 1: Introduction, Course Overview, Foundational Concepts			© Donald F. Ferguson, 2021</a:t>
            </a:r>
            <a:endParaRPr lang="en-US" altLang="en-US" sz="800" i="1" dirty="0">
              <a:solidFill>
                <a:schemeClr val="bg1"/>
              </a:solidFill>
            </a:endParaRPr>
          </a:p>
        </p:txBody>
      </p:sp>
    </p:spTree>
    <p:extLst>
      <p:ext uri="{BB962C8B-B14F-4D97-AF65-F5344CB8AC3E}">
        <p14:creationId xmlns:p14="http://schemas.microsoft.com/office/powerpoint/2010/main" val="26341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1" descr="16x9_BG-0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0" y="4686300"/>
            <a:ext cx="9144000" cy="457200"/>
          </a:xfrm>
          <a:prstGeom prst="rect">
            <a:avLst/>
          </a:prstGeom>
          <a:solidFill>
            <a:srgbClr val="1A2C64"/>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rgbClr val="E6B9B8"/>
              </a:solidFill>
            </a:endParaRPr>
          </a:p>
        </p:txBody>
      </p:sp>
      <p:pic>
        <p:nvPicPr>
          <p:cNvPr id="10243"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803775"/>
            <a:ext cx="182721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Box 8"/>
          <p:cNvSpPr txBox="1">
            <a:spLocks noChangeArrowheads="1"/>
          </p:cNvSpPr>
          <p:nvPr/>
        </p:nvSpPr>
        <p:spPr bwMode="auto">
          <a:xfrm>
            <a:off x="0" y="1733550"/>
            <a:ext cx="914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r>
              <a:rPr lang="en-US" altLang="en-US" sz="2800" i="1" dirty="0">
                <a:solidFill>
                  <a:schemeClr val="bg1"/>
                </a:solidFill>
              </a:rPr>
              <a:t>Contents</a:t>
            </a:r>
            <a:endParaRPr lang="en-US" altLang="en-US" sz="1600" i="1" dirty="0">
              <a:solidFill>
                <a:schemeClr val="bg1"/>
              </a:solidFill>
            </a:endParaRPr>
          </a:p>
        </p:txBody>
      </p:sp>
      <p:sp>
        <p:nvSpPr>
          <p:cNvPr id="8" name="TextBox 9"/>
          <p:cNvSpPr txBox="1">
            <a:spLocks noChangeArrowheads="1"/>
          </p:cNvSpPr>
          <p:nvPr/>
        </p:nvSpPr>
        <p:spPr bwMode="auto">
          <a:xfrm>
            <a:off x="0" y="4695825"/>
            <a:ext cx="6781800" cy="350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nSpc>
                <a:spcPts val="2400"/>
              </a:lnSpc>
            </a:pPr>
            <a:fld id="{A057C3CF-FEF9-2D44-911E-86B89DEEE20D}" type="slidenum">
              <a:rPr lang="en-US" altLang="en-US" sz="800" b="1">
                <a:solidFill>
                  <a:schemeClr val="bg1"/>
                </a:solidFill>
              </a:rPr>
              <a:pPr>
                <a:lnSpc>
                  <a:spcPts val="2400"/>
                </a:lnSpc>
              </a:pPr>
              <a:t>3</a:t>
            </a:fld>
            <a:r>
              <a:rPr lang="en-US" altLang="en-US" sz="800" b="1" dirty="0">
                <a:solidFill>
                  <a:schemeClr val="bg1"/>
                </a:solidFill>
              </a:rPr>
              <a:t> </a:t>
            </a:r>
            <a:r>
              <a:rPr lang="en-US" altLang="en-US" sz="800" dirty="0">
                <a:solidFill>
                  <a:schemeClr val="bg1"/>
                </a:solidFill>
              </a:rPr>
              <a:t>|</a:t>
            </a:r>
            <a:r>
              <a:rPr lang="en-US" altLang="en-US" sz="800" b="1" dirty="0">
                <a:solidFill>
                  <a:schemeClr val="bg1"/>
                </a:solidFill>
              </a:rPr>
              <a:t> COMS W4111_002_2021_1: Lecture 1: Introduction, Course Overview, Foundational Concepts			© Donald F. Ferguson, 2021</a:t>
            </a:r>
            <a:endParaRPr lang="en-US" altLang="en-US" sz="800" i="1" dirty="0">
              <a:solidFill>
                <a:schemeClr val="bg1"/>
              </a:solidFill>
            </a:endParaRPr>
          </a:p>
        </p:txBody>
      </p:sp>
    </p:spTree>
    <p:extLst>
      <p:ext uri="{BB962C8B-B14F-4D97-AF65-F5344CB8AC3E}">
        <p14:creationId xmlns:p14="http://schemas.microsoft.com/office/powerpoint/2010/main" val="3198266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3C4746-B82B-3F41-8244-F524491BD6E3}"/>
              </a:ext>
            </a:extLst>
          </p:cNvPr>
          <p:cNvSpPr>
            <a:spLocks noGrp="1"/>
          </p:cNvSpPr>
          <p:nvPr>
            <p:ph idx="1"/>
          </p:nvPr>
        </p:nvSpPr>
        <p:spPr>
          <a:xfrm>
            <a:off x="152400" y="514350"/>
            <a:ext cx="8839200" cy="4114800"/>
          </a:xfrm>
        </p:spPr>
        <p:txBody>
          <a:bodyPr/>
          <a:lstStyle/>
          <a:p>
            <a:pPr>
              <a:spcBef>
                <a:spcPts val="0"/>
              </a:spcBef>
            </a:pPr>
            <a:r>
              <a:rPr lang="en-US" sz="1800" dirty="0"/>
              <a:t>Introduction</a:t>
            </a:r>
          </a:p>
          <a:p>
            <a:pPr lvl="1">
              <a:spcBef>
                <a:spcPts val="0"/>
              </a:spcBef>
            </a:pPr>
            <a:r>
              <a:rPr lang="en-US" sz="1600" dirty="0"/>
              <a:t>Logistics, about your instructor, OHs, TAs</a:t>
            </a:r>
          </a:p>
          <a:p>
            <a:pPr lvl="1">
              <a:spcBef>
                <a:spcPts val="0"/>
              </a:spcBef>
            </a:pPr>
            <a:r>
              <a:rPr lang="en-US" sz="1600" dirty="0"/>
              <a:t>Homework, exams.</a:t>
            </a:r>
          </a:p>
          <a:p>
            <a:pPr>
              <a:spcBef>
                <a:spcPts val="0"/>
              </a:spcBef>
            </a:pPr>
            <a:r>
              <a:rPr lang="en-US" sz="1800" dirty="0"/>
              <a:t>Introductory concepts</a:t>
            </a:r>
          </a:p>
          <a:p>
            <a:pPr lvl="1">
              <a:spcBef>
                <a:spcPts val="0"/>
              </a:spcBef>
            </a:pPr>
            <a:r>
              <a:rPr lang="en-US" sz="1600" dirty="0"/>
              <a:t>Motivating examples.</a:t>
            </a:r>
          </a:p>
          <a:p>
            <a:pPr lvl="1">
              <a:spcBef>
                <a:spcPts val="0"/>
              </a:spcBef>
            </a:pPr>
            <a:r>
              <a:rPr lang="en-US" sz="1600" dirty="0"/>
              <a:t>Introductory concepts: data, databases, database management systems.</a:t>
            </a:r>
          </a:p>
          <a:p>
            <a:pPr lvl="1">
              <a:spcBef>
                <a:spcPts val="0"/>
              </a:spcBef>
            </a:pPr>
            <a:r>
              <a:rPr lang="en-US" sz="1600" dirty="0"/>
              <a:t>Application, application architectures, roles.</a:t>
            </a:r>
          </a:p>
          <a:p>
            <a:pPr>
              <a:spcBef>
                <a:spcPts val="0"/>
              </a:spcBef>
            </a:pPr>
            <a:r>
              <a:rPr lang="en-US" sz="1800" dirty="0"/>
              <a:t>Database design, Entity-Relationship Model (Part 1)</a:t>
            </a:r>
          </a:p>
          <a:p>
            <a:pPr lvl="1">
              <a:spcBef>
                <a:spcPts val="0"/>
              </a:spcBef>
            </a:pPr>
            <a:r>
              <a:rPr lang="en-US" sz="1600" dirty="0"/>
              <a:t>Database design process.</a:t>
            </a:r>
          </a:p>
          <a:p>
            <a:pPr lvl="1">
              <a:spcBef>
                <a:spcPts val="0"/>
              </a:spcBef>
            </a:pPr>
            <a:r>
              <a:rPr lang="en-US" sz="1600" dirty="0"/>
              <a:t>ER-Model and diagrams.</a:t>
            </a:r>
          </a:p>
          <a:p>
            <a:pPr>
              <a:spcBef>
                <a:spcPts val="0"/>
              </a:spcBef>
            </a:pPr>
            <a:r>
              <a:rPr lang="en-US" sz="1800" dirty="0"/>
              <a:t>The theory: The </a:t>
            </a:r>
            <a:r>
              <a:rPr lang="en-US" sz="1800" i="1" dirty="0"/>
              <a:t>Relational Model </a:t>
            </a:r>
            <a:r>
              <a:rPr lang="en-US" sz="1800" dirty="0"/>
              <a:t>(Part 1)</a:t>
            </a:r>
          </a:p>
          <a:p>
            <a:pPr lvl="1">
              <a:spcBef>
                <a:spcPts val="0"/>
              </a:spcBef>
            </a:pPr>
            <a:r>
              <a:rPr lang="en-US" sz="1600" dirty="0"/>
              <a:t>Relational model, schema, keys, schema diagrams</a:t>
            </a:r>
          </a:p>
          <a:p>
            <a:pPr lvl="1">
              <a:spcBef>
                <a:spcPts val="0"/>
              </a:spcBef>
            </a:pPr>
            <a:r>
              <a:rPr lang="en-US" sz="1600" dirty="0"/>
              <a:t>Basics of relational algebra.</a:t>
            </a:r>
          </a:p>
          <a:p>
            <a:pPr>
              <a:spcBef>
                <a:spcPts val="0"/>
              </a:spcBef>
            </a:pPr>
            <a:r>
              <a:rPr lang="en-US" sz="1800" dirty="0"/>
              <a:t>The realization: Structure Query Language (SQL) (Part 1)</a:t>
            </a:r>
          </a:p>
          <a:p>
            <a:pPr lvl="1">
              <a:spcBef>
                <a:spcPts val="0"/>
              </a:spcBef>
            </a:pPr>
            <a:r>
              <a:rPr lang="en-US" sz="1600" dirty="0"/>
              <a:t>Basics of Data Definition Language</a:t>
            </a:r>
          </a:p>
          <a:p>
            <a:pPr lvl="1">
              <a:spcBef>
                <a:spcPts val="0"/>
              </a:spcBef>
            </a:pPr>
            <a:r>
              <a:rPr lang="en-US" sz="1600" dirty="0"/>
              <a:t>Basics of Data Manipulation Language (Query) </a:t>
            </a:r>
          </a:p>
        </p:txBody>
      </p:sp>
      <p:sp>
        <p:nvSpPr>
          <p:cNvPr id="3" name="Title 2">
            <a:extLst>
              <a:ext uri="{FF2B5EF4-FFF2-40B4-BE49-F238E27FC236}">
                <a16:creationId xmlns:a16="http://schemas.microsoft.com/office/drawing/2014/main" id="{E66E103B-9592-8A4C-AF7E-2678BD900BEF}"/>
              </a:ext>
            </a:extLst>
          </p:cNvPr>
          <p:cNvSpPr>
            <a:spLocks noGrp="1"/>
          </p:cNvSpPr>
          <p:nvPr>
            <p:ph type="title"/>
          </p:nvPr>
        </p:nvSpPr>
        <p:spPr/>
        <p:txBody>
          <a:bodyPr/>
          <a:lstStyle/>
          <a:p>
            <a:r>
              <a:rPr lang="en-US" dirty="0"/>
              <a:t>Contents</a:t>
            </a:r>
          </a:p>
        </p:txBody>
      </p:sp>
    </p:spTree>
    <p:extLst>
      <p:ext uri="{BB962C8B-B14F-4D97-AF65-F5344CB8AC3E}">
        <p14:creationId xmlns:p14="http://schemas.microsoft.com/office/powerpoint/2010/main" val="649218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1" descr="16x9_BG-0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0" y="4686300"/>
            <a:ext cx="9144000" cy="457200"/>
          </a:xfrm>
          <a:prstGeom prst="rect">
            <a:avLst/>
          </a:prstGeom>
          <a:solidFill>
            <a:srgbClr val="1A2C64"/>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rgbClr val="E6B9B8"/>
              </a:solidFill>
            </a:endParaRPr>
          </a:p>
        </p:txBody>
      </p:sp>
      <p:pic>
        <p:nvPicPr>
          <p:cNvPr id="10243"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803775"/>
            <a:ext cx="182721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Box 8"/>
          <p:cNvSpPr txBox="1">
            <a:spLocks noChangeArrowheads="1"/>
          </p:cNvSpPr>
          <p:nvPr/>
        </p:nvSpPr>
        <p:spPr bwMode="auto">
          <a:xfrm>
            <a:off x="0" y="1733550"/>
            <a:ext cx="9144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r>
              <a:rPr lang="en-US" altLang="en-US" sz="2800" i="1" dirty="0">
                <a:solidFill>
                  <a:schemeClr val="bg1"/>
                </a:solidFill>
              </a:rPr>
              <a:t>Introduction</a:t>
            </a:r>
          </a:p>
          <a:p>
            <a:pPr algn="ctr"/>
            <a:r>
              <a:rPr lang="en-US" altLang="en-US" sz="2800" i="1" dirty="0">
                <a:solidFill>
                  <a:schemeClr val="bg1"/>
                </a:solidFill>
              </a:rPr>
              <a:t>Logistics</a:t>
            </a:r>
          </a:p>
          <a:p>
            <a:pPr algn="ctr"/>
            <a:r>
              <a:rPr lang="en-US" altLang="en-US" sz="2800" i="1" dirty="0">
                <a:solidFill>
                  <a:schemeClr val="bg1"/>
                </a:solidFill>
              </a:rPr>
              <a:t>Exams, Homework</a:t>
            </a:r>
            <a:endParaRPr lang="en-US" altLang="en-US" sz="1600" i="1" dirty="0">
              <a:solidFill>
                <a:schemeClr val="bg1"/>
              </a:solidFill>
            </a:endParaRPr>
          </a:p>
        </p:txBody>
      </p:sp>
      <p:sp>
        <p:nvSpPr>
          <p:cNvPr id="8" name="TextBox 9"/>
          <p:cNvSpPr txBox="1">
            <a:spLocks noChangeArrowheads="1"/>
          </p:cNvSpPr>
          <p:nvPr/>
        </p:nvSpPr>
        <p:spPr bwMode="auto">
          <a:xfrm>
            <a:off x="0" y="4695825"/>
            <a:ext cx="6781800" cy="350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nSpc>
                <a:spcPts val="2400"/>
              </a:lnSpc>
            </a:pPr>
            <a:fld id="{A057C3CF-FEF9-2D44-911E-86B89DEEE20D}" type="slidenum">
              <a:rPr lang="en-US" altLang="en-US" sz="800" b="1">
                <a:solidFill>
                  <a:schemeClr val="bg1"/>
                </a:solidFill>
              </a:rPr>
              <a:pPr>
                <a:lnSpc>
                  <a:spcPts val="2400"/>
                </a:lnSpc>
              </a:pPr>
              <a:t>5</a:t>
            </a:fld>
            <a:r>
              <a:rPr lang="en-US" altLang="en-US" sz="800" b="1" dirty="0">
                <a:solidFill>
                  <a:schemeClr val="bg1"/>
                </a:solidFill>
              </a:rPr>
              <a:t> </a:t>
            </a:r>
            <a:r>
              <a:rPr lang="en-US" altLang="en-US" sz="800" dirty="0">
                <a:solidFill>
                  <a:schemeClr val="bg1"/>
                </a:solidFill>
              </a:rPr>
              <a:t>|</a:t>
            </a:r>
            <a:r>
              <a:rPr lang="en-US" altLang="en-US" sz="800" b="1" dirty="0">
                <a:solidFill>
                  <a:schemeClr val="bg1"/>
                </a:solidFill>
              </a:rPr>
              <a:t> COMS W4111_002_2021_1: Lecture 1: Introduction, Course Overview, Foundational Concepts			© Donald F. Ferguson, 2021</a:t>
            </a:r>
            <a:endParaRPr lang="en-US" altLang="en-US" sz="800" i="1" dirty="0">
              <a:solidFill>
                <a:schemeClr val="bg1"/>
              </a:solidFill>
            </a:endParaRPr>
          </a:p>
        </p:txBody>
      </p:sp>
    </p:spTree>
    <p:extLst>
      <p:ext uri="{BB962C8B-B14F-4D97-AF65-F5344CB8AC3E}">
        <p14:creationId xmlns:p14="http://schemas.microsoft.com/office/powerpoint/2010/main" val="237748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descr="16x9_gre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8550"/>
            <a:ext cx="9144000" cy="5143500"/>
          </a:xfrm>
          <a:prstGeom prst="rect">
            <a:avLst/>
          </a:prstGeom>
          <a:noFill/>
          <a:ln>
            <a:noFill/>
          </a:ln>
        </p:spPr>
      </p:pic>
      <p:sp>
        <p:nvSpPr>
          <p:cNvPr id="7" name="Rectangle 6"/>
          <p:cNvSpPr>
            <a:spLocks noChangeArrowheads="1"/>
          </p:cNvSpPr>
          <p:nvPr/>
        </p:nvSpPr>
        <p:spPr bwMode="auto">
          <a:xfrm>
            <a:off x="0" y="4686300"/>
            <a:ext cx="9144000" cy="457200"/>
          </a:xfrm>
          <a:prstGeom prst="rect">
            <a:avLst/>
          </a:prstGeom>
          <a:solidFill>
            <a:srgbClr val="1A2C64"/>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ctr"/>
            <a:endParaRPr lang="en-US" altLang="en-US">
              <a:solidFill>
                <a:srgbClr val="E6B9B8"/>
              </a:solidFill>
            </a:endParaRPr>
          </a:p>
        </p:txBody>
      </p:sp>
      <p:pic>
        <p:nvPicPr>
          <p:cNvPr id="9219"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803775"/>
            <a:ext cx="1827213"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Box 8"/>
          <p:cNvSpPr txBox="1">
            <a:spLocks noChangeArrowheads="1"/>
          </p:cNvSpPr>
          <p:nvPr/>
        </p:nvSpPr>
        <p:spPr bwMode="auto">
          <a:xfrm>
            <a:off x="381000" y="388500"/>
            <a:ext cx="6400800"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r>
              <a:rPr lang="en-US" altLang="en-US" sz="3200" i="1" dirty="0">
                <a:solidFill>
                  <a:schemeClr val="bg1"/>
                </a:solidFill>
              </a:rPr>
              <a:t>Introduction</a:t>
            </a:r>
          </a:p>
          <a:p>
            <a:pPr marL="457200" indent="-457200">
              <a:buFont typeface="Arial" panose="020B0604020202020204" pitchFamily="34" charset="0"/>
              <a:buChar char="•"/>
            </a:pPr>
            <a:r>
              <a:rPr lang="en-US" altLang="en-US" sz="2400" dirty="0">
                <a:solidFill>
                  <a:schemeClr val="bg1"/>
                </a:solidFill>
              </a:rPr>
              <a:t>Waitlist</a:t>
            </a:r>
          </a:p>
          <a:p>
            <a:pPr marL="457200" indent="-457200">
              <a:buFont typeface="Arial" panose="020B0604020202020204" pitchFamily="34" charset="0"/>
              <a:buChar char="•"/>
            </a:pPr>
            <a:r>
              <a:rPr lang="en-US" altLang="en-US" sz="2400" dirty="0">
                <a:solidFill>
                  <a:schemeClr val="bg1"/>
                </a:solidFill>
              </a:rPr>
              <a:t>About your instructor</a:t>
            </a:r>
          </a:p>
          <a:p>
            <a:pPr marL="457200" indent="-457200">
              <a:buFont typeface="Arial" panose="020B0604020202020204" pitchFamily="34" charset="0"/>
              <a:buChar char="•"/>
            </a:pPr>
            <a:r>
              <a:rPr lang="en-US" altLang="en-US" sz="2400" dirty="0">
                <a:solidFill>
                  <a:schemeClr val="bg1"/>
                </a:solidFill>
              </a:rPr>
              <a:t>The course</a:t>
            </a:r>
          </a:p>
          <a:p>
            <a:pPr marL="1200150" lvl="1" indent="-457200">
              <a:buFont typeface="Arial" panose="020B0604020202020204" pitchFamily="34" charset="0"/>
              <a:buChar char="•"/>
            </a:pPr>
            <a:r>
              <a:rPr lang="en-US" altLang="en-US" sz="2400" dirty="0">
                <a:solidFill>
                  <a:schemeClr val="bg1"/>
                </a:solidFill>
              </a:rPr>
              <a:t>Lecture structure</a:t>
            </a:r>
          </a:p>
          <a:p>
            <a:pPr marL="1200150" lvl="1" indent="-457200">
              <a:buFont typeface="Arial" panose="020B0604020202020204" pitchFamily="34" charset="0"/>
              <a:buChar char="•"/>
            </a:pPr>
            <a:r>
              <a:rPr lang="en-US" altLang="en-US" sz="2400" dirty="0">
                <a:solidFill>
                  <a:schemeClr val="bg1"/>
                </a:solidFill>
              </a:rPr>
              <a:t>Objectives</a:t>
            </a:r>
          </a:p>
          <a:p>
            <a:pPr marL="1200150" lvl="1" indent="-457200">
              <a:buFont typeface="Arial" panose="020B0604020202020204" pitchFamily="34" charset="0"/>
              <a:buChar char="•"/>
            </a:pPr>
            <a:r>
              <a:rPr lang="en-US" altLang="en-US" sz="2400" dirty="0">
                <a:solidFill>
                  <a:schemeClr val="bg1"/>
                </a:solidFill>
              </a:rPr>
              <a:t>Logistics</a:t>
            </a:r>
          </a:p>
          <a:p>
            <a:pPr marL="1200150" lvl="1" indent="-457200">
              <a:buFont typeface="Arial" panose="020B0604020202020204" pitchFamily="34" charset="0"/>
              <a:buChar char="•"/>
            </a:pPr>
            <a:r>
              <a:rPr lang="en-US" altLang="en-US" sz="2400" dirty="0">
                <a:solidFill>
                  <a:schemeClr val="bg1"/>
                </a:solidFill>
              </a:rPr>
              <a:t>Assignments and grading</a:t>
            </a:r>
          </a:p>
          <a:p>
            <a:pPr marL="1200150" lvl="1" indent="-457200">
              <a:buFont typeface="Arial" panose="020B0604020202020204" pitchFamily="34" charset="0"/>
              <a:buChar char="•"/>
            </a:pPr>
            <a:r>
              <a:rPr lang="en-US" altLang="en-US" sz="2400" dirty="0">
                <a:solidFill>
                  <a:schemeClr val="bg1"/>
                </a:solidFill>
              </a:rPr>
              <a:t>Course and reference material</a:t>
            </a:r>
          </a:p>
          <a:p>
            <a:pPr marL="1200150" lvl="1" indent="-457200">
              <a:buFont typeface="Arial" panose="020B0604020202020204" pitchFamily="34" charset="0"/>
              <a:buChar char="•"/>
            </a:pPr>
            <a:r>
              <a:rPr lang="en-US" altLang="en-US" sz="2400" dirty="0">
                <a:solidFill>
                  <a:schemeClr val="bg1"/>
                </a:solidFill>
              </a:rPr>
              <a:t>Syllabus outline</a:t>
            </a:r>
          </a:p>
        </p:txBody>
      </p:sp>
      <p:sp>
        <p:nvSpPr>
          <p:cNvPr id="8" name="TextBox 9">
            <a:extLst>
              <a:ext uri="{FF2B5EF4-FFF2-40B4-BE49-F238E27FC236}">
                <a16:creationId xmlns:a16="http://schemas.microsoft.com/office/drawing/2014/main" id="{215BDDEA-E39F-5F49-8C25-C43545817B84}"/>
              </a:ext>
            </a:extLst>
          </p:cNvPr>
          <p:cNvSpPr txBox="1">
            <a:spLocks noChangeArrowheads="1"/>
          </p:cNvSpPr>
          <p:nvPr/>
        </p:nvSpPr>
        <p:spPr bwMode="auto">
          <a:xfrm>
            <a:off x="255588" y="4695825"/>
            <a:ext cx="6781800" cy="36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marL="0" marR="0" lvl="0" indent="0" algn="l" defTabSz="457200" rtl="0" eaLnBrk="1" fontAlgn="base" latinLnBrk="0" hangingPunct="1">
              <a:lnSpc>
                <a:spcPts val="2400"/>
              </a:lnSpc>
              <a:spcBef>
                <a:spcPct val="0"/>
              </a:spcBef>
              <a:spcAft>
                <a:spcPct val="0"/>
              </a:spcAft>
              <a:buClrTx/>
              <a:buSzTx/>
              <a:buFontTx/>
              <a:buNone/>
              <a:tabLst/>
              <a:defRPr/>
            </a:pPr>
            <a:fld id="{A057C3CF-FEF9-2D44-911E-86B89DEEE20D}" type="slidenum">
              <a:rPr kumimoji="0" lang="en-US" altLang="en-US" sz="1200" b="1" i="0" u="none" strike="noStrike" kern="1200" cap="none" spc="0" normalizeH="0" baseline="0" noProof="0">
                <a:ln>
                  <a:noFill/>
                </a:ln>
                <a:solidFill>
                  <a:prstClr val="white"/>
                </a:solidFill>
                <a:effectLst/>
                <a:uLnTx/>
                <a:uFillTx/>
                <a:latin typeface="Calibri" charset="0"/>
                <a:ea typeface="ＭＳ Ｐゴシック" charset="-128"/>
                <a:cs typeface="+mn-cs"/>
              </a:rPr>
              <a:pPr marL="0" marR="0" lvl="0" indent="0" algn="l" defTabSz="457200" rtl="0" eaLnBrk="1" fontAlgn="base" latinLnBrk="0" hangingPunct="1">
                <a:lnSpc>
                  <a:spcPts val="2400"/>
                </a:lnSpc>
                <a:spcBef>
                  <a:spcPct val="0"/>
                </a:spcBef>
                <a:spcAft>
                  <a:spcPct val="0"/>
                </a:spcAft>
                <a:buClrTx/>
                <a:buSzTx/>
                <a:buFontTx/>
                <a:buNone/>
                <a:tabLst/>
                <a:defRPr/>
              </a:pPr>
              <a:t>6</a:t>
            </a:fld>
            <a:r>
              <a:rPr kumimoji="0" lang="en-US" altLang="en-US" sz="1200" b="1" i="0" u="none" strike="noStrike" kern="1200" cap="none" spc="0" normalizeH="0" baseline="0" noProof="0" dirty="0">
                <a:ln>
                  <a:noFill/>
                </a:ln>
                <a:solidFill>
                  <a:prstClr val="white"/>
                </a:solidFill>
                <a:effectLst/>
                <a:uLnTx/>
                <a:uFillTx/>
                <a:latin typeface="Calibri" charset="0"/>
                <a:ea typeface="ＭＳ Ｐゴシック" charset="-128"/>
                <a:cs typeface="+mn-cs"/>
              </a:rPr>
              <a:t> </a:t>
            </a:r>
            <a:r>
              <a:rPr kumimoji="0" lang="en-US" altLang="en-US" sz="1200" b="0" i="0" u="none" strike="noStrike" kern="1200" cap="none" spc="0" normalizeH="0" baseline="0" noProof="0" dirty="0">
                <a:ln>
                  <a:noFill/>
                </a:ln>
                <a:solidFill>
                  <a:prstClr val="white"/>
                </a:solidFill>
                <a:effectLst/>
                <a:uLnTx/>
                <a:uFillTx/>
                <a:latin typeface="Calibri" charset="0"/>
                <a:ea typeface="ＭＳ Ｐゴシック" charset="-128"/>
                <a:cs typeface="+mn-cs"/>
              </a:rPr>
              <a:t>|</a:t>
            </a:r>
            <a:r>
              <a:rPr kumimoji="0" lang="en-US" altLang="en-US" sz="1200" b="1" i="0" u="none" strike="noStrike" kern="1200" cap="none" spc="0" normalizeH="0" baseline="0" noProof="0" dirty="0">
                <a:ln>
                  <a:noFill/>
                </a:ln>
                <a:solidFill>
                  <a:prstClr val="white"/>
                </a:solidFill>
                <a:effectLst/>
                <a:uLnTx/>
                <a:uFillTx/>
                <a:latin typeface="Calibri" charset="0"/>
                <a:ea typeface="ＭＳ Ｐゴシック" charset="-128"/>
                <a:cs typeface="+mn-cs"/>
              </a:rPr>
              <a:t> Introduction to Databases (F20): </a:t>
            </a:r>
            <a:r>
              <a:rPr kumimoji="0" lang="en-US" altLang="en-US" sz="1200" b="0" i="1" u="none" strike="noStrike" kern="1200" cap="none" spc="0" normalizeH="0" baseline="0" noProof="0" dirty="0">
                <a:ln>
                  <a:noFill/>
                </a:ln>
                <a:solidFill>
                  <a:prstClr val="white"/>
                </a:solidFill>
                <a:effectLst/>
                <a:uLnTx/>
                <a:uFillTx/>
                <a:latin typeface="Calibri" charset="0"/>
                <a:ea typeface="ＭＳ Ｐゴシック" charset="-128"/>
                <a:cs typeface="+mn-cs"/>
              </a:rPr>
              <a:t>Lecture 12 – Big Data and Analytics </a:t>
            </a:r>
          </a:p>
        </p:txBody>
      </p:sp>
    </p:spTree>
    <p:extLst>
      <p:ext uri="{BB962C8B-B14F-4D97-AF65-F5344CB8AC3E}">
        <p14:creationId xmlns:p14="http://schemas.microsoft.com/office/powerpoint/2010/main" val="518021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7EB903-EC8E-A34F-9465-4F07E0EEFEDD}"/>
              </a:ext>
            </a:extLst>
          </p:cNvPr>
          <p:cNvSpPr>
            <a:spLocks noGrp="1"/>
          </p:cNvSpPr>
          <p:nvPr>
            <p:ph idx="1"/>
          </p:nvPr>
        </p:nvSpPr>
        <p:spPr/>
        <p:txBody>
          <a:bodyPr/>
          <a:lstStyle/>
          <a:p>
            <a:r>
              <a:rPr lang="en-US" sz="1600" dirty="0"/>
              <a:t>The administrative staff of the Dept. of Computer Science </a:t>
            </a:r>
            <a:r>
              <a:rPr lang="en-US" sz="1600" b="1" dirty="0"/>
              <a:t>directly</a:t>
            </a:r>
            <a:r>
              <a:rPr lang="en-US" sz="1600" dirty="0"/>
              <a:t> manages enrollment in the W4111 sections and the wait lists.</a:t>
            </a:r>
          </a:p>
          <a:p>
            <a:pPr lvl="1"/>
            <a:r>
              <a:rPr lang="en-US" sz="1400" dirty="0"/>
              <a:t>COMS W4111 is </a:t>
            </a:r>
            <a:r>
              <a:rPr lang="en-US" sz="1400" b="1" dirty="0"/>
              <a:t>ALWAYS</a:t>
            </a:r>
            <a:r>
              <a:rPr lang="en-US" sz="1400" dirty="0"/>
              <a:t> oversubscribed and has huge wait lists.</a:t>
            </a:r>
          </a:p>
          <a:p>
            <a:pPr lvl="1"/>
            <a:r>
              <a:rPr lang="en-US" sz="1400" dirty="0"/>
              <a:t>The course is a requirement for several majors and tracks.</a:t>
            </a:r>
          </a:p>
          <a:p>
            <a:pPr lvl="1"/>
            <a:r>
              <a:rPr lang="en-US" sz="1400" dirty="0"/>
              <a:t>There are </a:t>
            </a:r>
            <a:r>
              <a:rPr lang="en-US" sz="1400" b="1" dirty="0"/>
              <a:t>complex rules</a:t>
            </a:r>
            <a:r>
              <a:rPr lang="en-US" sz="1400" dirty="0"/>
              <a:t> about prioritizing students for course enrollment, and also which students can take the hybrid section. </a:t>
            </a:r>
          </a:p>
          <a:p>
            <a:r>
              <a:rPr lang="en-US" sz="1600" dirty="0"/>
              <a:t>Section 002, Spring 2021 supports students in Data Science Institute.</a:t>
            </a:r>
          </a:p>
          <a:p>
            <a:pPr lvl="1"/>
            <a:r>
              <a:rPr lang="en-US" sz="1400" dirty="0"/>
              <a:t>In place of required COMS 4121, which is not taught this year.</a:t>
            </a:r>
          </a:p>
          <a:p>
            <a:pPr lvl="1"/>
            <a:r>
              <a:rPr lang="en-US" sz="1400" dirty="0"/>
              <a:t>DSI students have first priority, followed by CS Dept. prioritization.</a:t>
            </a:r>
          </a:p>
          <a:p>
            <a:r>
              <a:rPr lang="en-US" sz="1600" dirty="0"/>
              <a:t>Faculty follow department policies and do not manage waitlists, despite the list that identifies the waitlist as “Instructor Managed.”</a:t>
            </a:r>
          </a:p>
          <a:p>
            <a:r>
              <a:rPr lang="en-US" sz="1600" dirty="0"/>
              <a:t>Contacts: You must work with administrative leaders on enrollment:</a:t>
            </a:r>
          </a:p>
          <a:p>
            <a:pPr lvl="1"/>
            <a:r>
              <a:rPr lang="en-US" sz="1400" dirty="0"/>
              <a:t>Computer Science: Cynthia Meekins, </a:t>
            </a:r>
            <a:r>
              <a:rPr lang="en-US" sz="1400" u="sng" dirty="0">
                <a:hlinkClick r:id="rId2"/>
              </a:rPr>
              <a:t>cynthia@cs.columbia.edu</a:t>
            </a:r>
            <a:r>
              <a:rPr lang="en-US" sz="1400" dirty="0"/>
              <a:t>)</a:t>
            </a:r>
          </a:p>
          <a:p>
            <a:pPr lvl="1"/>
            <a:r>
              <a:rPr lang="en-US" sz="1400" dirty="0"/>
              <a:t>Data Science Institute: Brianne Cortese (</a:t>
            </a:r>
            <a:r>
              <a:rPr lang="en-US" sz="1400" dirty="0">
                <a:hlinkClick r:id="rId3"/>
              </a:rPr>
              <a:t>bc2640@columbia.edu</a:t>
            </a:r>
            <a:r>
              <a:rPr lang="en-US" sz="1400" dirty="0"/>
              <a:t>) </a:t>
            </a:r>
          </a:p>
          <a:p>
            <a:endParaRPr lang="en-US" sz="1600" dirty="0"/>
          </a:p>
        </p:txBody>
      </p:sp>
      <p:sp>
        <p:nvSpPr>
          <p:cNvPr id="3" name="Title 2">
            <a:extLst>
              <a:ext uri="{FF2B5EF4-FFF2-40B4-BE49-F238E27FC236}">
                <a16:creationId xmlns:a16="http://schemas.microsoft.com/office/drawing/2014/main" id="{C1FEFB4E-F4B6-F049-A67C-E2D18E6C953D}"/>
              </a:ext>
            </a:extLst>
          </p:cNvPr>
          <p:cNvSpPr>
            <a:spLocks noGrp="1"/>
          </p:cNvSpPr>
          <p:nvPr>
            <p:ph type="title"/>
          </p:nvPr>
        </p:nvSpPr>
        <p:spPr/>
        <p:txBody>
          <a:bodyPr/>
          <a:lstStyle/>
          <a:p>
            <a:r>
              <a:rPr lang="en-US" dirty="0"/>
              <a:t>Waitlist</a:t>
            </a:r>
          </a:p>
        </p:txBody>
      </p:sp>
    </p:spTree>
    <p:extLst>
      <p:ext uri="{BB962C8B-B14F-4D97-AF65-F5344CB8AC3E}">
        <p14:creationId xmlns:p14="http://schemas.microsoft.com/office/powerpoint/2010/main" val="835642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7EB903-EC8E-A34F-9465-4F07E0EEFEDD}"/>
              </a:ext>
            </a:extLst>
          </p:cNvPr>
          <p:cNvSpPr>
            <a:spLocks noGrp="1"/>
          </p:cNvSpPr>
          <p:nvPr>
            <p:ph idx="1"/>
          </p:nvPr>
        </p:nvSpPr>
        <p:spPr/>
        <p:txBody>
          <a:bodyPr/>
          <a:lstStyle/>
          <a:p>
            <a:r>
              <a:rPr lang="en-US" sz="1600" dirty="0"/>
              <a:t>35 years in computer science industry:</a:t>
            </a:r>
          </a:p>
          <a:p>
            <a:pPr lvl="1"/>
            <a:r>
              <a:rPr lang="en-US" sz="1400" dirty="0"/>
              <a:t>IBM Fellow</a:t>
            </a:r>
          </a:p>
          <a:p>
            <a:pPr lvl="1"/>
            <a:r>
              <a:rPr lang="en-US" sz="1400" dirty="0"/>
              <a:t>Microsoft Technical Fellow.</a:t>
            </a:r>
          </a:p>
          <a:p>
            <a:pPr lvl="1"/>
            <a:r>
              <a:rPr lang="en-US" sz="1400" dirty="0"/>
              <a:t>Chief Technology Officer, CA technologies.</a:t>
            </a:r>
          </a:p>
          <a:p>
            <a:pPr lvl="1"/>
            <a:r>
              <a:rPr lang="en-US" sz="1400" dirty="0"/>
              <a:t>Dell Senior Technical Fellow.</a:t>
            </a:r>
          </a:p>
          <a:p>
            <a:pPr lvl="1"/>
            <a:r>
              <a:rPr lang="en-US" sz="1400" dirty="0"/>
              <a:t>CTO, Co-Founder, </a:t>
            </a:r>
            <a:r>
              <a:rPr lang="en-US" sz="1400" dirty="0">
                <a:hlinkClick r:id="rId2"/>
              </a:rPr>
              <a:t>Seeka.tv</a:t>
            </a:r>
            <a:r>
              <a:rPr lang="en-US" sz="1400" dirty="0"/>
              <a:t>.</a:t>
            </a:r>
          </a:p>
          <a:p>
            <a:pPr lvl="1"/>
            <a:r>
              <a:rPr lang="en-US" sz="1400" dirty="0"/>
              <a:t>Ansys Fellow</a:t>
            </a:r>
          </a:p>
          <a:p>
            <a:r>
              <a:rPr lang="en-US" sz="1600" dirty="0"/>
              <a:t>Academic experience:</a:t>
            </a:r>
          </a:p>
          <a:p>
            <a:pPr lvl="1"/>
            <a:r>
              <a:rPr lang="en-US" sz="1400" dirty="0"/>
              <a:t>BA, MS, Ph.D., Columbia University.</a:t>
            </a:r>
          </a:p>
          <a:p>
            <a:pPr lvl="1"/>
            <a:r>
              <a:rPr lang="en-US" sz="1400" dirty="0"/>
              <a:t>Approx. 10 semesters as an Adjunct Professor.</a:t>
            </a:r>
          </a:p>
          <a:p>
            <a:pPr lvl="1"/>
            <a:r>
              <a:rPr lang="en-US" sz="1400" dirty="0"/>
              <a:t>Professor of Professional Practice in CS (2018)</a:t>
            </a:r>
          </a:p>
          <a:p>
            <a:pPr lvl="1"/>
            <a:r>
              <a:rPr lang="en-US" sz="1400" dirty="0"/>
              <a:t>Courses:</a:t>
            </a:r>
          </a:p>
          <a:p>
            <a:pPr lvl="2"/>
            <a:r>
              <a:rPr lang="en-US" sz="1200" dirty="0"/>
              <a:t>E1006: Intro. to Computing</a:t>
            </a:r>
          </a:p>
          <a:p>
            <a:pPr lvl="2"/>
            <a:r>
              <a:rPr lang="en-US" sz="1200" dirty="0"/>
              <a:t>W4111: Intro. to Databases</a:t>
            </a:r>
          </a:p>
          <a:p>
            <a:pPr lvl="2"/>
            <a:r>
              <a:rPr lang="en-US" sz="1200" dirty="0"/>
              <a:t>E6998, E6156: Advanced Topics in SW Engineering (Cloud Computing)</a:t>
            </a:r>
          </a:p>
          <a:p>
            <a:r>
              <a:rPr lang="en-US" sz="1600" dirty="0"/>
              <a:t>Approx. 65 technical publications; Approx. 12 patents.</a:t>
            </a:r>
          </a:p>
        </p:txBody>
      </p:sp>
      <p:sp>
        <p:nvSpPr>
          <p:cNvPr id="3" name="Title 2">
            <a:extLst>
              <a:ext uri="{FF2B5EF4-FFF2-40B4-BE49-F238E27FC236}">
                <a16:creationId xmlns:a16="http://schemas.microsoft.com/office/drawing/2014/main" id="{C1FEFB4E-F4B6-F049-A67C-E2D18E6C953D}"/>
              </a:ext>
            </a:extLst>
          </p:cNvPr>
          <p:cNvSpPr>
            <a:spLocks noGrp="1"/>
          </p:cNvSpPr>
          <p:nvPr>
            <p:ph type="title"/>
          </p:nvPr>
        </p:nvSpPr>
        <p:spPr/>
        <p:txBody>
          <a:bodyPr/>
          <a:lstStyle/>
          <a:p>
            <a:r>
              <a:rPr lang="en-US" dirty="0"/>
              <a:t>About your Instructor</a:t>
            </a:r>
          </a:p>
        </p:txBody>
      </p:sp>
      <p:pic>
        <p:nvPicPr>
          <p:cNvPr id="4" name="Picture 3">
            <a:extLst>
              <a:ext uri="{FF2B5EF4-FFF2-40B4-BE49-F238E27FC236}">
                <a16:creationId xmlns:a16="http://schemas.microsoft.com/office/drawing/2014/main" id="{3A0D794B-C329-C843-8729-1F199D84C160}"/>
              </a:ext>
            </a:extLst>
          </p:cNvPr>
          <p:cNvPicPr>
            <a:picLocks noChangeAspect="1"/>
          </p:cNvPicPr>
          <p:nvPr/>
        </p:nvPicPr>
        <p:blipFill>
          <a:blip r:embed="rId3"/>
          <a:stretch>
            <a:fillRect/>
          </a:stretch>
        </p:blipFill>
        <p:spPr>
          <a:xfrm>
            <a:off x="3949564" y="179370"/>
            <a:ext cx="5177264" cy="1782780"/>
          </a:xfrm>
          <a:prstGeom prst="rect">
            <a:avLst/>
          </a:prstGeom>
        </p:spPr>
      </p:pic>
      <p:sp>
        <p:nvSpPr>
          <p:cNvPr id="5" name="TextBox 4">
            <a:extLst>
              <a:ext uri="{FF2B5EF4-FFF2-40B4-BE49-F238E27FC236}">
                <a16:creationId xmlns:a16="http://schemas.microsoft.com/office/drawing/2014/main" id="{BBD7CE00-88DA-8D49-A8AF-98EBAFE64855}"/>
              </a:ext>
            </a:extLst>
          </p:cNvPr>
          <p:cNvSpPr txBox="1"/>
          <p:nvPr/>
        </p:nvSpPr>
        <p:spPr>
          <a:xfrm>
            <a:off x="5638800" y="1996411"/>
            <a:ext cx="3064172" cy="2369880"/>
          </a:xfrm>
          <a:prstGeom prst="rect">
            <a:avLst/>
          </a:prstGeom>
          <a:noFill/>
        </p:spPr>
        <p:txBody>
          <a:bodyPr wrap="none" rtlCol="0">
            <a:spAutoFit/>
          </a:bodyPr>
          <a:lstStyle/>
          <a:p>
            <a:r>
              <a:rPr lang="en-US" sz="1600" dirty="0"/>
              <a:t>Personal:</a:t>
            </a:r>
          </a:p>
          <a:p>
            <a:pPr marL="285750" indent="-285750">
              <a:buFont typeface="Arial" panose="020B0604020202020204" pitchFamily="34" charset="0"/>
              <a:buChar char="•"/>
            </a:pPr>
            <a:r>
              <a:rPr lang="en-US" sz="1200" dirty="0"/>
              <a:t>Two children:</a:t>
            </a:r>
          </a:p>
          <a:p>
            <a:pPr marL="742950" lvl="1" indent="-285750">
              <a:buFont typeface="Arial" panose="020B0604020202020204" pitchFamily="34" charset="0"/>
              <a:buChar char="•"/>
            </a:pPr>
            <a:r>
              <a:rPr lang="en-US" sz="1200" dirty="0"/>
              <a:t>College freshman (Ithaca College).</a:t>
            </a:r>
          </a:p>
          <a:p>
            <a:pPr marL="742950" lvl="1" indent="-285750">
              <a:buFont typeface="Arial" panose="020B0604020202020204" pitchFamily="34" charset="0"/>
              <a:buChar char="•"/>
            </a:pPr>
            <a:r>
              <a:rPr lang="en-US" sz="1200" dirty="0"/>
              <a:t>2019 Barnard Graduate. </a:t>
            </a:r>
          </a:p>
          <a:p>
            <a:pPr marL="285750" indent="-285750">
              <a:buFont typeface="Arial" panose="020B0604020202020204" pitchFamily="34" charset="0"/>
              <a:buChar char="•"/>
            </a:pPr>
            <a:r>
              <a:rPr lang="en-US" sz="1200" dirty="0"/>
              <a:t>Hobbies:</a:t>
            </a:r>
          </a:p>
          <a:p>
            <a:pPr marL="742950" lvl="1" indent="-285750">
              <a:buFont typeface="Arial" panose="020B0604020202020204" pitchFamily="34" charset="0"/>
              <a:buChar char="•"/>
            </a:pPr>
            <a:r>
              <a:rPr lang="en-US" sz="1200" dirty="0"/>
              <a:t>Black Belt in Kenpo Karate</a:t>
            </a:r>
          </a:p>
          <a:p>
            <a:pPr marL="742950" lvl="1" indent="-285750">
              <a:buFont typeface="Arial" panose="020B0604020202020204" pitchFamily="34" charset="0"/>
              <a:buChar char="•"/>
            </a:pPr>
            <a:r>
              <a:rPr lang="en-US" sz="1200" dirty="0"/>
              <a:t>1LT, </a:t>
            </a:r>
            <a:r>
              <a:rPr lang="en-US" sz="1200" dirty="0">
                <a:hlinkClick r:id="rId4"/>
              </a:rPr>
              <a:t>New York Guard</a:t>
            </a:r>
            <a:r>
              <a:rPr lang="en-US" sz="1200" dirty="0"/>
              <a:t>.</a:t>
            </a:r>
          </a:p>
          <a:p>
            <a:pPr marL="742950" lvl="1" indent="-285750">
              <a:buFont typeface="Arial" panose="020B0604020202020204" pitchFamily="34" charset="0"/>
              <a:buChar char="•"/>
            </a:pPr>
            <a:r>
              <a:rPr lang="en-US" sz="1200" dirty="0"/>
              <a:t>Bicycling.</a:t>
            </a:r>
          </a:p>
          <a:p>
            <a:pPr marL="742950" lvl="1" indent="-285750">
              <a:buFont typeface="Arial" panose="020B0604020202020204" pitchFamily="34" charset="0"/>
              <a:buChar char="•"/>
            </a:pPr>
            <a:r>
              <a:rPr lang="en-US" sz="1200" dirty="0"/>
              <a:t>Astronomy.</a:t>
            </a:r>
          </a:p>
          <a:p>
            <a:pPr marL="742950" lvl="1" indent="-285750">
              <a:buFont typeface="Arial" panose="020B0604020202020204" pitchFamily="34" charset="0"/>
              <a:buChar char="•"/>
            </a:pPr>
            <a:r>
              <a:rPr lang="en-US" sz="1200" dirty="0"/>
              <a:t>Languages:</a:t>
            </a:r>
          </a:p>
          <a:p>
            <a:pPr marL="1200150" lvl="2" indent="-285750">
              <a:buFont typeface="Arial" panose="020B0604020202020204" pitchFamily="34" charset="0"/>
              <a:buChar char="•"/>
            </a:pPr>
            <a:r>
              <a:rPr lang="en-US" sz="1200" dirty="0"/>
              <a:t>Proficient in Spanish.</a:t>
            </a:r>
          </a:p>
          <a:p>
            <a:pPr marL="1200150" lvl="2" indent="-285750">
              <a:buFont typeface="Arial" panose="020B0604020202020204" pitchFamily="34" charset="0"/>
              <a:buChar char="•"/>
            </a:pPr>
            <a:r>
              <a:rPr lang="en-US" sz="1200" dirty="0"/>
              <a:t>Learning Arabic.</a:t>
            </a:r>
          </a:p>
        </p:txBody>
      </p:sp>
    </p:spTree>
    <p:extLst>
      <p:ext uri="{BB962C8B-B14F-4D97-AF65-F5344CB8AC3E}">
        <p14:creationId xmlns:p14="http://schemas.microsoft.com/office/powerpoint/2010/main" val="763125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B5755B-CA04-314F-8BF0-D0D2F0D8707B}"/>
              </a:ext>
            </a:extLst>
          </p:cNvPr>
          <p:cNvSpPr>
            <a:spLocks noGrp="1"/>
          </p:cNvSpPr>
          <p:nvPr>
            <p:ph idx="1"/>
          </p:nvPr>
        </p:nvSpPr>
        <p:spPr>
          <a:xfrm>
            <a:off x="152400" y="514350"/>
            <a:ext cx="8839200" cy="4114800"/>
          </a:xfrm>
        </p:spPr>
        <p:txBody>
          <a:bodyPr/>
          <a:lstStyle/>
          <a:p>
            <a:r>
              <a:rPr lang="en-US" sz="1200" dirty="0"/>
              <a:t>From the new/pending Columbia University Bulletin</a:t>
            </a:r>
            <a:br>
              <a:rPr lang="en-US" sz="1200" dirty="0"/>
            </a:br>
            <a:br>
              <a:rPr lang="en-US" sz="1200" dirty="0"/>
            </a:br>
            <a:r>
              <a:rPr lang="en-US" sz="1200" dirty="0"/>
              <a:t>"Prerequisites: COMS W3134, COMS W3136, or COMS W3137; or the instructor's permission.</a:t>
            </a:r>
            <a:br>
              <a:rPr lang="en-US" sz="1200" dirty="0"/>
            </a:br>
            <a:br>
              <a:rPr lang="en-US" sz="1200" dirty="0"/>
            </a:br>
            <a:r>
              <a:rPr lang="en-US" sz="1200" dirty="0"/>
              <a:t>The course covers what a database system is, how to design databases effectively and in a principled manner, how to query databases, and how to develop applications using databases: entity-relationship modeling, logical design of relational databases, relational algebra, SQL, database application development, database security, and an overview of query optimization and transaction processing. Additional topics generally include NoSQL, graph, object-relational, and cloud databases, as well as data preparation and cleaning of real-world data. The course offers both programming and non-programming paths for homework and projects, to accommodate students with different programming skills and backgrounds."</a:t>
            </a:r>
            <a:br>
              <a:rPr lang="en-US" sz="1200" dirty="0"/>
            </a:br>
            <a:endParaRPr lang="en-US" sz="1200" dirty="0"/>
          </a:p>
          <a:p>
            <a:r>
              <a:rPr lang="en-US" sz="1200" dirty="0"/>
              <a:t>Prerequisites:</a:t>
            </a:r>
          </a:p>
          <a:p>
            <a:pPr lvl="1"/>
            <a:r>
              <a:rPr lang="en-US" sz="1000" dirty="0"/>
              <a:t>COMS W3134, COMS W3136, or COMS W3137 are data structures classes. All of these courses require extensive programming, in Java.</a:t>
            </a:r>
          </a:p>
          <a:p>
            <a:pPr lvl="1"/>
            <a:r>
              <a:rPr lang="en-US" sz="1000" dirty="0"/>
              <a:t>A course in data structures is helpful for this section of W4111 but not essential. I waive the requirement.</a:t>
            </a:r>
          </a:p>
          <a:p>
            <a:pPr lvl="1"/>
            <a:r>
              <a:rPr lang="en-US" sz="1000" dirty="0"/>
              <a:t>We will help you with any data structures knowledge you lack.</a:t>
            </a:r>
            <a:br>
              <a:rPr lang="en-US" sz="1000" dirty="0"/>
            </a:br>
            <a:br>
              <a:rPr lang="en-US" sz="1000" dirty="0"/>
            </a:br>
            <a:endParaRPr lang="en-US" sz="1000" dirty="0"/>
          </a:p>
          <a:p>
            <a:r>
              <a:rPr lang="en-US" sz="1200" dirty="0"/>
              <a:t>Programming in/for this class:</a:t>
            </a:r>
          </a:p>
          <a:p>
            <a:pPr lvl="1"/>
            <a:r>
              <a:rPr lang="en-US" sz="1000" dirty="0"/>
              <a:t>There will be a "non-programming" option, which we will discuss below.</a:t>
            </a:r>
          </a:p>
          <a:p>
            <a:pPr lvl="1"/>
            <a:r>
              <a:rPr lang="en-US" sz="1000" dirty="0"/>
              <a:t>For students who want to take the programming track, we will use Python. I will provide motivation for choosing Python below.</a:t>
            </a:r>
          </a:p>
          <a:p>
            <a:endParaRPr lang="en-US" sz="1200" dirty="0"/>
          </a:p>
        </p:txBody>
      </p:sp>
      <p:sp>
        <p:nvSpPr>
          <p:cNvPr id="3" name="Title 2">
            <a:extLst>
              <a:ext uri="{FF2B5EF4-FFF2-40B4-BE49-F238E27FC236}">
                <a16:creationId xmlns:a16="http://schemas.microsoft.com/office/drawing/2014/main" id="{526A7F1D-46F0-5849-B893-6B0DC2DEFDBE}"/>
              </a:ext>
            </a:extLst>
          </p:cNvPr>
          <p:cNvSpPr>
            <a:spLocks noGrp="1"/>
          </p:cNvSpPr>
          <p:nvPr>
            <p:ph type="title"/>
          </p:nvPr>
        </p:nvSpPr>
        <p:spPr/>
        <p:txBody>
          <a:bodyPr/>
          <a:lstStyle/>
          <a:p>
            <a:r>
              <a:rPr lang="en-US" dirty="0"/>
              <a:t>The Course</a:t>
            </a:r>
          </a:p>
        </p:txBody>
      </p:sp>
    </p:spTree>
    <p:extLst>
      <p:ext uri="{BB962C8B-B14F-4D97-AF65-F5344CB8AC3E}">
        <p14:creationId xmlns:p14="http://schemas.microsoft.com/office/powerpoint/2010/main" val="4202172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sharepoint/v3/fields"/>
    <ds:schemaRef ds:uri="http://schemas.microsoft.com/office/infopath/2007/PartnerControls"/>
    <ds:schemaRef ds:uri="http://schemas.microsoft.com/office/2006/documentManagement/types"/>
    <ds:schemaRef ds:uri="http://purl.org/dc/dcmitype/"/>
    <ds:schemaRef ds:uri="http://purl.org/dc/terms/"/>
    <ds:schemaRef ds:uri="http://purl.org/dc/elements/1.1/"/>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22174</TotalTime>
  <Words>1232</Words>
  <Application>Microsoft Macintosh PowerPoint</Application>
  <PresentationFormat>On-screen Show (16:9)</PresentationFormat>
  <Paragraphs>133</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Schoolbook</vt:lpstr>
      <vt:lpstr>Museo For Dell</vt:lpstr>
      <vt:lpstr>Office Theme</vt:lpstr>
      <vt:lpstr>PowerPoint Presentation</vt:lpstr>
      <vt:lpstr>PowerPoint Presentation</vt:lpstr>
      <vt:lpstr>PowerPoint Presentation</vt:lpstr>
      <vt:lpstr>Contents</vt:lpstr>
      <vt:lpstr>PowerPoint Presentation</vt:lpstr>
      <vt:lpstr>PowerPoint Presentation</vt:lpstr>
      <vt:lpstr>Waitlist</vt:lpstr>
      <vt:lpstr>About your Instructor</vt:lpstr>
      <vt:lpstr>The Course</vt:lpstr>
      <vt:lpstr>Lecture Format, Recitation, Office Hours</vt:lpstr>
      <vt:lpstr>Assignments, Exams, Grading</vt:lpstr>
      <vt:lpstr>PowerPoint Presentation</vt:lpstr>
      <vt:lpstr>PowerPoint Presentation</vt:lpstr>
      <vt:lpstr>Homework Assignments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Ferguson, Donald (DMNA-NYG)</cp:lastModifiedBy>
  <cp:revision>407</cp:revision>
  <cp:lastPrinted>2018-11-15T21:01:50Z</cp:lastPrinted>
  <dcterms:created xsi:type="dcterms:W3CDTF">2010-04-12T23:12:02Z</dcterms:created>
  <dcterms:modified xsi:type="dcterms:W3CDTF">2020-12-29T15:37:00Z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