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78" r:id="rId7"/>
    <p:sldId id="265" r:id="rId8"/>
    <p:sldId id="266" r:id="rId9"/>
    <p:sldId id="269" r:id="rId10"/>
    <p:sldId id="276" r:id="rId11"/>
    <p:sldId id="272" r:id="rId12"/>
    <p:sldId id="273" r:id="rId13"/>
    <p:sldId id="264" r:id="rId14"/>
    <p:sldId id="267" r:id="rId15"/>
    <p:sldId id="268" r:id="rId16"/>
    <p:sldId id="275" r:id="rId17"/>
    <p:sldId id="270" r:id="rId18"/>
    <p:sldId id="271" r:id="rId19"/>
    <p:sldId id="274" r:id="rId20"/>
    <p:sldId id="277" r:id="rId21"/>
    <p:sldId id="27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53100" y="3732667"/>
            <a:ext cx="2705100" cy="1655762"/>
          </a:xfrm>
        </p:spPr>
        <p:txBody>
          <a:bodyPr anchor="b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成都技术中心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348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9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9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绿色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" y="0"/>
            <a:ext cx="91358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365127"/>
            <a:ext cx="7581900" cy="711198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en-US" altLang="zh-CN" dirty="0" smtClean="0"/>
              <a:t>Agenda &amp; </a:t>
            </a:r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9539"/>
            <a:ext cx="7886700" cy="4887426"/>
          </a:xfrm>
        </p:spPr>
        <p:txBody>
          <a:bodyPr/>
          <a:lstStyle>
            <a:lvl1pPr marL="457200" indent="-457200">
              <a:buClr>
                <a:schemeClr val="accent6"/>
              </a:buClr>
              <a:buSzPct val="100000"/>
              <a:buFont typeface="+mj-lt"/>
              <a:buAutoNum type="arabicPeriod"/>
              <a:defRPr sz="2400"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914400" indent="-45720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  <a:defRPr sz="20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20024" y="6347622"/>
            <a:ext cx="69532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36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2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8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2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1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3AFB-5924-4700-BD85-C15ADB1B919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4CD0-1978-4E40-AC9C-CC9AAF998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Allegro to Pads </a:t>
            </a:r>
            <a:r>
              <a:rPr lang="en-US" altLang="zh-CN" dirty="0" smtClean="0"/>
              <a:t>files </a:t>
            </a:r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成都技术中心</a:t>
            </a:r>
            <a:endParaRPr lang="en-US" altLang="zh-CN" dirty="0" smtClean="0"/>
          </a:p>
          <a:p>
            <a:r>
              <a:rPr lang="en-US" altLang="zh-CN" dirty="0" smtClean="0"/>
              <a:t>2017/06/20</a:t>
            </a:r>
          </a:p>
        </p:txBody>
      </p:sp>
    </p:spTree>
    <p:extLst>
      <p:ext uri="{BB962C8B-B14F-4D97-AF65-F5344CB8AC3E}">
        <p14:creationId xmlns:p14="http://schemas.microsoft.com/office/powerpoint/2010/main" val="214952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9.</a:t>
            </a:r>
            <a:r>
              <a:rPr lang="zh-CN" altLang="en-US" sz="2400" b="0" dirty="0" smtClean="0">
                <a:solidFill>
                  <a:schemeClr val="accent6"/>
                </a:solidFill>
              </a:rPr>
              <a:t>  </a:t>
            </a:r>
            <a:r>
              <a:rPr lang="zh-CN" altLang="en-US" sz="2400" b="0" dirty="0" smtClean="0"/>
              <a:t>修改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via</a:t>
            </a:r>
            <a:r>
              <a:rPr lang="zh-CN" altLang="en-US" dirty="0" smtClean="0"/>
              <a:t>的</a:t>
            </a:r>
            <a:r>
              <a:rPr lang="zh-CN" altLang="en-US" dirty="0"/>
              <a:t>所有层</a:t>
            </a:r>
            <a:r>
              <a:rPr lang="en-US" altLang="zh-CN" dirty="0" smtClean="0"/>
              <a:t>thermal to Default</a:t>
            </a: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18" y="1934515"/>
            <a:ext cx="3667125" cy="3857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934515"/>
            <a:ext cx="3629025" cy="381952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2" idx="3"/>
          </p:cNvCxnSpPr>
          <p:nvPr/>
        </p:nvCxnSpPr>
        <p:spPr>
          <a:xfrm flipV="1">
            <a:off x="4365443" y="3675017"/>
            <a:ext cx="2583997" cy="1115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386149" y="3788229"/>
            <a:ext cx="1979294" cy="2003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975956" y="2170018"/>
            <a:ext cx="1389487" cy="2157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2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10.  </a:t>
            </a:r>
            <a:r>
              <a:rPr lang="zh-CN" altLang="en-US" sz="2400" b="0" dirty="0" smtClean="0"/>
              <a:t>修改</a:t>
            </a:r>
            <a:r>
              <a:rPr lang="en-US" altLang="zh-CN" sz="2400" b="0" dirty="0" err="1" smtClean="0"/>
              <a:t>keepout</a:t>
            </a:r>
            <a:r>
              <a:rPr lang="zh-CN" altLang="en-US" sz="2400" b="0" dirty="0" smtClean="0"/>
              <a:t>属性</a:t>
            </a:r>
            <a:endParaRPr lang="en-US" altLang="zh-CN" sz="2400" b="0" dirty="0" smtClean="0"/>
          </a:p>
          <a:p>
            <a:pPr lvl="1">
              <a:buFont typeface="+mj-lt"/>
              <a:buAutoNum type="alphaLcPeriod"/>
            </a:pPr>
            <a:r>
              <a:rPr lang="zh-CN" altLang="en-US" sz="2000" b="0" dirty="0" smtClean="0"/>
              <a:t>注意不同区域的</a:t>
            </a:r>
            <a:r>
              <a:rPr lang="en-US" altLang="zh-CN" sz="2000" b="0" dirty="0" err="1" smtClean="0"/>
              <a:t>keepout</a:t>
            </a:r>
            <a:r>
              <a:rPr lang="zh-CN" altLang="en-US" sz="2000" b="0" dirty="0" smtClean="0"/>
              <a:t>要求属性不一致，但只是送评审的板子可将属性设为一样的</a:t>
            </a:r>
            <a:endParaRPr lang="en-US" altLang="zh-CN" sz="2000" b="0" dirty="0" smtClean="0"/>
          </a:p>
          <a:p>
            <a:pPr lvl="1">
              <a:buFont typeface="+mj-lt"/>
              <a:buAutoNum type="alphaLcPeriod"/>
            </a:pPr>
            <a:r>
              <a:rPr lang="zh-CN" altLang="en-US" dirty="0" smtClean="0"/>
              <a:t>内层</a:t>
            </a:r>
            <a:r>
              <a:rPr lang="en-US" altLang="zh-CN" dirty="0" err="1" smtClean="0"/>
              <a:t>keepout</a:t>
            </a:r>
            <a:r>
              <a:rPr lang="zh-CN" altLang="en-US" dirty="0" smtClean="0"/>
              <a:t>是不能有</a:t>
            </a:r>
            <a:r>
              <a:rPr lang="en-US" altLang="zh-CN" dirty="0" err="1" smtClean="0"/>
              <a:t>testpoint</a:t>
            </a:r>
            <a:r>
              <a:rPr lang="zh-CN" altLang="en-US" dirty="0" smtClean="0"/>
              <a:t>属性的，此时需将其换到表层才能去除</a:t>
            </a:r>
            <a:r>
              <a:rPr lang="en-US" altLang="zh-CN" dirty="0" err="1" smtClean="0"/>
              <a:t>testpoint</a:t>
            </a:r>
            <a:r>
              <a:rPr lang="zh-CN" altLang="en-US" dirty="0" smtClean="0"/>
              <a:t>属性，修改后再转回原来的层别</a:t>
            </a:r>
            <a:endParaRPr lang="en-US" altLang="zh-CN" sz="2000" b="0" dirty="0" smtClean="0"/>
          </a:p>
          <a:p>
            <a:pPr marL="0" indent="0">
              <a:buSzPct val="10000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altLang="zh-CN" sz="2400" b="0" dirty="0" smtClean="0"/>
          </a:p>
          <a:p>
            <a:pPr>
              <a:buSzPct val="100000"/>
              <a:buAutoNum type="arabicPeriod" startAt="12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" y="3294466"/>
            <a:ext cx="2600325" cy="1266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49" y="3084915"/>
            <a:ext cx="4000500" cy="2876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436" y="3427816"/>
            <a:ext cx="1809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6325"/>
            <a:ext cx="7886700" cy="4735511"/>
          </a:xfrm>
        </p:spPr>
        <p:txBody>
          <a:bodyPr>
            <a:normAutofit/>
          </a:bodyPr>
          <a:lstStyle/>
          <a:p>
            <a:pPr>
              <a:buAutoNum type="arabicPeriod" startAt="11"/>
            </a:pPr>
            <a:r>
              <a:rPr lang="zh-CN" altLang="en-US" dirty="0" smtClean="0"/>
              <a:t>整版灌铜</a:t>
            </a:r>
            <a:endParaRPr lang="en-US" altLang="zh-CN" dirty="0"/>
          </a:p>
          <a:p>
            <a:pPr>
              <a:buAutoNum type="arabicPeriod" startAt="11"/>
            </a:pPr>
            <a:r>
              <a:rPr lang="zh-CN" altLang="en-US" dirty="0" smtClean="0"/>
              <a:t>给</a:t>
            </a:r>
            <a:r>
              <a:rPr lang="zh-CN" altLang="en-US" dirty="0"/>
              <a:t>每一层铺上</a:t>
            </a:r>
            <a:r>
              <a:rPr lang="en-US" altLang="zh-CN" dirty="0"/>
              <a:t>GND</a:t>
            </a:r>
            <a:r>
              <a:rPr lang="zh-CN" altLang="en-US" dirty="0"/>
              <a:t>大铜箔，优先级改为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zh-CN" altLang="en-US" dirty="0"/>
              <a:t>灌铜后检查保留的</a:t>
            </a:r>
            <a:r>
              <a:rPr lang="en-US" altLang="zh-CN" dirty="0"/>
              <a:t>GND</a:t>
            </a:r>
            <a:r>
              <a:rPr lang="zh-CN" altLang="en-US" dirty="0"/>
              <a:t>层铜箔是否有</a:t>
            </a:r>
            <a:r>
              <a:rPr lang="en-US" altLang="zh-CN" dirty="0"/>
              <a:t>Via</a:t>
            </a:r>
            <a:r>
              <a:rPr lang="zh-CN" altLang="en-US" dirty="0"/>
              <a:t>转掉</a:t>
            </a:r>
            <a:r>
              <a:rPr lang="zh-CN" altLang="en-US" dirty="0" smtClean="0"/>
              <a:t>了，保存关闭</a:t>
            </a:r>
            <a:r>
              <a:rPr lang="en-US" altLang="zh-CN" dirty="0" smtClean="0"/>
              <a:t>pads</a:t>
            </a:r>
            <a:r>
              <a:rPr lang="zh-CN" altLang="en-US" dirty="0" smtClean="0"/>
              <a:t>再打开确实铜箔是否正确。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2665181"/>
            <a:ext cx="3022560" cy="39536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206" y="2569387"/>
            <a:ext cx="4053000" cy="22964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6394" y="5221469"/>
            <a:ext cx="419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出现上图情况时，需在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Allegro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此位置上单独铺一块铜箔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66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PADS</a:t>
            </a:r>
            <a:r>
              <a:rPr lang="zh-CN" altLang="en-US" dirty="0" smtClean="0"/>
              <a:t>档案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984888"/>
            <a:ext cx="8041525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13.  </a:t>
            </a:r>
            <a:r>
              <a:rPr lang="zh-CN" altLang="en-US" sz="2400" b="0" dirty="0" smtClean="0"/>
              <a:t>设置参数，重新灌铜</a:t>
            </a:r>
            <a:r>
              <a:rPr lang="en-US" altLang="zh-CN" sz="2400" b="0" dirty="0" smtClean="0"/>
              <a:t>check</a:t>
            </a:r>
            <a:r>
              <a:rPr lang="zh-CN" altLang="en-US" sz="2400" b="0" dirty="0" smtClean="0"/>
              <a:t>铜箔是否正确</a:t>
            </a: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" y="1451559"/>
            <a:ext cx="3909662" cy="26322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14" y="1451559"/>
            <a:ext cx="5048286" cy="3804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0" y="4200284"/>
            <a:ext cx="3909662" cy="21466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895" y="3807502"/>
            <a:ext cx="3302258" cy="23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3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4958542"/>
            <a:ext cx="4933950" cy="175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14. </a:t>
            </a:r>
            <a:r>
              <a:rPr lang="zh-CN" altLang="en-US" sz="2400" b="0" dirty="0" smtClean="0"/>
              <a:t>导入</a:t>
            </a:r>
            <a:r>
              <a:rPr lang="en-US" altLang="zh-CN" sz="2400" b="0" dirty="0" smtClean="0"/>
              <a:t>CAM</a:t>
            </a:r>
            <a:r>
              <a:rPr lang="zh-CN" altLang="en-US" sz="2400" b="0" dirty="0" smtClean="0"/>
              <a:t>设置</a:t>
            </a:r>
            <a:endParaRPr lang="en-US" altLang="zh-CN" sz="2400" b="0" dirty="0"/>
          </a:p>
          <a:p>
            <a:pPr marL="457200" indent="-457200">
              <a:buSzPct val="100000"/>
              <a:buAutoNum type="arabicPeriod" startAt="7"/>
            </a:pP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677960"/>
            <a:ext cx="6096000" cy="32194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590903" y="3699164"/>
            <a:ext cx="718457" cy="2518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1479" y="5047039"/>
            <a:ext cx="3819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DFM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CAM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设置不能有打印层，导出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ACS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档时不用文件框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8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58836"/>
            <a:ext cx="8572500" cy="1790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25954"/>
            <a:ext cx="8116339" cy="4735511"/>
          </a:xfrm>
        </p:spPr>
        <p:txBody>
          <a:bodyPr>
            <a:normAutofit/>
          </a:bodyPr>
          <a:lstStyle/>
          <a:p>
            <a:pPr>
              <a:buSzPct val="100000"/>
              <a:buAutoNum type="arabicPeriod" startAt="15"/>
            </a:pPr>
            <a:r>
              <a:rPr lang="zh-CN" altLang="en-US" sz="2400" b="0" dirty="0" smtClean="0"/>
              <a:t>导入</a:t>
            </a:r>
            <a:r>
              <a:rPr lang="en-US" altLang="zh-CN" sz="2400" b="0" dirty="0" err="1" smtClean="0"/>
              <a:t>soldermask</a:t>
            </a:r>
            <a:r>
              <a:rPr lang="zh-CN" altLang="en-US" sz="2400" b="0" dirty="0" smtClean="0"/>
              <a:t>（</a:t>
            </a:r>
            <a:r>
              <a:rPr lang="zh-CN" altLang="en-US" sz="2400" b="0" dirty="0"/>
              <a:t>包含</a:t>
            </a:r>
            <a:r>
              <a:rPr lang="en-US" altLang="zh-CN" sz="2400" b="0" dirty="0"/>
              <a:t>Mark</a:t>
            </a:r>
            <a:r>
              <a:rPr lang="zh-CN" altLang="en-US" sz="2400" b="0" dirty="0"/>
              <a:t>的</a:t>
            </a:r>
            <a:r>
              <a:rPr lang="en-US" altLang="zh-CN" sz="2400" b="0" dirty="0" err="1" smtClean="0"/>
              <a:t>soldermask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DXF</a:t>
            </a:r>
            <a:r>
              <a:rPr lang="zh-CN" altLang="en-US" sz="2400" b="0" dirty="0"/>
              <a:t>档需要另存为</a:t>
            </a:r>
            <a:r>
              <a:rPr lang="en-US" altLang="zh-CN" sz="2400" b="0" dirty="0"/>
              <a:t>2007</a:t>
            </a:r>
            <a:r>
              <a:rPr lang="zh-CN" altLang="en-US" sz="2400" b="0" dirty="0" smtClean="0"/>
              <a:t>版本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导入时选</a:t>
            </a:r>
            <a:r>
              <a:rPr lang="en-US" altLang="zh-CN" dirty="0" smtClean="0">
                <a:solidFill>
                  <a:srgbClr val="FF0000"/>
                </a:solidFill>
              </a:rPr>
              <a:t>Copper</a:t>
            </a:r>
            <a:r>
              <a:rPr lang="zh-CN" altLang="en-US" sz="2400" b="0" dirty="0" smtClean="0"/>
              <a:t>）</a:t>
            </a:r>
            <a:endParaRPr lang="en-US" altLang="zh-CN" sz="2400" b="0" dirty="0" smtClean="0"/>
          </a:p>
          <a:p>
            <a:pPr>
              <a:buSzPct val="100000"/>
              <a:buAutoNum type="arabicPeriod" startAt="15"/>
            </a:pPr>
            <a:r>
              <a:rPr lang="zh-CN" altLang="en-US" sz="2400" b="0" dirty="0" smtClean="0"/>
              <a:t>导入文字层及</a:t>
            </a:r>
            <a:r>
              <a:rPr lang="en-US" altLang="zh-CN" sz="2400" b="0" dirty="0"/>
              <a:t>2D </a:t>
            </a:r>
            <a:r>
              <a:rPr lang="en-US" altLang="zh-CN" sz="2400" b="0" dirty="0" err="1" smtClean="0"/>
              <a:t>barcade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DXF</a:t>
            </a:r>
            <a:r>
              <a:rPr lang="zh-CN" altLang="en-US" sz="2400" b="0" dirty="0" smtClean="0"/>
              <a:t>、</a:t>
            </a:r>
            <a:r>
              <a:rPr lang="en-US" altLang="zh-CN" sz="2400" b="0" dirty="0" smtClean="0"/>
              <a:t>logo</a:t>
            </a:r>
            <a:r>
              <a:rPr lang="zh-CN" altLang="en-US" sz="2400" b="0" dirty="0" smtClean="0"/>
              <a:t>、</a:t>
            </a:r>
            <a:r>
              <a:rPr lang="en-US" altLang="zh-CN" sz="2400" b="0" dirty="0" smtClean="0"/>
              <a:t>PB-free</a:t>
            </a:r>
            <a:r>
              <a:rPr lang="zh-CN" altLang="en-US" sz="2400" b="0" dirty="0" smtClean="0"/>
              <a:t>、箭头等</a:t>
            </a: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150" y="4558330"/>
            <a:ext cx="1028700" cy="1943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42" y="3807013"/>
            <a:ext cx="1690908" cy="29855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73" y="4142446"/>
            <a:ext cx="4446486" cy="26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26696"/>
            <a:ext cx="7886700" cy="4735511"/>
          </a:xfrm>
        </p:spPr>
        <p:txBody>
          <a:bodyPr>
            <a:normAutofit/>
          </a:bodyPr>
          <a:lstStyle/>
          <a:p>
            <a:pPr>
              <a:buSzPct val="100000"/>
              <a:buAutoNum type="arabicPeriod" startAt="17"/>
            </a:pPr>
            <a:r>
              <a:rPr lang="en-US" altLang="zh-CN" sz="2400" b="0" dirty="0" smtClean="0"/>
              <a:t> REF</a:t>
            </a:r>
            <a:r>
              <a:rPr lang="zh-CN" altLang="en-US" sz="2400" b="0" dirty="0" smtClean="0"/>
              <a:t>换层，修改大小，添加</a:t>
            </a:r>
            <a:r>
              <a:rPr lang="en-US" altLang="zh-CN" sz="2400" b="0" dirty="0" smtClean="0"/>
              <a:t>value</a:t>
            </a:r>
            <a:r>
              <a:rPr lang="zh-CN" altLang="en-US" sz="2400" b="0" dirty="0" smtClean="0"/>
              <a:t>值导出</a:t>
            </a:r>
            <a:r>
              <a:rPr lang="en-US" altLang="zh-CN" sz="2400" b="0" dirty="0" smtClean="0"/>
              <a:t>PDF</a:t>
            </a:r>
            <a:r>
              <a:rPr lang="zh-CN" altLang="en-US" sz="2400" b="0" dirty="0" smtClean="0"/>
              <a:t>档</a:t>
            </a:r>
            <a:endParaRPr lang="en-US" altLang="zh-CN" sz="2400" b="0" dirty="0" smtClean="0"/>
          </a:p>
          <a:p>
            <a:pPr>
              <a:buSzPct val="100000"/>
              <a:buAutoNum type="arabicPeriod" startAt="17"/>
            </a:pPr>
            <a:r>
              <a:rPr lang="zh-CN" altLang="en-US" dirty="0" smtClean="0"/>
              <a:t>导入</a:t>
            </a:r>
            <a:r>
              <a:rPr lang="en-US" altLang="zh-CN" dirty="0" smtClean="0"/>
              <a:t>panel outline to </a:t>
            </a:r>
            <a:r>
              <a:rPr lang="en-US" altLang="zh-CN" dirty="0" err="1" smtClean="0"/>
              <a:t>Drill_Drawing</a:t>
            </a:r>
            <a:r>
              <a:rPr lang="zh-CN" altLang="en-US" dirty="0" smtClean="0"/>
              <a:t>层，并标注尺寸</a:t>
            </a:r>
            <a:endParaRPr lang="en-US" altLang="zh-CN" dirty="0" smtClean="0"/>
          </a:p>
          <a:p>
            <a:pPr>
              <a:buSzPct val="100000"/>
              <a:buAutoNum type="arabicPeriod" startAt="17"/>
            </a:pPr>
            <a:r>
              <a:rPr lang="zh-CN" altLang="en-US" sz="2400" b="0" dirty="0" smtClean="0"/>
              <a:t>导入外框要求如下图导出贴片及手插图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Mirror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底层贴片图外框）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marL="0" indent="0">
              <a:buSzPct val="100000"/>
              <a:buNone/>
            </a:pPr>
            <a:endParaRPr lang="en-US" altLang="zh-CN" dirty="0"/>
          </a:p>
          <a:p>
            <a:pPr marL="0" indent="0">
              <a:buSzPct val="100000"/>
              <a:buNone/>
            </a:pPr>
            <a:endParaRPr lang="en-US" altLang="zh-CN" dirty="0" smtClean="0"/>
          </a:p>
          <a:p>
            <a:pPr marL="0" indent="0">
              <a:buSzPct val="100000"/>
              <a:buNone/>
            </a:pPr>
            <a:endParaRPr lang="en-US" altLang="zh-CN" dirty="0"/>
          </a:p>
          <a:p>
            <a:pPr marL="0" indent="0">
              <a:buSzPct val="100000"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6" y="2572269"/>
            <a:ext cx="7899608" cy="4119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" y="3362624"/>
            <a:ext cx="4151280" cy="680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96" y="5844527"/>
            <a:ext cx="5465012" cy="9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20.  </a:t>
            </a:r>
            <a:r>
              <a:rPr lang="zh-CN" altLang="en-US" sz="2400" b="0" dirty="0" smtClean="0"/>
              <a:t>添加测试点属性（包括</a:t>
            </a:r>
            <a:r>
              <a:rPr lang="en-US" altLang="zh-CN" sz="2400" b="0" dirty="0" smtClean="0"/>
              <a:t>Dip pin</a:t>
            </a:r>
            <a:r>
              <a:rPr lang="zh-CN" altLang="en-US" sz="2400" b="0" dirty="0" smtClean="0"/>
              <a:t>），快捷键</a:t>
            </a:r>
            <a:r>
              <a:rPr lang="en-US" altLang="zh-CN" sz="2400" b="0" dirty="0" smtClean="0"/>
              <a:t>T</a:t>
            </a:r>
          </a:p>
          <a:p>
            <a:pPr marL="0" indent="0">
              <a:buSzPct val="100000"/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chemeClr val="accent6"/>
                </a:solidFill>
              </a:rPr>
              <a:t>a.  </a:t>
            </a:r>
            <a:r>
              <a:rPr lang="zh-CN" altLang="en-US" dirty="0" smtClean="0">
                <a:solidFill>
                  <a:schemeClr val="accent6"/>
                </a:solidFill>
              </a:rPr>
              <a:t>添加</a:t>
            </a:r>
            <a:r>
              <a:rPr lang="en-US" altLang="zh-CN" dirty="0" smtClean="0">
                <a:solidFill>
                  <a:schemeClr val="accent6"/>
                </a:solidFill>
              </a:rPr>
              <a:t>Dip pin </a:t>
            </a:r>
            <a:r>
              <a:rPr lang="zh-CN" altLang="en-US" dirty="0" smtClean="0">
                <a:solidFill>
                  <a:schemeClr val="accent6"/>
                </a:solidFill>
              </a:rPr>
              <a:t>测试点属性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0" indent="0">
              <a:buSzPct val="100000"/>
              <a:buNone/>
            </a:pPr>
            <a:r>
              <a:rPr lang="en-US" altLang="zh-CN" dirty="0" smtClean="0">
                <a:solidFill>
                  <a:schemeClr val="accent6"/>
                </a:solidFill>
              </a:rPr>
              <a:t>        b.  </a:t>
            </a:r>
            <a:r>
              <a:rPr lang="zh-CN" altLang="en-US" dirty="0" smtClean="0">
                <a:solidFill>
                  <a:schemeClr val="accent6"/>
                </a:solidFill>
              </a:rPr>
              <a:t>添加元件型测试点属性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0" indent="0">
              <a:buSzPct val="100000"/>
              <a:buNone/>
            </a:pP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</a:rPr>
              <a:t>   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Allegro</a:t>
            </a:r>
            <a:r>
              <a:rPr lang="zh-CN" altLang="en-US" sz="2000" dirty="0" smtClean="0"/>
              <a:t>里高亮测试点元件，然后在</a:t>
            </a:r>
            <a:r>
              <a:rPr lang="en-US" altLang="zh-CN" sz="2000" dirty="0" smtClean="0"/>
              <a:t>PADS</a:t>
            </a:r>
            <a:r>
              <a:rPr lang="zh-CN" altLang="en-US" sz="2000" dirty="0" smtClean="0"/>
              <a:t>对应着一一添加测试点属性。（先激活命令，然后连续选择测试点元件添加属性）</a:t>
            </a:r>
            <a:endParaRPr lang="en-US" altLang="zh-CN" sz="2000" dirty="0" smtClean="0"/>
          </a:p>
          <a:p>
            <a:pPr marL="0" indent="0">
              <a:buSzPct val="100000"/>
              <a:buNone/>
            </a:pPr>
            <a:r>
              <a:rPr lang="en-US" altLang="zh-CN" dirty="0" smtClean="0">
                <a:solidFill>
                  <a:schemeClr val="accent6"/>
                </a:solidFill>
              </a:rPr>
              <a:t>        </a:t>
            </a: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22" y="3437139"/>
            <a:ext cx="3835111" cy="33110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8" y="3437139"/>
            <a:ext cx="4284172" cy="14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21.  </a:t>
            </a:r>
            <a:r>
              <a:rPr lang="zh-CN" altLang="en-US" sz="2400" b="0" dirty="0" smtClean="0"/>
              <a:t>添加测试点属性（包括</a:t>
            </a:r>
            <a:r>
              <a:rPr lang="en-US" altLang="zh-CN" sz="2400" b="0" dirty="0" smtClean="0"/>
              <a:t>Dip pin</a:t>
            </a:r>
            <a:r>
              <a:rPr lang="zh-CN" altLang="en-US" sz="2400" b="0" dirty="0" smtClean="0"/>
              <a:t>），快捷键</a:t>
            </a:r>
            <a:r>
              <a:rPr lang="en-US" altLang="zh-CN" sz="2400" b="0" dirty="0" smtClean="0"/>
              <a:t>T</a:t>
            </a:r>
          </a:p>
          <a:p>
            <a:pPr marL="0" indent="0">
              <a:buSzPct val="100000"/>
              <a:buNone/>
            </a:pPr>
            <a:r>
              <a:rPr lang="en-US" altLang="zh-CN" dirty="0" smtClean="0">
                <a:solidFill>
                  <a:schemeClr val="accent6"/>
                </a:solidFill>
              </a:rPr>
              <a:t>        c.  </a:t>
            </a:r>
            <a:r>
              <a:rPr lang="zh-CN" altLang="en-US" dirty="0" smtClean="0">
                <a:solidFill>
                  <a:schemeClr val="accent6"/>
                </a:solidFill>
              </a:rPr>
              <a:t>添加</a:t>
            </a:r>
            <a:r>
              <a:rPr lang="en-US" altLang="zh-CN" dirty="0" smtClean="0">
                <a:solidFill>
                  <a:schemeClr val="accent6"/>
                </a:solidFill>
              </a:rPr>
              <a:t>via</a:t>
            </a:r>
            <a:r>
              <a:rPr lang="zh-CN" altLang="en-US" dirty="0" smtClean="0">
                <a:solidFill>
                  <a:schemeClr val="accent6"/>
                </a:solidFill>
              </a:rPr>
              <a:t>型测试点属性</a:t>
            </a:r>
            <a:endParaRPr lang="en-US" altLang="zh-CN" sz="2400" b="0" dirty="0">
              <a:solidFill>
                <a:schemeClr val="accent6"/>
              </a:solidFill>
            </a:endParaRPr>
          </a:p>
          <a:p>
            <a:pPr marL="457200" indent="-457200">
              <a:buSzPct val="100000"/>
              <a:buAutoNum type="arabicPeriod" startAt="7"/>
            </a:pP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8" y="2188117"/>
            <a:ext cx="1843001" cy="4126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94" y="2188117"/>
            <a:ext cx="3971533" cy="2616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33" y="2188117"/>
            <a:ext cx="19907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22.  </a:t>
            </a:r>
            <a:r>
              <a:rPr lang="zh-CN" altLang="en-US" sz="2400" b="0" dirty="0" smtClean="0"/>
              <a:t>大</a:t>
            </a:r>
            <a:r>
              <a:rPr lang="en-US" altLang="zh-CN" sz="2400" b="0" dirty="0" smtClean="0"/>
              <a:t>PAD</a:t>
            </a:r>
            <a:r>
              <a:rPr lang="zh-CN" altLang="en-US" sz="2400" b="0" dirty="0" smtClean="0"/>
              <a:t>需用</a:t>
            </a:r>
            <a:r>
              <a:rPr lang="en-US" altLang="zh-CN" sz="2400" b="0" dirty="0" smtClean="0"/>
              <a:t>Copper</a:t>
            </a:r>
            <a:r>
              <a:rPr lang="zh-CN" altLang="en-US" sz="2400" b="0" dirty="0" smtClean="0"/>
              <a:t>覆盖掉</a:t>
            </a:r>
            <a:r>
              <a:rPr lang="en-US" altLang="zh-CN" sz="2400" b="0" dirty="0" smtClean="0"/>
              <a:t>thermal</a:t>
            </a:r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dirty="0"/>
          </a:p>
          <a:p>
            <a:pPr marL="0" indent="0">
              <a:buSzPct val="100000"/>
              <a:buNone/>
            </a:pPr>
            <a:endParaRPr lang="en-US" altLang="zh-CN" dirty="0" smtClean="0"/>
          </a:p>
          <a:p>
            <a:pPr marL="0" indent="0">
              <a:buSzPct val="100000"/>
              <a:buNone/>
            </a:pPr>
            <a:endParaRPr lang="en-US" altLang="zh-CN" dirty="0"/>
          </a:p>
          <a:p>
            <a:pPr marL="0" indent="0">
              <a:buSzPct val="100000"/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62236"/>
            <a:ext cx="3609975" cy="3781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62236"/>
            <a:ext cx="4162425" cy="37623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685011" y="2851265"/>
            <a:ext cx="3266902" cy="0"/>
          </a:xfrm>
          <a:prstGeom prst="straightConnector1">
            <a:avLst/>
          </a:prstGeom>
          <a:ln w="38100">
            <a:solidFill>
              <a:srgbClr val="230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8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r>
              <a:rPr lang="zh-CN" altLang="en-US" dirty="0" smtClean="0"/>
              <a:t>前的准备工作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75332"/>
            <a:ext cx="7886700" cy="4735511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b="0" dirty="0" smtClean="0"/>
              <a:t>在</a:t>
            </a:r>
            <a:r>
              <a:rPr lang="en-US" altLang="zh-CN" sz="2400" b="0" dirty="0" smtClean="0"/>
              <a:t>Allegro</a:t>
            </a:r>
            <a:r>
              <a:rPr lang="zh-CN" altLang="en-US" sz="2400" b="0" dirty="0" smtClean="0"/>
              <a:t>里用</a:t>
            </a:r>
            <a:r>
              <a:rPr lang="en-US" altLang="zh-CN" sz="2400" b="0" dirty="0" smtClean="0"/>
              <a:t>keep out</a:t>
            </a:r>
            <a:r>
              <a:rPr lang="zh-CN" altLang="en-US" sz="2400" b="0" dirty="0" smtClean="0"/>
              <a:t>来代替铜箔</a:t>
            </a:r>
            <a:r>
              <a:rPr lang="en-US" altLang="zh-CN" sz="2400" b="0" dirty="0" smtClean="0"/>
              <a:t>void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b="0" dirty="0" smtClean="0"/>
              <a:t>删除整</a:t>
            </a:r>
            <a:r>
              <a:rPr lang="zh-CN" altLang="en-US" sz="2400" b="0" dirty="0"/>
              <a:t>板铺铜的大</a:t>
            </a:r>
            <a:r>
              <a:rPr lang="en-US" altLang="zh-CN" sz="2400" b="0" dirty="0"/>
              <a:t>GND</a:t>
            </a:r>
            <a:r>
              <a:rPr lang="zh-CN" altLang="en-US" sz="2400" b="0" dirty="0" smtClean="0"/>
              <a:t>铜箔（保留一层完整的</a:t>
            </a:r>
            <a:r>
              <a:rPr lang="en-US" altLang="zh-CN" sz="2400" b="0" dirty="0" smtClean="0"/>
              <a:t>GND</a:t>
            </a:r>
            <a:r>
              <a:rPr lang="zh-CN" altLang="en-US" sz="2400" b="0" dirty="0" smtClean="0"/>
              <a:t>铜箔）</a:t>
            </a: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b="0" dirty="0" smtClean="0"/>
              <a:t>内层设置为正片且非</a:t>
            </a:r>
            <a:r>
              <a:rPr lang="en-US" altLang="zh-CN" sz="2400" b="0" dirty="0" smtClean="0"/>
              <a:t>plane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b="0" dirty="0" smtClean="0"/>
              <a:t>去除特殊的</a:t>
            </a:r>
            <a:r>
              <a:rPr lang="en-US" altLang="zh-CN" sz="2400" b="0" dirty="0" smtClean="0"/>
              <a:t>Allegro</a:t>
            </a:r>
            <a:r>
              <a:rPr lang="zh-CN" altLang="en-US" sz="2400" b="0" dirty="0" smtClean="0"/>
              <a:t>设计，如椭圆</a:t>
            </a:r>
            <a:r>
              <a:rPr lang="en-US" altLang="zh-CN" sz="2400" b="0" dirty="0" smtClean="0"/>
              <a:t>via</a:t>
            </a:r>
            <a:r>
              <a:rPr lang="zh-CN" altLang="en-US" sz="2400" b="0" dirty="0" smtClean="0"/>
              <a:t>，</a:t>
            </a:r>
            <a:r>
              <a:rPr lang="zh-CN" altLang="en-US" dirty="0"/>
              <a:t>删掉</a:t>
            </a:r>
            <a:r>
              <a:rPr lang="en-US" altLang="zh-CN" sz="2400" b="0" dirty="0" smtClean="0"/>
              <a:t>Mark</a:t>
            </a:r>
            <a:r>
              <a:rPr lang="zh-CN" altLang="en-US" sz="2400" b="0" dirty="0" smtClean="0"/>
              <a:t>点</a:t>
            </a: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b="0" dirty="0" smtClean="0"/>
              <a:t>把测试点</a:t>
            </a:r>
            <a:r>
              <a:rPr lang="en-US" altLang="zh-CN" sz="2400" b="0" dirty="0" smtClean="0"/>
              <a:t>pad</a:t>
            </a:r>
            <a:r>
              <a:rPr lang="zh-CN" altLang="en-US" sz="2400" b="0" dirty="0" smtClean="0"/>
              <a:t>换成</a:t>
            </a:r>
            <a:r>
              <a:rPr lang="en-US" altLang="zh-CN" sz="2400" b="0" dirty="0" smtClean="0"/>
              <a:t>v40r1-t</a:t>
            </a:r>
            <a:r>
              <a:rPr lang="zh-CN" altLang="en-US" sz="2400" b="0" dirty="0" smtClean="0"/>
              <a:t>或</a:t>
            </a:r>
            <a:r>
              <a:rPr lang="en-US" altLang="zh-CN" sz="2400" b="0" dirty="0" smtClean="0"/>
              <a:t>v40r1-b</a:t>
            </a:r>
            <a:r>
              <a:rPr lang="zh-CN" altLang="en-US" sz="2400" b="0" dirty="0" smtClean="0"/>
              <a:t>的盲埋孔</a:t>
            </a:r>
            <a:endParaRPr lang="en-US" altLang="zh-CN" sz="2400" b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1" y="3652682"/>
            <a:ext cx="3072592" cy="2914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111" y="3977973"/>
            <a:ext cx="2362200" cy="212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829" y="3637616"/>
            <a:ext cx="3146150" cy="1341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689" y="5107374"/>
            <a:ext cx="3197366" cy="15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23.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connectivity to 0</a:t>
            </a:r>
          </a:p>
          <a:p>
            <a:pPr marL="0" indent="0">
              <a:buSzPct val="100000"/>
              <a:buNone/>
            </a:pPr>
            <a:r>
              <a:rPr lang="en-US" altLang="zh-CN" dirty="0" smtClean="0"/>
              <a:t>PS: </a:t>
            </a:r>
            <a:r>
              <a:rPr lang="zh-CN" altLang="en-US" dirty="0" smtClean="0"/>
              <a:t>修改连接时只能用</a:t>
            </a:r>
            <a:r>
              <a:rPr lang="en-US" altLang="zh-CN" dirty="0" smtClean="0"/>
              <a:t>copper</a:t>
            </a:r>
            <a:r>
              <a:rPr lang="zh-CN" altLang="en-US" dirty="0" smtClean="0"/>
              <a:t>连接，否则铜箔</a:t>
            </a:r>
            <a:r>
              <a:rPr lang="en-US" altLang="zh-CN" dirty="0" smtClean="0"/>
              <a:t>thermal</a:t>
            </a:r>
            <a:r>
              <a:rPr lang="zh-CN" altLang="en-US" dirty="0" smtClean="0"/>
              <a:t>会掉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65" y="2580086"/>
            <a:ext cx="3982039" cy="31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24. 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zh-CN" altLang="en-US" dirty="0" smtClean="0"/>
              <a:t>导出</a:t>
            </a:r>
            <a:r>
              <a:rPr lang="en-US" altLang="zh-CN" dirty="0" smtClean="0"/>
              <a:t>ASC for DFM check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10" y="1678985"/>
            <a:ext cx="6983780" cy="44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测试点转换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b="0" dirty="0" smtClean="0"/>
              <a:t>记录测试率</a:t>
            </a: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b="0" dirty="0" smtClean="0"/>
              <a:t>添加 </a:t>
            </a:r>
            <a:r>
              <a:rPr lang="en-US" altLang="zh-CN" sz="2400" b="0" dirty="0" smtClean="0"/>
              <a:t>BB via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1" y="4437132"/>
            <a:ext cx="5848350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31" y="1225954"/>
            <a:ext cx="4095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测试点转换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3.   </a:t>
            </a:r>
            <a:r>
              <a:rPr lang="en-US" altLang="zh-CN" sz="2400" b="0" dirty="0" smtClean="0"/>
              <a:t>Change TP to BB via </a:t>
            </a:r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/>
          </a:p>
          <a:p>
            <a:pPr marL="0" indent="0">
              <a:buSzPct val="100000"/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</a:t>
            </a:r>
            <a:r>
              <a:rPr lang="zh-CN" altLang="en-US" sz="2400" b="0" dirty="0" smtClean="0"/>
              <a:t>当内层有铜箔时，转换后的</a:t>
            </a:r>
            <a:r>
              <a:rPr lang="en-US" altLang="zh-CN" sz="2400" b="0" dirty="0" smtClean="0"/>
              <a:t>TP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net</a:t>
            </a:r>
            <a:r>
              <a:rPr lang="zh-CN" altLang="en-US" sz="2400" b="0" dirty="0" smtClean="0"/>
              <a:t>会跳变</a:t>
            </a: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81335"/>
            <a:ext cx="2847975" cy="308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1790872"/>
            <a:ext cx="4543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测试点转换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4520"/>
            <a:ext cx="7886700" cy="5199784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4.   </a:t>
            </a:r>
            <a:r>
              <a:rPr lang="zh-CN" altLang="en-US" sz="2400" b="0" dirty="0" smtClean="0"/>
              <a:t>检查测试点</a:t>
            </a:r>
            <a:r>
              <a:rPr lang="en-US" altLang="zh-CN" sz="2400" b="0" dirty="0" smtClean="0"/>
              <a:t>net</a:t>
            </a:r>
            <a:r>
              <a:rPr lang="zh-CN" altLang="en-US" sz="2400" b="0" dirty="0" smtClean="0"/>
              <a:t>并修正 </a:t>
            </a:r>
            <a:endParaRPr lang="en-US" altLang="zh-CN" sz="2400" b="0" dirty="0" smtClean="0"/>
          </a:p>
          <a:p>
            <a:pPr marL="0" indent="0">
              <a:buSzPct val="100000"/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</a:t>
            </a:r>
            <a:r>
              <a:rPr lang="zh-CN" altLang="en-US" sz="2400" b="0" dirty="0" smtClean="0"/>
              <a:t>先</a:t>
            </a:r>
            <a:r>
              <a:rPr lang="zh-CN" altLang="en-US" sz="2400" b="0" dirty="0"/>
              <a:t>高亮</a:t>
            </a:r>
            <a:r>
              <a:rPr lang="en-US" altLang="zh-CN" sz="2400" b="0" dirty="0"/>
              <a:t>GND</a:t>
            </a:r>
            <a:r>
              <a:rPr lang="zh-CN" altLang="en-US" sz="2400" b="0" dirty="0"/>
              <a:t>，然后</a:t>
            </a:r>
            <a:r>
              <a:rPr lang="en-US" altLang="zh-CN" sz="2400" b="0" dirty="0"/>
              <a:t>run float via</a:t>
            </a:r>
            <a:r>
              <a:rPr lang="zh-CN" altLang="en-US" sz="2400" b="0" dirty="0"/>
              <a:t>，</a:t>
            </a:r>
            <a:r>
              <a:rPr lang="zh-CN" altLang="en-US" sz="2400" b="0" dirty="0" smtClean="0"/>
              <a:t>再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L7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的线路来高亮</a:t>
            </a:r>
            <a:r>
              <a:rPr lang="en-US" altLang="zh-CN" dirty="0" smtClean="0"/>
              <a:t>DRC</a:t>
            </a:r>
            <a:r>
              <a:rPr lang="zh-CN" altLang="en-US" sz="2400" b="0" dirty="0" smtClean="0"/>
              <a:t>一一</a:t>
            </a:r>
            <a:r>
              <a:rPr lang="zh-CN" altLang="en-US" sz="2400" b="0" dirty="0"/>
              <a:t>检查测试点</a:t>
            </a:r>
            <a:r>
              <a:rPr lang="en-US" altLang="zh-CN" sz="2400" b="0" dirty="0"/>
              <a:t>net</a:t>
            </a:r>
            <a:r>
              <a:rPr lang="zh-CN" altLang="en-US" sz="2400" b="0" dirty="0"/>
              <a:t>是否正确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457200" indent="-457200">
              <a:buSzPct val="100000"/>
              <a:buFont typeface="Wingdings 3" panose="05040102010807070707" pitchFamily="18" charset="2"/>
              <a:buAutoNum type="arabicPeriod" startAt="5"/>
            </a:pPr>
            <a:r>
              <a:rPr lang="zh-CN" altLang="en-US" sz="2400" b="0" dirty="0"/>
              <a:t>对比测试率</a:t>
            </a:r>
            <a:endParaRPr lang="en-US" altLang="zh-CN" sz="2400" b="0" dirty="0"/>
          </a:p>
          <a:p>
            <a:pPr marL="457200" indent="-457200">
              <a:buSzPct val="100000"/>
              <a:buAutoNum type="arabicPeriod" startAt="5"/>
            </a:pPr>
            <a:r>
              <a:rPr lang="zh-CN" altLang="en-US" sz="2400" b="0" dirty="0" smtClean="0"/>
              <a:t>导出</a:t>
            </a:r>
            <a:r>
              <a:rPr lang="en-US" altLang="zh-CN" sz="2400" b="0" dirty="0"/>
              <a:t>163</a:t>
            </a:r>
            <a:r>
              <a:rPr lang="zh-CN" altLang="en-US" sz="2400" b="0" dirty="0" smtClean="0"/>
              <a:t>版本，打开后</a:t>
            </a:r>
            <a:r>
              <a:rPr lang="en-US" altLang="zh-CN" sz="2400" b="0" dirty="0" smtClean="0"/>
              <a:t>smooth &amp; DRC</a:t>
            </a:r>
            <a:r>
              <a:rPr lang="zh-CN" altLang="en-US" sz="2400" b="0" dirty="0" smtClean="0"/>
              <a:t>，然后删除孤岛铜，再转换成</a:t>
            </a:r>
            <a:r>
              <a:rPr lang="en-US" altLang="zh-CN" sz="2400" b="0" dirty="0" smtClean="0"/>
              <a:t>PADS</a:t>
            </a:r>
            <a:r>
              <a:rPr lang="zh-CN" altLang="en-US" sz="2400" b="0" dirty="0" smtClean="0"/>
              <a:t>档案。</a:t>
            </a:r>
            <a:r>
              <a:rPr lang="en-US" altLang="zh-CN" sz="2400" b="0" dirty="0" smtClean="0"/>
              <a:t> </a:t>
            </a:r>
            <a:endParaRPr lang="en-US" altLang="zh-CN" sz="2400" b="0" dirty="0"/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3" y="2299548"/>
            <a:ext cx="1895487" cy="2704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91" y="2299548"/>
            <a:ext cx="4231455" cy="3028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473" y="2372677"/>
            <a:ext cx="2009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7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558882" y="1076325"/>
            <a:ext cx="7886700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ct val="100000"/>
              <a:buFont typeface="+mj-lt"/>
              <a:buAutoNum type="arabicPeriod"/>
              <a:defRPr sz="24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确保</a:t>
            </a:r>
            <a:r>
              <a:rPr lang="en-US" altLang="zh-CN" dirty="0" smtClean="0"/>
              <a:t>PADS</a:t>
            </a:r>
            <a:r>
              <a:rPr lang="zh-CN" altLang="en-US" dirty="0" smtClean="0"/>
              <a:t>档案可以导出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rgbClr val="FF0000"/>
                </a:solidFill>
              </a:rPr>
              <a:t>测试点已转换成</a:t>
            </a:r>
            <a:r>
              <a:rPr lang="en-US" altLang="zh-CN" dirty="0" smtClean="0">
                <a:solidFill>
                  <a:srgbClr val="FF0000"/>
                </a:solidFill>
              </a:rPr>
              <a:t>via</a:t>
            </a:r>
          </a:p>
          <a:p>
            <a:r>
              <a:rPr lang="zh-CN" altLang="en-US" dirty="0" smtClean="0"/>
              <a:t>设置层名、颜色后保存备份（修改过程中注意存档备份）</a:t>
            </a:r>
            <a:endParaRPr lang="en-US" altLang="zh-CN" dirty="0" smtClean="0"/>
          </a:p>
          <a:p>
            <a:r>
              <a:rPr lang="zh-CN" altLang="en-US" dirty="0"/>
              <a:t>设置</a:t>
            </a:r>
            <a:r>
              <a:rPr lang="en-US" altLang="zh-CN" dirty="0"/>
              <a:t>Default rule</a:t>
            </a:r>
          </a:p>
          <a:p>
            <a:r>
              <a:rPr lang="zh-CN" altLang="en-US" dirty="0"/>
              <a:t>修改弧形</a:t>
            </a:r>
            <a:r>
              <a:rPr lang="zh-CN" altLang="en-US" dirty="0" smtClean="0"/>
              <a:t>线   </a:t>
            </a:r>
            <a:r>
              <a:rPr lang="en-US" altLang="zh-CN" dirty="0" smtClean="0">
                <a:solidFill>
                  <a:schemeClr val="accent6"/>
                </a:solidFill>
              </a:rPr>
              <a:t>5.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Fix Via</a:t>
            </a:r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 marL="514350" indent="-514350"/>
            <a:endParaRPr lang="en-US" altLang="zh-CN" dirty="0" smtClean="0"/>
          </a:p>
          <a:p>
            <a:pPr marL="514350" indent="-514350"/>
            <a:endParaRPr lang="en-US" altLang="zh-CN" dirty="0" smtClean="0"/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 marL="514350" indent="-514350"/>
            <a:endParaRPr lang="en-US" altLang="zh-CN" dirty="0" smtClean="0"/>
          </a:p>
          <a:p>
            <a:pPr marL="0" indent="0">
              <a:buFont typeface="+mj-lt"/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2" y="3744954"/>
            <a:ext cx="4546754" cy="24756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20" y="3325944"/>
            <a:ext cx="3191530" cy="28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>
              <a:buSzPct val="100000"/>
              <a:buAutoNum type="arabicPeriod" startAt="5"/>
            </a:pPr>
            <a:r>
              <a:rPr lang="zh-CN" altLang="en-US" dirty="0" smtClean="0">
                <a:solidFill>
                  <a:srgbClr val="FF0000"/>
                </a:solidFill>
              </a:rPr>
              <a:t>先确保库是否正确</a:t>
            </a:r>
            <a:r>
              <a:rPr lang="zh-CN" altLang="en-US" dirty="0" smtClean="0"/>
              <a:t>，</a:t>
            </a:r>
            <a:r>
              <a:rPr lang="en-US" altLang="zh-CN" sz="2400" b="0" dirty="0" smtClean="0"/>
              <a:t>Update all Decals</a:t>
            </a:r>
            <a:r>
              <a:rPr lang="zh-CN" altLang="en-US" sz="2400" b="0" dirty="0" smtClean="0"/>
              <a:t>（确认更新后的元件是否位移、大小变化）</a:t>
            </a:r>
            <a:endParaRPr lang="en-US" altLang="zh-CN" dirty="0"/>
          </a:p>
          <a:p>
            <a:pPr>
              <a:buSzPct val="100000"/>
              <a:buAutoNum type="arabicPeriod" startAt="5"/>
            </a:pPr>
            <a:r>
              <a:rPr lang="en-US" altLang="zh-CN" sz="2400" b="0" dirty="0" smtClean="0"/>
              <a:t>ECO to PCB </a:t>
            </a:r>
            <a:r>
              <a:rPr lang="zh-CN" altLang="en-US" sz="2400" b="0" dirty="0" smtClean="0"/>
              <a:t>导入最终的线路图</a:t>
            </a: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97" y="2646765"/>
            <a:ext cx="2895600" cy="331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113490"/>
            <a:ext cx="3324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7.   </a:t>
            </a:r>
            <a:r>
              <a:rPr lang="zh-CN" altLang="en-US" sz="2400" b="0" dirty="0" smtClean="0"/>
              <a:t>检查元件的丝印是不是在</a:t>
            </a:r>
            <a:r>
              <a:rPr lang="en-US" altLang="zh-CN" sz="2400" b="0" dirty="0" smtClean="0"/>
              <a:t>Top/Bottom</a:t>
            </a:r>
            <a:r>
              <a:rPr lang="zh-CN" altLang="en-US" sz="2400" b="0" dirty="0" smtClean="0"/>
              <a:t>层（检查是否有备用封装）</a:t>
            </a: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89" y="1991157"/>
            <a:ext cx="3428913" cy="4477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37" y="2234549"/>
            <a:ext cx="3086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3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PADS</a:t>
            </a:r>
            <a:r>
              <a:rPr lang="zh-CN" altLang="en-US" dirty="0"/>
              <a:t>档案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5954"/>
            <a:ext cx="7886700" cy="473551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altLang="zh-CN" sz="2400" b="0" dirty="0" smtClean="0">
                <a:solidFill>
                  <a:schemeClr val="accent6"/>
                </a:solidFill>
              </a:rPr>
              <a:t>8.</a:t>
            </a:r>
            <a:r>
              <a:rPr lang="zh-CN" altLang="en-US" sz="2400" b="0" dirty="0" smtClean="0">
                <a:solidFill>
                  <a:schemeClr val="accent6"/>
                </a:solidFill>
              </a:rPr>
              <a:t>  </a:t>
            </a:r>
            <a:r>
              <a:rPr lang="zh-CN" altLang="en-US" sz="2400" b="0" dirty="0" smtClean="0"/>
              <a:t>修改测试点</a:t>
            </a:r>
            <a:r>
              <a:rPr lang="en-US" altLang="zh-CN" sz="2400" b="0" dirty="0" err="1" smtClean="0"/>
              <a:t>padstack</a:t>
            </a:r>
            <a:endParaRPr lang="en-US" altLang="zh-CN" sz="2400" b="0" dirty="0"/>
          </a:p>
          <a:p>
            <a:pPr marL="457200" indent="-457200">
              <a:buSzPct val="100000"/>
              <a:buAutoNum type="arabicPeriod" startAt="7"/>
            </a:pPr>
            <a:endParaRPr lang="en-US" altLang="zh-CN" sz="2400" b="0" dirty="0" smtClean="0"/>
          </a:p>
          <a:p>
            <a:pPr marL="457200" indent="-457200">
              <a:buSzPct val="100000"/>
              <a:buAutoNum type="arabicPeriod" startAt="3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b="0" dirty="0" smtClean="0"/>
          </a:p>
          <a:p>
            <a:pPr marL="0" indent="0">
              <a:buSzPct val="100000"/>
              <a:buNone/>
            </a:pPr>
            <a:endParaRPr lang="en-US" altLang="zh-CN" sz="24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1646"/>
            <a:ext cx="3371850" cy="4586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51646"/>
            <a:ext cx="3497096" cy="45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4733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79E0803-766E-4A51-A7B7-D86F2046E393}" vid="{993C0529-5B56-4E01-9D08-F86637E2ED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7387</TotalTime>
  <Words>687</Words>
  <Application>Microsoft Office PowerPoint</Application>
  <PresentationFormat>全屏显示(4:3)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楷体</vt:lpstr>
      <vt:lpstr>宋体</vt:lpstr>
      <vt:lpstr>Arial</vt:lpstr>
      <vt:lpstr>Calibri</vt:lpstr>
      <vt:lpstr>Calibri Light</vt:lpstr>
      <vt:lpstr>Times New Roman</vt:lpstr>
      <vt:lpstr>Wingdings</vt:lpstr>
      <vt:lpstr>Wingdings 3</vt:lpstr>
      <vt:lpstr>主题1</vt:lpstr>
      <vt:lpstr>Allegro to Pads files setup</vt:lpstr>
      <vt:lpstr>转换前的准备工作</vt:lpstr>
      <vt:lpstr>测试点转换</vt:lpstr>
      <vt:lpstr>测试点转换</vt:lpstr>
      <vt:lpstr>测试点转换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  <vt:lpstr>设置PADS档案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 to Pads files setup</dc:title>
  <dc:creator>admin</dc:creator>
  <cp:lastModifiedBy>admin</cp:lastModifiedBy>
  <cp:revision>87</cp:revision>
  <dcterms:created xsi:type="dcterms:W3CDTF">2017-06-20T03:08:22Z</dcterms:created>
  <dcterms:modified xsi:type="dcterms:W3CDTF">2018-11-15T02:42:02Z</dcterms:modified>
</cp:coreProperties>
</file>