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73" r:id="rId3"/>
    <p:sldId id="276" r:id="rId4"/>
    <p:sldId id="271" r:id="rId5"/>
  </p:sldIdLst>
  <p:sldSz cx="9601200" cy="12801600" type="A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0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0090" y="2514302"/>
            <a:ext cx="8161020" cy="15060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20090" y="7994492"/>
            <a:ext cx="8161020" cy="15060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20090" y="2771587"/>
            <a:ext cx="8161020" cy="51206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596519" y="7666443"/>
            <a:ext cx="960120" cy="17068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103" y="2673483"/>
            <a:ext cx="7972997" cy="566684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72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505" y="8193024"/>
            <a:ext cx="6214377" cy="1997050"/>
          </a:xfrm>
        </p:spPr>
        <p:txBody>
          <a:bodyPr>
            <a:normAutofit/>
          </a:bodyPr>
          <a:lstStyle>
            <a:lvl1pPr marL="0" indent="0" algn="l">
              <a:buNone/>
              <a:defRPr sz="1890" b="0">
                <a:solidFill>
                  <a:schemeClr val="tx1"/>
                </a:solidFill>
              </a:defRPr>
            </a:lvl1pPr>
            <a:lvl2pPr marL="480060" indent="0" algn="ctr">
              <a:buNone/>
              <a:defRPr sz="189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890"/>
            </a:lvl4pPr>
            <a:lvl5pPr marL="1920240" indent="0" algn="ctr">
              <a:buNone/>
              <a:defRPr sz="1890"/>
            </a:lvl5pPr>
            <a:lvl6pPr marL="2400300" indent="0" algn="ctr">
              <a:buNone/>
              <a:defRPr sz="1890"/>
            </a:lvl6pPr>
            <a:lvl7pPr marL="2880360" indent="0" algn="ctr">
              <a:buNone/>
              <a:defRPr sz="1890"/>
            </a:lvl7pPr>
            <a:lvl8pPr marL="3360420" indent="0" algn="ctr">
              <a:buNone/>
              <a:defRPr sz="1890"/>
            </a:lvl8pPr>
            <a:lvl9pPr marL="3840480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3445" y="11709199"/>
            <a:ext cx="4983023" cy="68156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6495" y="7890764"/>
            <a:ext cx="940171" cy="1194816"/>
          </a:xfrm>
        </p:spPr>
        <p:txBody>
          <a:bodyPr/>
          <a:lstStyle>
            <a:lvl1pPr>
              <a:defRPr sz="2940" b="1"/>
            </a:lvl1pPr>
          </a:lstStyle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995680"/>
            <a:ext cx="2010251" cy="1052576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0105" y="995680"/>
            <a:ext cx="5910739" cy="10525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2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5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80246"/>
            <a:ext cx="9601200" cy="362135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613" y="2287219"/>
            <a:ext cx="7308914" cy="657148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72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5547" y="9370771"/>
            <a:ext cx="7128891" cy="1991360"/>
          </a:xfrm>
        </p:spPr>
        <p:txBody>
          <a:bodyPr anchor="t">
            <a:normAutofit/>
          </a:bodyPr>
          <a:lstStyle>
            <a:lvl1pPr marL="0" indent="0">
              <a:buNone/>
              <a:defRPr sz="1890" b="0">
                <a:solidFill>
                  <a:schemeClr val="accent1">
                    <a:lumMod val="50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67513" y="11709199"/>
            <a:ext cx="2082394" cy="681567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17904" y="11709198"/>
            <a:ext cx="4983023" cy="681567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65555" y="4537163"/>
            <a:ext cx="960120" cy="17068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23" y="4682733"/>
            <a:ext cx="935785" cy="1344620"/>
          </a:xfrm>
        </p:spPr>
        <p:txBody>
          <a:bodyPr/>
          <a:lstStyle>
            <a:lvl1pPr>
              <a:defRPr sz="2940"/>
            </a:lvl1pPr>
          </a:lstStyle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4096512"/>
            <a:ext cx="3840480" cy="7424928"/>
          </a:xfrm>
        </p:spPr>
        <p:txBody>
          <a:bodyPr/>
          <a:lstStyle>
            <a:lvl1pPr>
              <a:defRPr sz="2100"/>
            </a:lvl1pPr>
            <a:lvl2pPr>
              <a:defRPr sz="189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1829" y="4096512"/>
            <a:ext cx="3840480" cy="7424928"/>
          </a:xfrm>
        </p:spPr>
        <p:txBody>
          <a:bodyPr/>
          <a:lstStyle>
            <a:lvl1pPr>
              <a:defRPr sz="2100"/>
            </a:lvl1pPr>
            <a:lvl2pPr>
              <a:defRPr sz="189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3823411"/>
            <a:ext cx="3840480" cy="1194816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accent1">
                    <a:lumMod val="75000"/>
                  </a:schemeClr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5120640"/>
            <a:ext cx="3840480" cy="6144768"/>
          </a:xfrm>
        </p:spPr>
        <p:txBody>
          <a:bodyPr/>
          <a:lstStyle>
            <a:lvl1pPr>
              <a:defRPr sz="2100"/>
            </a:lvl1pPr>
            <a:lvl2pPr>
              <a:defRPr sz="189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1833" y="3823411"/>
            <a:ext cx="3840480" cy="1194816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accent1">
                    <a:lumMod val="75000"/>
                  </a:schemeClr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1833" y="5120640"/>
            <a:ext cx="3840480" cy="6144768"/>
          </a:xfrm>
        </p:spPr>
        <p:txBody>
          <a:bodyPr/>
          <a:lstStyle>
            <a:lvl1pPr>
              <a:defRPr sz="2100"/>
            </a:lvl1pPr>
            <a:lvl2pPr>
              <a:defRPr sz="189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4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5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7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39196" y="3"/>
            <a:ext cx="3062004" cy="12801598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842" y="1280160"/>
            <a:ext cx="2520315" cy="3243072"/>
          </a:xfrm>
        </p:spPr>
        <p:txBody>
          <a:bodyPr anchor="b">
            <a:normAutofit/>
          </a:bodyPr>
          <a:lstStyle>
            <a:lvl1pPr>
              <a:defRPr sz="294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82" y="1280160"/>
            <a:ext cx="5285461" cy="9370771"/>
          </a:xfrm>
        </p:spPr>
        <p:txBody>
          <a:bodyPr/>
          <a:lstStyle>
            <a:lvl1pPr>
              <a:defRPr sz="2100"/>
            </a:lvl1pPr>
            <a:lvl2pPr>
              <a:defRPr sz="189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2842" y="4523232"/>
            <a:ext cx="2520315" cy="61447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50"/>
              </a:spcBef>
              <a:buNone/>
              <a:defRPr sz="1418">
                <a:solidFill>
                  <a:schemeClr val="accent1">
                    <a:lumMod val="50000"/>
                  </a:schemeClr>
                </a:solidFill>
              </a:defRPr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48797" y="11676482"/>
            <a:ext cx="412852" cy="733958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39196" y="3"/>
            <a:ext cx="3062004" cy="12801598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842" y="1280160"/>
            <a:ext cx="2520315" cy="3243072"/>
          </a:xfrm>
        </p:spPr>
        <p:txBody>
          <a:bodyPr anchor="b">
            <a:normAutofit/>
          </a:bodyPr>
          <a:lstStyle>
            <a:lvl1pPr>
              <a:defRPr sz="294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6539195" cy="12801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2842" y="4523232"/>
            <a:ext cx="2520315" cy="61447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50"/>
              </a:spcBef>
              <a:buNone/>
              <a:defRPr sz="1418">
                <a:solidFill>
                  <a:schemeClr val="accent1">
                    <a:lumMod val="50000"/>
                  </a:schemeClr>
                </a:solidFill>
              </a:defRPr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48797" y="11676482"/>
            <a:ext cx="412852" cy="733958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948797" y="11676482"/>
            <a:ext cx="412852" cy="733958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904646"/>
            <a:ext cx="8161020" cy="3004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3959962"/>
            <a:ext cx="8161020" cy="756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91987" y="11709199"/>
            <a:ext cx="257792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99B721-BEE9-4780-9696-D65D20B321BE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90" y="11709199"/>
            <a:ext cx="4983023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513" y="11709199"/>
            <a:ext cx="504063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5" b="1" spc="-73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3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41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92024" indent="-192024" algn="l" defTabSz="960120" rtl="0" eaLnBrk="1" latinLnBrk="0" hangingPunct="1">
        <a:lnSpc>
          <a:spcPct val="90000"/>
        </a:lnSpc>
        <a:spcBef>
          <a:spcPts val="126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92024" algn="l" defTabSz="960120" rtl="0" eaLnBrk="1" latinLnBrk="0" hangingPunct="1">
        <a:lnSpc>
          <a:spcPct val="90000"/>
        </a:lnSpc>
        <a:spcBef>
          <a:spcPts val="420"/>
        </a:spcBef>
        <a:spcAft>
          <a:spcPts val="21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indent="-192024" algn="l" defTabSz="960120" rtl="0" eaLnBrk="1" latinLnBrk="0" hangingPunct="1">
        <a:lnSpc>
          <a:spcPct val="90000"/>
        </a:lnSpc>
        <a:spcBef>
          <a:spcPts val="420"/>
        </a:spcBef>
        <a:spcAft>
          <a:spcPts val="21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056132" indent="-192024" algn="l" defTabSz="960120" rtl="0" eaLnBrk="1" latinLnBrk="0" hangingPunct="1">
        <a:lnSpc>
          <a:spcPct val="90000"/>
        </a:lnSpc>
        <a:spcBef>
          <a:spcPts val="420"/>
        </a:spcBef>
        <a:spcAft>
          <a:spcPts val="21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indent="-192024" algn="l" defTabSz="960120" rtl="0" eaLnBrk="1" latinLnBrk="0" hangingPunct="1">
        <a:lnSpc>
          <a:spcPct val="90000"/>
        </a:lnSpc>
        <a:spcBef>
          <a:spcPts val="420"/>
        </a:spcBef>
        <a:spcAft>
          <a:spcPts val="21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1680000" indent="-240030" algn="l" defTabSz="960120" rtl="0" eaLnBrk="1" latinLnBrk="0" hangingPunct="1">
        <a:lnSpc>
          <a:spcPct val="90000"/>
        </a:lnSpc>
        <a:spcBef>
          <a:spcPts val="420"/>
        </a:spcBef>
        <a:spcAft>
          <a:spcPts val="21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995000" indent="-240030" algn="l" defTabSz="960120" rtl="0" eaLnBrk="1" latinLnBrk="0" hangingPunct="1">
        <a:lnSpc>
          <a:spcPct val="90000"/>
        </a:lnSpc>
        <a:spcBef>
          <a:spcPts val="420"/>
        </a:spcBef>
        <a:spcAft>
          <a:spcPts val="21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310000" indent="-240030" algn="l" defTabSz="960120" rtl="0" eaLnBrk="1" latinLnBrk="0" hangingPunct="1">
        <a:lnSpc>
          <a:spcPct val="90000"/>
        </a:lnSpc>
        <a:spcBef>
          <a:spcPts val="420"/>
        </a:spcBef>
        <a:spcAft>
          <a:spcPts val="21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2625000" indent="-240030" algn="l" defTabSz="960120" rtl="0" eaLnBrk="1" latinLnBrk="0" hangingPunct="1">
        <a:lnSpc>
          <a:spcPct val="90000"/>
        </a:lnSpc>
        <a:spcBef>
          <a:spcPts val="420"/>
        </a:spcBef>
        <a:spcAft>
          <a:spcPts val="21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/>
              <a:t>PCB Design </a:t>
            </a:r>
            <a:r>
              <a:rPr lang="en-US" altLang="zh-CN" sz="7200" dirty="0" smtClean="0"/>
              <a:t>Flow &amp; backup files  	</a:t>
            </a:r>
            <a:br>
              <a:rPr lang="en-US" altLang="zh-CN" sz="7200" dirty="0" smtClean="0"/>
            </a:br>
            <a:r>
              <a:rPr lang="en-US" altLang="zh-CN" sz="7200" dirty="0" smtClean="0"/>
              <a:t>	               --HSCD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439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560" y="3760"/>
            <a:ext cx="9090747" cy="1043881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Design Flow</a:t>
            </a:r>
            <a:endParaRPr lang="zh-CN" altLang="en-US" sz="5400" dirty="0"/>
          </a:p>
        </p:txBody>
      </p:sp>
      <p:sp>
        <p:nvSpPr>
          <p:cNvPr id="3" name="流程图: 准备 2"/>
          <p:cNvSpPr/>
          <p:nvPr/>
        </p:nvSpPr>
        <p:spPr>
          <a:xfrm>
            <a:off x="3943350" y="1132524"/>
            <a:ext cx="1638300" cy="390906"/>
          </a:xfrm>
          <a:prstGeom prst="flowChartPreparation">
            <a:avLst/>
          </a:prstGeom>
          <a:solidFill>
            <a:srgbClr val="FFFF6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Prepare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936703" y="1055380"/>
            <a:ext cx="3448852" cy="545191"/>
          </a:xfrm>
          <a:prstGeom prst="wedgeRoundRectCallout">
            <a:avLst>
              <a:gd name="adj1" fmla="val -62141"/>
              <a:gd name="adj2" fmla="val -577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418" dirty="0">
                <a:solidFill>
                  <a:schemeClr val="tx1"/>
                </a:solidFill>
                <a:latin typeface="Times New Roman (PCL6)" pitchFamily="18" charset="0"/>
              </a:rPr>
              <a:t>EE provide materials ( including SCH, </a:t>
            </a: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  <a:ea typeface="標楷體" panose="03000509000000000000" pitchFamily="65" charset="-120"/>
              </a:rPr>
              <a:t>Rule</a:t>
            </a:r>
            <a:r>
              <a:rPr lang="en-US" altLang="zh-TW" sz="1418" dirty="0">
                <a:solidFill>
                  <a:schemeClr val="tx1"/>
                </a:solidFill>
                <a:latin typeface="Times New Roman (PCL6)" pitchFamily="18" charset="0"/>
              </a:rPr>
              <a:t>, Stack-up, guideline and so on)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936295" y="1055380"/>
            <a:ext cx="2731785" cy="545191"/>
          </a:xfrm>
          <a:prstGeom prst="wedgeRoundRectCallout">
            <a:avLst>
              <a:gd name="adj1" fmla="val 62131"/>
              <a:gd name="adj2" fmla="val -577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418" dirty="0">
                <a:solidFill>
                  <a:schemeClr val="tx1"/>
                </a:solidFill>
                <a:latin typeface="Times New Roman (PCL6)" pitchFamily="18" charset="0"/>
              </a:rPr>
              <a:t>ME provide materials ( including DXF and </a:t>
            </a:r>
            <a:r>
              <a:rPr lang="en-US" altLang="zh-TW" sz="1418" dirty="0" err="1">
                <a:solidFill>
                  <a:schemeClr val="tx1"/>
                </a:solidFill>
                <a:latin typeface="Times New Roman (PCL6)" pitchFamily="18" charset="0"/>
              </a:rPr>
              <a:t>emn</a:t>
            </a:r>
            <a:r>
              <a:rPr lang="en-US" altLang="zh-TW" sz="1418" dirty="0">
                <a:solidFill>
                  <a:schemeClr val="tx1"/>
                </a:solidFill>
                <a:latin typeface="Times New Roman (PCL6)" pitchFamily="18" charset="0"/>
              </a:rPr>
              <a:t> </a:t>
            </a: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……</a:t>
            </a:r>
            <a:r>
              <a:rPr lang="en-US" altLang="zh-TW" sz="1418" dirty="0">
                <a:solidFill>
                  <a:schemeClr val="tx1"/>
                </a:solidFill>
                <a:latin typeface="Times New Roman (PCL6)" pitchFamily="18" charset="0"/>
              </a:rPr>
              <a:t>)</a:t>
            </a:r>
          </a:p>
        </p:txBody>
      </p:sp>
      <p:cxnSp>
        <p:nvCxnSpPr>
          <p:cNvPr id="9" name="直接箭头连接符 8"/>
          <p:cNvCxnSpPr>
            <a:stCxn id="3" idx="2"/>
            <a:endCxn id="12" idx="0"/>
          </p:cNvCxnSpPr>
          <p:nvPr/>
        </p:nvCxnSpPr>
        <p:spPr>
          <a:xfrm flipH="1">
            <a:off x="4761457" y="1523430"/>
            <a:ext cx="1043" cy="375906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过程 11"/>
          <p:cNvSpPr/>
          <p:nvPr/>
        </p:nvSpPr>
        <p:spPr>
          <a:xfrm>
            <a:off x="4017364" y="1899336"/>
            <a:ext cx="1488186" cy="442160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Design In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936294" y="1930425"/>
            <a:ext cx="2731785" cy="379978"/>
          </a:xfrm>
          <a:prstGeom prst="wedgeRoundRectCallout">
            <a:avLst>
              <a:gd name="adj1" fmla="val 62131"/>
              <a:gd name="adj2" fmla="val -577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Board Define and Lib path setup</a:t>
            </a:r>
            <a:endParaRPr lang="en-US" altLang="zh-TW" sz="1418" dirty="0">
              <a:solidFill>
                <a:schemeClr val="tx1"/>
              </a:solidFill>
              <a:latin typeface="Times New Roman (PCL6)" pitchFamily="18" charset="0"/>
            </a:endParaRPr>
          </a:p>
        </p:txBody>
      </p:sp>
      <p:cxnSp>
        <p:nvCxnSpPr>
          <p:cNvPr id="16" name="直接箭头连接符 15"/>
          <p:cNvCxnSpPr>
            <a:stCxn id="12" idx="2"/>
            <a:endCxn id="18" idx="0"/>
          </p:cNvCxnSpPr>
          <p:nvPr/>
        </p:nvCxnSpPr>
        <p:spPr>
          <a:xfrm>
            <a:off x="4761457" y="2341495"/>
            <a:ext cx="0" cy="375906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决策 17"/>
          <p:cNvSpPr/>
          <p:nvPr/>
        </p:nvSpPr>
        <p:spPr>
          <a:xfrm>
            <a:off x="3311531" y="2717402"/>
            <a:ext cx="2899852" cy="871688"/>
          </a:xfrm>
          <a:prstGeom prst="flowChartDecision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All Decal/Part Type OK</a:t>
            </a:r>
            <a:r>
              <a:rPr lang="zh-CN" altLang="en-US" sz="1575" dirty="0">
                <a:solidFill>
                  <a:schemeClr val="tx1"/>
                </a:solidFill>
              </a:rPr>
              <a:t>？</a:t>
            </a:r>
          </a:p>
        </p:txBody>
      </p:sp>
      <p:cxnSp>
        <p:nvCxnSpPr>
          <p:cNvPr id="25" name="直接箭头连接符 24"/>
          <p:cNvCxnSpPr>
            <a:stCxn id="18" idx="2"/>
            <a:endCxn id="41" idx="0"/>
          </p:cNvCxnSpPr>
          <p:nvPr/>
        </p:nvCxnSpPr>
        <p:spPr>
          <a:xfrm>
            <a:off x="4761457" y="3589089"/>
            <a:ext cx="0" cy="602442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09"/>
          <p:cNvSpPr txBox="1">
            <a:spLocks noChangeArrowheads="1"/>
          </p:cNvSpPr>
          <p:nvPr/>
        </p:nvSpPr>
        <p:spPr bwMode="auto">
          <a:xfrm>
            <a:off x="4761458" y="3720934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575" dirty="0">
                <a:ea typeface="新細明體" panose="02020500000000000000" pitchFamily="18" charset="-120"/>
              </a:rPr>
              <a:t>Yes</a:t>
            </a:r>
          </a:p>
        </p:txBody>
      </p:sp>
      <p:sp>
        <p:nvSpPr>
          <p:cNvPr id="29" name="Text Box 109"/>
          <p:cNvSpPr txBox="1">
            <a:spLocks noChangeArrowheads="1"/>
          </p:cNvSpPr>
          <p:nvPr/>
        </p:nvSpPr>
        <p:spPr bwMode="auto">
          <a:xfrm>
            <a:off x="3545966" y="3540844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75" dirty="0">
                <a:ea typeface="新細明體" panose="02020500000000000000" pitchFamily="18" charset="-120"/>
              </a:rPr>
              <a:t>No</a:t>
            </a:r>
            <a:endParaRPr lang="en-US" altLang="zh-TW" sz="1575" dirty="0">
              <a:ea typeface="新細明體" panose="02020500000000000000" pitchFamily="18" charset="-120"/>
            </a:endParaRPr>
          </a:p>
        </p:txBody>
      </p:sp>
      <p:cxnSp>
        <p:nvCxnSpPr>
          <p:cNvPr id="31" name="肘形连接符 30"/>
          <p:cNvCxnSpPr>
            <a:stCxn id="28" idx="1"/>
            <a:endCxn id="18" idx="1"/>
          </p:cNvCxnSpPr>
          <p:nvPr/>
        </p:nvCxnSpPr>
        <p:spPr>
          <a:xfrm rot="10800000">
            <a:off x="3311532" y="3153246"/>
            <a:ext cx="1449927" cy="735042"/>
          </a:xfrm>
          <a:prstGeom prst="bentConnector3">
            <a:avLst>
              <a:gd name="adj1" fmla="val 11576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标注 39"/>
          <p:cNvSpPr/>
          <p:nvPr/>
        </p:nvSpPr>
        <p:spPr>
          <a:xfrm>
            <a:off x="1226791" y="2931180"/>
            <a:ext cx="1269632" cy="525121"/>
          </a:xfrm>
          <a:prstGeom prst="wedgeRoundRectCallout">
            <a:avLst>
              <a:gd name="adj1" fmla="val 91074"/>
              <a:gd name="adj2" fmla="val 64379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Create Decal /Part Type</a:t>
            </a:r>
            <a:endParaRPr lang="en-US" altLang="zh-TW" sz="1418" dirty="0">
              <a:solidFill>
                <a:schemeClr val="tx1"/>
              </a:solidFill>
              <a:latin typeface="Times New Roman (PCL6)" pitchFamily="18" charset="0"/>
            </a:endParaRPr>
          </a:p>
        </p:txBody>
      </p:sp>
      <p:sp>
        <p:nvSpPr>
          <p:cNvPr id="41" name="流程图: 过程 40"/>
          <p:cNvSpPr/>
          <p:nvPr/>
        </p:nvSpPr>
        <p:spPr>
          <a:xfrm>
            <a:off x="4017364" y="4191531"/>
            <a:ext cx="1488186" cy="442160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Placement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sp>
        <p:nvSpPr>
          <p:cNvPr id="49" name="圆角矩形标注 48"/>
          <p:cNvSpPr/>
          <p:nvPr/>
        </p:nvSpPr>
        <p:spPr>
          <a:xfrm>
            <a:off x="892077" y="4140015"/>
            <a:ext cx="2731785" cy="545191"/>
          </a:xfrm>
          <a:prstGeom prst="wedgeRoundRectCallout">
            <a:avLst>
              <a:gd name="adj1" fmla="val 62131"/>
              <a:gd name="adj2" fmla="val -57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418" dirty="0">
                <a:solidFill>
                  <a:schemeClr val="tx1"/>
                </a:solidFill>
                <a:latin typeface="Times New Roman (PCL6)" pitchFamily="18" charset="0"/>
              </a:rPr>
              <a:t>Remind: </a:t>
            </a: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Height limitation and Part balance</a:t>
            </a:r>
            <a:endParaRPr lang="en-US" altLang="zh-TW" sz="1418" dirty="0">
              <a:solidFill>
                <a:schemeClr val="tx1"/>
              </a:solidFill>
              <a:latin typeface="Times New Roman (PCL6)" pitchFamily="18" charset="0"/>
            </a:endParaRPr>
          </a:p>
        </p:txBody>
      </p:sp>
      <p:sp>
        <p:nvSpPr>
          <p:cNvPr id="50" name="圆角矩形标注 49"/>
          <p:cNvSpPr/>
          <p:nvPr/>
        </p:nvSpPr>
        <p:spPr>
          <a:xfrm>
            <a:off x="5936703" y="3890311"/>
            <a:ext cx="3448852" cy="778645"/>
          </a:xfrm>
          <a:prstGeom prst="wedgeRoundRectCallout">
            <a:avLst>
              <a:gd name="adj1" fmla="val -62141"/>
              <a:gd name="adj2" fmla="val 9158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418" dirty="0">
                <a:solidFill>
                  <a:schemeClr val="tx1"/>
                </a:solidFill>
                <a:latin typeface="Times New Roman (PCL6)" pitchFamily="18" charset="0"/>
              </a:rPr>
              <a:t>EE provide </a:t>
            </a: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Placement and Routing Plan</a:t>
            </a:r>
            <a:r>
              <a:rPr lang="zh-CN" altLang="en-US" sz="1418" dirty="0">
                <a:solidFill>
                  <a:schemeClr val="tx1"/>
                </a:solidFill>
                <a:latin typeface="Times New Roman (PCL6)" pitchFamily="18" charset="0"/>
              </a:rPr>
              <a:t>，</a:t>
            </a:r>
            <a:r>
              <a:rPr lang="en-US" altLang="zh-CN" sz="1418" dirty="0" smtClean="0">
                <a:solidFill>
                  <a:schemeClr val="tx1"/>
                </a:solidFill>
                <a:latin typeface="Times New Roman (PCL6)" pitchFamily="18" charset="0"/>
              </a:rPr>
              <a:t>specially</a:t>
            </a:r>
            <a:r>
              <a:rPr lang="zh-CN" altLang="en-US" sz="1418" dirty="0" smtClean="0">
                <a:solidFill>
                  <a:schemeClr val="tx1"/>
                </a:solidFill>
                <a:latin typeface="Times New Roman (PCL6)" pitchFamily="18" charset="0"/>
              </a:rPr>
              <a:t>：</a:t>
            </a: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Power</a:t>
            </a:r>
            <a:r>
              <a:rPr lang="zh-CN" altLang="en-US" sz="1418" dirty="0">
                <a:solidFill>
                  <a:schemeClr val="tx1"/>
                </a:solidFill>
                <a:latin typeface="Times New Roman (PCL6)" pitchFamily="18" charset="0"/>
              </a:rPr>
              <a:t>，</a:t>
            </a: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RF</a:t>
            </a:r>
            <a:r>
              <a:rPr lang="zh-CN" altLang="en-US" sz="1418" dirty="0">
                <a:solidFill>
                  <a:schemeClr val="tx1"/>
                </a:solidFill>
                <a:latin typeface="Times New Roman (PCL6)" pitchFamily="18" charset="0"/>
              </a:rPr>
              <a:t>，</a:t>
            </a: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Analog signal and hi-speed signal  Placement</a:t>
            </a:r>
            <a:endParaRPr lang="en-US" altLang="zh-TW" sz="1418" dirty="0">
              <a:solidFill>
                <a:schemeClr val="tx1"/>
              </a:solidFill>
              <a:latin typeface="Times New Roman (PCL6)" pitchFamily="18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936294" y="7878700"/>
            <a:ext cx="2722860" cy="858017"/>
          </a:xfrm>
          <a:prstGeom prst="wedgeRoundRectCallout">
            <a:avLst>
              <a:gd name="adj1" fmla="val 62131"/>
              <a:gd name="adj2" fmla="val -577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Reference routing plan to preferentially finish critical signal or area</a:t>
            </a:r>
          </a:p>
        </p:txBody>
      </p:sp>
      <p:sp>
        <p:nvSpPr>
          <p:cNvPr id="23" name="流程图: 决策 22"/>
          <p:cNvSpPr/>
          <p:nvPr/>
        </p:nvSpPr>
        <p:spPr>
          <a:xfrm>
            <a:off x="3311531" y="5015913"/>
            <a:ext cx="2899852" cy="871688"/>
          </a:xfrm>
          <a:prstGeom prst="flowChartDecision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RD/PSE check Placement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3" idx="2"/>
            <a:endCxn id="32" idx="0"/>
          </p:cNvCxnSpPr>
          <p:nvPr/>
        </p:nvCxnSpPr>
        <p:spPr>
          <a:xfrm>
            <a:off x="4761457" y="5887601"/>
            <a:ext cx="0" cy="602442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09"/>
          <p:cNvSpPr txBox="1">
            <a:spLocks noChangeArrowheads="1"/>
          </p:cNvSpPr>
          <p:nvPr/>
        </p:nvSpPr>
        <p:spPr bwMode="auto">
          <a:xfrm>
            <a:off x="4761458" y="6019446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575" dirty="0">
                <a:ea typeface="新細明體" panose="02020500000000000000" pitchFamily="18" charset="-120"/>
              </a:rPr>
              <a:t>Yes</a:t>
            </a:r>
          </a:p>
        </p:txBody>
      </p:sp>
      <p:sp>
        <p:nvSpPr>
          <p:cNvPr id="27" name="Text Box 109"/>
          <p:cNvSpPr txBox="1">
            <a:spLocks noChangeArrowheads="1"/>
          </p:cNvSpPr>
          <p:nvPr/>
        </p:nvSpPr>
        <p:spPr bwMode="auto">
          <a:xfrm>
            <a:off x="3874872" y="5887599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75" dirty="0">
                <a:ea typeface="新細明體" panose="02020500000000000000" pitchFamily="18" charset="-120"/>
              </a:rPr>
              <a:t>No</a:t>
            </a:r>
            <a:endParaRPr lang="en-US" altLang="zh-TW" sz="1575" dirty="0">
              <a:ea typeface="新細明體" panose="02020500000000000000" pitchFamily="18" charset="-120"/>
            </a:endParaRPr>
          </a:p>
        </p:txBody>
      </p:sp>
      <p:cxnSp>
        <p:nvCxnSpPr>
          <p:cNvPr id="30" name="肘形连接符 29"/>
          <p:cNvCxnSpPr>
            <a:stCxn id="35" idx="0"/>
            <a:endCxn id="23" idx="1"/>
          </p:cNvCxnSpPr>
          <p:nvPr/>
        </p:nvCxnSpPr>
        <p:spPr>
          <a:xfrm rot="5400000" flipH="1" flipV="1">
            <a:off x="2819529" y="5421239"/>
            <a:ext cx="461484" cy="522520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过程 31"/>
          <p:cNvSpPr/>
          <p:nvPr/>
        </p:nvSpPr>
        <p:spPr>
          <a:xfrm>
            <a:off x="4017364" y="6490042"/>
            <a:ext cx="1488186" cy="582608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Pads translate to Allegro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2" idx="2"/>
            <a:endCxn id="34" idx="0"/>
          </p:cNvCxnSpPr>
          <p:nvPr/>
        </p:nvCxnSpPr>
        <p:spPr>
          <a:xfrm flipH="1">
            <a:off x="4757305" y="7072650"/>
            <a:ext cx="4152" cy="394558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过程 33"/>
          <p:cNvSpPr/>
          <p:nvPr/>
        </p:nvSpPr>
        <p:spPr>
          <a:xfrm>
            <a:off x="4013212" y="7467210"/>
            <a:ext cx="1488186" cy="442160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Setup rule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sp>
        <p:nvSpPr>
          <p:cNvPr id="35" name="流程图: 过程 34"/>
          <p:cNvSpPr/>
          <p:nvPr/>
        </p:nvSpPr>
        <p:spPr>
          <a:xfrm>
            <a:off x="2044917" y="5913242"/>
            <a:ext cx="1488186" cy="527493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Modify Placement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26" idx="1"/>
            <a:endCxn id="35" idx="3"/>
          </p:cNvCxnSpPr>
          <p:nvPr/>
        </p:nvCxnSpPr>
        <p:spPr>
          <a:xfrm flipH="1" flipV="1">
            <a:off x="3533103" y="6176989"/>
            <a:ext cx="1228355" cy="981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2"/>
            <a:endCxn id="38" idx="0"/>
          </p:cNvCxnSpPr>
          <p:nvPr/>
        </p:nvCxnSpPr>
        <p:spPr>
          <a:xfrm>
            <a:off x="4757305" y="7909369"/>
            <a:ext cx="0" cy="382315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4013212" y="8291684"/>
            <a:ext cx="1488186" cy="442160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Routing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5989811" y="6334531"/>
            <a:ext cx="2672621" cy="1044542"/>
          </a:xfrm>
          <a:prstGeom prst="wedgeRoundRectCallout">
            <a:avLst>
              <a:gd name="adj1" fmla="val -67167"/>
              <a:gd name="adj2" fmla="val -362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418" dirty="0">
                <a:solidFill>
                  <a:schemeClr val="tx1"/>
                </a:solidFill>
                <a:latin typeface="Times New Roman (PCL6)" pitchFamily="18" charset="0"/>
              </a:rPr>
              <a:t>Refer to “PADS to Allegro SOP”, make sure Allegro symbols are all ready.</a:t>
            </a:r>
          </a:p>
        </p:txBody>
      </p:sp>
      <p:cxnSp>
        <p:nvCxnSpPr>
          <p:cNvPr id="43" name="直接箭头连接符 42"/>
          <p:cNvCxnSpPr>
            <a:stCxn id="41" idx="2"/>
            <a:endCxn id="23" idx="0"/>
          </p:cNvCxnSpPr>
          <p:nvPr/>
        </p:nvCxnSpPr>
        <p:spPr>
          <a:xfrm>
            <a:off x="4761457" y="4633691"/>
            <a:ext cx="0" cy="382222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679335" y="10718221"/>
            <a:ext cx="2722860" cy="664480"/>
          </a:xfrm>
          <a:prstGeom prst="wedgeRoundRectCallout">
            <a:avLst>
              <a:gd name="adj1" fmla="val 70946"/>
              <a:gd name="adj2" fmla="val -35914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Clean up trace, DRC/power check,</a:t>
            </a:r>
          </a:p>
          <a:p>
            <a:pPr>
              <a:spcBef>
                <a:spcPct val="0"/>
              </a:spcBef>
            </a:pP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constrain setup</a:t>
            </a:r>
            <a:r>
              <a:rPr lang="zh-CN" altLang="en-US" sz="1418" dirty="0">
                <a:solidFill>
                  <a:schemeClr val="tx1"/>
                </a:solidFill>
                <a:latin typeface="Times New Roman (PCL6)" pitchFamily="18" charset="0"/>
              </a:rPr>
              <a:t>，</a:t>
            </a: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add </a:t>
            </a:r>
            <a:r>
              <a:rPr lang="en-US" altLang="zh-CN" sz="1418" dirty="0" err="1" smtClean="0">
                <a:solidFill>
                  <a:schemeClr val="tx1"/>
                </a:solidFill>
                <a:latin typeface="Times New Roman (PCL6)" pitchFamily="18" charset="0"/>
              </a:rPr>
              <a:t>testpoints</a:t>
            </a:r>
            <a:endParaRPr lang="en-US" altLang="zh-CN" sz="1418" dirty="0">
              <a:solidFill>
                <a:schemeClr val="tx1"/>
              </a:solidFill>
              <a:latin typeface="Times New Roman (PCL6)" pitchFamily="18" charset="0"/>
            </a:endParaRPr>
          </a:p>
        </p:txBody>
      </p:sp>
      <p:sp>
        <p:nvSpPr>
          <p:cNvPr id="45" name="流程图: 决策 44"/>
          <p:cNvSpPr/>
          <p:nvPr/>
        </p:nvSpPr>
        <p:spPr>
          <a:xfrm>
            <a:off x="3307379" y="9136467"/>
            <a:ext cx="2899852" cy="871688"/>
          </a:xfrm>
          <a:prstGeom prst="flowChartDecision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RD check Routing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5" idx="2"/>
            <a:endCxn id="53" idx="0"/>
          </p:cNvCxnSpPr>
          <p:nvPr/>
        </p:nvCxnSpPr>
        <p:spPr>
          <a:xfrm>
            <a:off x="4757305" y="10008155"/>
            <a:ext cx="0" cy="602442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09"/>
          <p:cNvSpPr txBox="1">
            <a:spLocks noChangeArrowheads="1"/>
          </p:cNvSpPr>
          <p:nvPr/>
        </p:nvSpPr>
        <p:spPr bwMode="auto">
          <a:xfrm>
            <a:off x="4757306" y="10140000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575" dirty="0">
                <a:ea typeface="新細明體" panose="02020500000000000000" pitchFamily="18" charset="-120"/>
              </a:rPr>
              <a:t>Yes</a:t>
            </a:r>
          </a:p>
        </p:txBody>
      </p:sp>
      <p:sp>
        <p:nvSpPr>
          <p:cNvPr id="48" name="Text Box 109"/>
          <p:cNvSpPr txBox="1">
            <a:spLocks noChangeArrowheads="1"/>
          </p:cNvSpPr>
          <p:nvPr/>
        </p:nvSpPr>
        <p:spPr bwMode="auto">
          <a:xfrm>
            <a:off x="3873370" y="10008155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75" dirty="0">
                <a:ea typeface="新細明體" panose="02020500000000000000" pitchFamily="18" charset="-120"/>
              </a:rPr>
              <a:t>No</a:t>
            </a:r>
            <a:endParaRPr lang="en-US" altLang="zh-TW" sz="1575" dirty="0">
              <a:ea typeface="新細明體" panose="02020500000000000000" pitchFamily="18" charset="-120"/>
            </a:endParaRPr>
          </a:p>
        </p:txBody>
      </p:sp>
      <p:cxnSp>
        <p:nvCxnSpPr>
          <p:cNvPr id="51" name="肘形连接符 50"/>
          <p:cNvCxnSpPr>
            <a:stCxn id="56" idx="0"/>
            <a:endCxn id="45" idx="1"/>
          </p:cNvCxnSpPr>
          <p:nvPr/>
        </p:nvCxnSpPr>
        <p:spPr>
          <a:xfrm rot="5400000" flipH="1" flipV="1">
            <a:off x="2815377" y="9541793"/>
            <a:ext cx="461484" cy="522520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过程 52"/>
          <p:cNvSpPr/>
          <p:nvPr/>
        </p:nvSpPr>
        <p:spPr>
          <a:xfrm>
            <a:off x="4013212" y="10610598"/>
            <a:ext cx="1488186" cy="487841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Equal Length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53" idx="2"/>
            <a:endCxn id="55" idx="0"/>
          </p:cNvCxnSpPr>
          <p:nvPr/>
        </p:nvCxnSpPr>
        <p:spPr>
          <a:xfrm>
            <a:off x="4757305" y="11098439"/>
            <a:ext cx="0" cy="383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过程 54"/>
          <p:cNvSpPr/>
          <p:nvPr/>
        </p:nvSpPr>
        <p:spPr>
          <a:xfrm>
            <a:off x="4013212" y="11482284"/>
            <a:ext cx="1488186" cy="543460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DRC &amp; Power check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sp>
        <p:nvSpPr>
          <p:cNvPr id="56" name="流程图: 过程 55"/>
          <p:cNvSpPr/>
          <p:nvPr/>
        </p:nvSpPr>
        <p:spPr>
          <a:xfrm>
            <a:off x="2040765" y="10033796"/>
            <a:ext cx="1488186" cy="527493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Modify Routing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47" idx="1"/>
            <a:endCxn id="56" idx="3"/>
          </p:cNvCxnSpPr>
          <p:nvPr/>
        </p:nvCxnSpPr>
        <p:spPr>
          <a:xfrm flipH="1" flipV="1">
            <a:off x="3528951" y="10297543"/>
            <a:ext cx="1228355" cy="981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标注 61"/>
          <p:cNvSpPr/>
          <p:nvPr/>
        </p:nvSpPr>
        <p:spPr>
          <a:xfrm>
            <a:off x="5985658" y="10210649"/>
            <a:ext cx="2659988" cy="664480"/>
          </a:xfrm>
          <a:prstGeom prst="wedgeRoundRectCallout">
            <a:avLst>
              <a:gd name="adj1" fmla="val -67217"/>
              <a:gd name="adj2" fmla="val 42035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Backup all equal length report to others folder</a:t>
            </a:r>
          </a:p>
        </p:txBody>
      </p:sp>
      <p:cxnSp>
        <p:nvCxnSpPr>
          <p:cNvPr id="63" name="直接箭头连接符 62"/>
          <p:cNvCxnSpPr>
            <a:stCxn id="38" idx="2"/>
            <a:endCxn id="45" idx="0"/>
          </p:cNvCxnSpPr>
          <p:nvPr/>
        </p:nvCxnSpPr>
        <p:spPr>
          <a:xfrm>
            <a:off x="4757305" y="8733844"/>
            <a:ext cx="0" cy="402623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utoShape 88"/>
          <p:cNvSpPr>
            <a:spLocks noChangeArrowheads="1"/>
          </p:cNvSpPr>
          <p:nvPr/>
        </p:nvSpPr>
        <p:spPr bwMode="auto">
          <a:xfrm>
            <a:off x="4500988" y="12086134"/>
            <a:ext cx="501582" cy="56110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835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标注 14"/>
          <p:cNvSpPr/>
          <p:nvPr/>
        </p:nvSpPr>
        <p:spPr>
          <a:xfrm>
            <a:off x="5892921" y="4875032"/>
            <a:ext cx="2501735" cy="486345"/>
          </a:xfrm>
          <a:prstGeom prst="wedgeRoundRectCallout">
            <a:avLst>
              <a:gd name="adj1" fmla="val -68001"/>
              <a:gd name="adj2" fmla="val -5289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Follow </a:t>
            </a:r>
            <a:r>
              <a:rPr lang="en-US" altLang="zh-CN" sz="1418" dirty="0" smtClean="0">
                <a:solidFill>
                  <a:srgbClr val="002060"/>
                </a:solidFill>
                <a:latin typeface="Times New Roman (PCL6)" pitchFamily="18" charset="0"/>
              </a:rPr>
              <a:t>Gerber out </a:t>
            </a: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checklist </a:t>
            </a:r>
          </a:p>
        </p:txBody>
      </p:sp>
      <p:sp>
        <p:nvSpPr>
          <p:cNvPr id="18" name="流程图: 决策 17"/>
          <p:cNvSpPr/>
          <p:nvPr/>
        </p:nvSpPr>
        <p:spPr>
          <a:xfrm>
            <a:off x="3286484" y="1113675"/>
            <a:ext cx="2899852" cy="871688"/>
          </a:xfrm>
          <a:prstGeom prst="flowChartDecision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Refresh all symbols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8" idx="2"/>
            <a:endCxn id="41" idx="0"/>
          </p:cNvCxnSpPr>
          <p:nvPr/>
        </p:nvCxnSpPr>
        <p:spPr>
          <a:xfrm flipH="1">
            <a:off x="4734801" y="1985363"/>
            <a:ext cx="1609" cy="602443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09"/>
          <p:cNvSpPr txBox="1">
            <a:spLocks noChangeArrowheads="1"/>
          </p:cNvSpPr>
          <p:nvPr/>
        </p:nvSpPr>
        <p:spPr bwMode="auto">
          <a:xfrm>
            <a:off x="4736411" y="2117208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75" dirty="0" smtClean="0">
                <a:ea typeface="新細明體" panose="02020500000000000000" pitchFamily="18" charset="-120"/>
              </a:rPr>
              <a:t>OK</a:t>
            </a:r>
            <a:endParaRPr lang="en-US" altLang="zh-TW" sz="1575" dirty="0">
              <a:ea typeface="新細明體" panose="02020500000000000000" pitchFamily="18" charset="-120"/>
            </a:endParaRPr>
          </a:p>
        </p:txBody>
      </p:sp>
      <p:sp>
        <p:nvSpPr>
          <p:cNvPr id="29" name="Text Box 109"/>
          <p:cNvSpPr txBox="1">
            <a:spLocks noChangeArrowheads="1"/>
          </p:cNvSpPr>
          <p:nvPr/>
        </p:nvSpPr>
        <p:spPr bwMode="auto">
          <a:xfrm>
            <a:off x="3966756" y="1951877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75" dirty="0">
                <a:ea typeface="新細明體" panose="02020500000000000000" pitchFamily="18" charset="-120"/>
              </a:rPr>
              <a:t>No</a:t>
            </a:r>
            <a:endParaRPr lang="en-US" altLang="zh-TW" sz="1575" dirty="0">
              <a:ea typeface="新細明體" panose="02020500000000000000" pitchFamily="18" charset="-120"/>
            </a:endParaRPr>
          </a:p>
        </p:txBody>
      </p:sp>
      <p:cxnSp>
        <p:nvCxnSpPr>
          <p:cNvPr id="31" name="肘形连接符 30"/>
          <p:cNvCxnSpPr>
            <a:stCxn id="30" idx="0"/>
            <a:endCxn id="18" idx="1"/>
          </p:cNvCxnSpPr>
          <p:nvPr/>
        </p:nvCxnSpPr>
        <p:spPr>
          <a:xfrm rot="5400000" flipH="1" flipV="1">
            <a:off x="2794482" y="1519001"/>
            <a:ext cx="461484" cy="522520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过程 40"/>
          <p:cNvSpPr/>
          <p:nvPr/>
        </p:nvSpPr>
        <p:spPr>
          <a:xfrm>
            <a:off x="3636576" y="2587806"/>
            <a:ext cx="2196449" cy="536980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Fine tune</a:t>
            </a:r>
            <a:r>
              <a:rPr lang="zh-CN" altLang="en-US" sz="1575" dirty="0" smtClean="0">
                <a:solidFill>
                  <a:schemeClr val="tx1"/>
                </a:solidFill>
              </a:rPr>
              <a:t>，</a:t>
            </a:r>
            <a:r>
              <a:rPr lang="en-US" altLang="zh-CN" sz="1575" dirty="0" smtClean="0">
                <a:solidFill>
                  <a:schemeClr val="tx1"/>
                </a:solidFill>
              </a:rPr>
              <a:t>Trace and Silkscreen clean up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1" idx="2"/>
            <a:endCxn id="44" idx="0"/>
          </p:cNvCxnSpPr>
          <p:nvPr/>
        </p:nvCxnSpPr>
        <p:spPr>
          <a:xfrm>
            <a:off x="4734801" y="3124786"/>
            <a:ext cx="1609" cy="419742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2019870" y="2011004"/>
            <a:ext cx="1488186" cy="527493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Create symbols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8" idx="1"/>
            <a:endCxn id="30" idx="3"/>
          </p:cNvCxnSpPr>
          <p:nvPr/>
        </p:nvCxnSpPr>
        <p:spPr>
          <a:xfrm flipH="1" flipV="1">
            <a:off x="3508056" y="2274751"/>
            <a:ext cx="1228355" cy="981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88"/>
          <p:cNvSpPr>
            <a:spLocks noChangeArrowheads="1"/>
          </p:cNvSpPr>
          <p:nvPr/>
        </p:nvSpPr>
        <p:spPr bwMode="auto">
          <a:xfrm>
            <a:off x="4496422" y="392492"/>
            <a:ext cx="501582" cy="60244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835">
              <a:ea typeface="新細明體" panose="02020500000000000000" pitchFamily="18" charset="-120"/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1686714" y="9569976"/>
            <a:ext cx="998269" cy="523178"/>
          </a:xfrm>
          <a:prstGeom prst="wedgeRoundRectCallout">
            <a:avLst>
              <a:gd name="adj1" fmla="val 105231"/>
              <a:gd name="adj2" fmla="val 5860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418" dirty="0" smtClean="0">
                <a:solidFill>
                  <a:schemeClr val="tx1"/>
                </a:solidFill>
                <a:latin typeface="Times New Roman (PCL6)" pitchFamily="18" charset="0"/>
              </a:rPr>
              <a:t>Next page </a:t>
            </a:r>
            <a:endParaRPr lang="en-US" altLang="zh-TW" sz="1418" dirty="0">
              <a:solidFill>
                <a:schemeClr val="tx1"/>
              </a:solidFill>
              <a:latin typeface="Times New Roman (PCL6)" pitchFamily="18" charset="0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5892922" y="4167240"/>
            <a:ext cx="3538018" cy="509002"/>
          </a:xfrm>
          <a:prstGeom prst="wedgeRoundRectCallout">
            <a:avLst>
              <a:gd name="adj1" fmla="val 7274"/>
              <a:gd name="adj2" fmla="val -144994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Must take care of height limit, component, critical trace/area when modify any issue</a:t>
            </a:r>
          </a:p>
        </p:txBody>
      </p:sp>
      <p:sp>
        <p:nvSpPr>
          <p:cNvPr id="44" name="流程图: 决策 43"/>
          <p:cNvSpPr/>
          <p:nvPr/>
        </p:nvSpPr>
        <p:spPr>
          <a:xfrm>
            <a:off x="3286484" y="3544528"/>
            <a:ext cx="2899852" cy="871688"/>
          </a:xfrm>
          <a:prstGeom prst="flowChartDecision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RD Final Check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4" idx="2"/>
            <a:endCxn id="79" idx="0"/>
          </p:cNvCxnSpPr>
          <p:nvPr/>
        </p:nvCxnSpPr>
        <p:spPr>
          <a:xfrm flipH="1">
            <a:off x="4734800" y="4416216"/>
            <a:ext cx="1610" cy="4297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09"/>
          <p:cNvSpPr txBox="1">
            <a:spLocks noChangeArrowheads="1"/>
          </p:cNvSpPr>
          <p:nvPr/>
        </p:nvSpPr>
        <p:spPr bwMode="auto">
          <a:xfrm>
            <a:off x="4725581" y="4447936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75" dirty="0" smtClean="0">
                <a:ea typeface="新細明體" panose="02020500000000000000" pitchFamily="18" charset="-120"/>
              </a:rPr>
              <a:t>OK</a:t>
            </a:r>
            <a:endParaRPr lang="en-US" altLang="zh-TW" sz="1575" dirty="0">
              <a:ea typeface="新細明體" panose="02020500000000000000" pitchFamily="18" charset="-120"/>
            </a:endParaRPr>
          </a:p>
        </p:txBody>
      </p:sp>
      <p:sp>
        <p:nvSpPr>
          <p:cNvPr id="49" name="Text Box 109"/>
          <p:cNvSpPr txBox="1">
            <a:spLocks noChangeArrowheads="1"/>
          </p:cNvSpPr>
          <p:nvPr/>
        </p:nvSpPr>
        <p:spPr bwMode="auto">
          <a:xfrm>
            <a:off x="6488575" y="3688185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75" dirty="0">
                <a:ea typeface="新細明體" panose="02020500000000000000" pitchFamily="18" charset="-120"/>
              </a:rPr>
              <a:t>No</a:t>
            </a:r>
            <a:endParaRPr lang="en-US" altLang="zh-TW" sz="1575" dirty="0">
              <a:ea typeface="新細明體" panose="02020500000000000000" pitchFamily="18" charset="-120"/>
            </a:endParaRPr>
          </a:p>
        </p:txBody>
      </p:sp>
      <p:cxnSp>
        <p:nvCxnSpPr>
          <p:cNvPr id="50" name="肘形连接符 49"/>
          <p:cNvCxnSpPr>
            <a:stCxn id="51" idx="0"/>
            <a:endCxn id="41" idx="3"/>
          </p:cNvCxnSpPr>
          <p:nvPr/>
        </p:nvCxnSpPr>
        <p:spPr>
          <a:xfrm rot="16200000" flipV="1">
            <a:off x="6422939" y="2266382"/>
            <a:ext cx="268490" cy="1448317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/>
          <p:cNvSpPr/>
          <p:nvPr/>
        </p:nvSpPr>
        <p:spPr>
          <a:xfrm>
            <a:off x="6537249" y="3124786"/>
            <a:ext cx="1488186" cy="527493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Modify Issue</a:t>
            </a:r>
            <a:r>
              <a:rPr lang="en-US" altLang="zh-CN" sz="1575" dirty="0">
                <a:solidFill>
                  <a:schemeClr val="tx1"/>
                </a:solidFill>
              </a:rPr>
              <a:t>s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sp>
        <p:nvSpPr>
          <p:cNvPr id="55" name="流程图: 决策 54"/>
          <p:cNvSpPr/>
          <p:nvPr/>
        </p:nvSpPr>
        <p:spPr>
          <a:xfrm>
            <a:off x="3286484" y="5803257"/>
            <a:ext cx="2899852" cy="871688"/>
          </a:xfrm>
          <a:prstGeom prst="flowChartDecision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CAM350 Check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5" idx="2"/>
            <a:endCxn id="88" idx="0"/>
          </p:cNvCxnSpPr>
          <p:nvPr/>
        </p:nvCxnSpPr>
        <p:spPr>
          <a:xfrm>
            <a:off x="4736410" y="6674945"/>
            <a:ext cx="0" cy="428019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109"/>
          <p:cNvSpPr txBox="1">
            <a:spLocks noChangeArrowheads="1"/>
          </p:cNvSpPr>
          <p:nvPr/>
        </p:nvSpPr>
        <p:spPr bwMode="auto">
          <a:xfrm>
            <a:off x="4725581" y="6693802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75" dirty="0" smtClean="0">
                <a:ea typeface="新細明體" panose="02020500000000000000" pitchFamily="18" charset="-120"/>
              </a:rPr>
              <a:t>OK</a:t>
            </a:r>
            <a:endParaRPr lang="en-US" altLang="zh-TW" sz="1575" dirty="0">
              <a:ea typeface="新細明體" panose="02020500000000000000" pitchFamily="18" charset="-120"/>
            </a:endParaRPr>
          </a:p>
        </p:txBody>
      </p:sp>
      <p:sp>
        <p:nvSpPr>
          <p:cNvPr id="58" name="Text Box 109"/>
          <p:cNvSpPr txBox="1">
            <a:spLocks noChangeArrowheads="1"/>
          </p:cNvSpPr>
          <p:nvPr/>
        </p:nvSpPr>
        <p:spPr bwMode="auto">
          <a:xfrm>
            <a:off x="2787359" y="5925856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75" dirty="0">
                <a:ea typeface="新細明體" panose="02020500000000000000" pitchFamily="18" charset="-120"/>
              </a:rPr>
              <a:t>No</a:t>
            </a:r>
            <a:endParaRPr lang="en-US" altLang="zh-TW" sz="1575" dirty="0">
              <a:ea typeface="新細明體" panose="02020500000000000000" pitchFamily="18" charset="-120"/>
            </a:endParaRPr>
          </a:p>
        </p:txBody>
      </p:sp>
      <p:cxnSp>
        <p:nvCxnSpPr>
          <p:cNvPr id="59" name="肘形连接符 58"/>
          <p:cNvCxnSpPr>
            <a:stCxn id="60" idx="0"/>
            <a:endCxn id="79" idx="1"/>
          </p:cNvCxnSpPr>
          <p:nvPr/>
        </p:nvCxnSpPr>
        <p:spPr>
          <a:xfrm rot="5400000" flipH="1" flipV="1">
            <a:off x="2584606" y="4569254"/>
            <a:ext cx="865617" cy="194658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过程 59"/>
          <p:cNvSpPr/>
          <p:nvPr/>
        </p:nvSpPr>
        <p:spPr>
          <a:xfrm>
            <a:off x="1473199" y="5975354"/>
            <a:ext cx="1141845" cy="527493"/>
          </a:xfrm>
          <a:prstGeom prst="flowChartProcess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Modify Issues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5" idx="1"/>
            <a:endCxn id="60" idx="3"/>
          </p:cNvCxnSpPr>
          <p:nvPr/>
        </p:nvCxnSpPr>
        <p:spPr>
          <a:xfrm flipH="1">
            <a:off x="2615044" y="6239101"/>
            <a:ext cx="671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4" idx="3"/>
            <a:endCxn id="51" idx="2"/>
          </p:cNvCxnSpPr>
          <p:nvPr/>
        </p:nvCxnSpPr>
        <p:spPr>
          <a:xfrm flipV="1">
            <a:off x="6186336" y="3652279"/>
            <a:ext cx="1095006" cy="328093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图: 过程 78"/>
          <p:cNvSpPr/>
          <p:nvPr/>
        </p:nvSpPr>
        <p:spPr>
          <a:xfrm>
            <a:off x="3990707" y="4845990"/>
            <a:ext cx="1488186" cy="527493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Gerber out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2"/>
            <a:endCxn id="55" idx="0"/>
          </p:cNvCxnSpPr>
          <p:nvPr/>
        </p:nvCxnSpPr>
        <p:spPr>
          <a:xfrm>
            <a:off x="4734800" y="5373483"/>
            <a:ext cx="1610" cy="4297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决策 87"/>
          <p:cNvSpPr/>
          <p:nvPr/>
        </p:nvSpPr>
        <p:spPr>
          <a:xfrm>
            <a:off x="3286484" y="7102964"/>
            <a:ext cx="2899852" cy="871688"/>
          </a:xfrm>
          <a:prstGeom prst="flowChartDecision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Valor Check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8" idx="2"/>
            <a:endCxn id="113" idx="0"/>
          </p:cNvCxnSpPr>
          <p:nvPr/>
        </p:nvCxnSpPr>
        <p:spPr>
          <a:xfrm flipH="1">
            <a:off x="4734801" y="7974652"/>
            <a:ext cx="1609" cy="428019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109"/>
          <p:cNvSpPr txBox="1">
            <a:spLocks noChangeArrowheads="1"/>
          </p:cNvSpPr>
          <p:nvPr/>
        </p:nvSpPr>
        <p:spPr bwMode="auto">
          <a:xfrm>
            <a:off x="4736411" y="8037700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75" dirty="0" smtClean="0">
                <a:ea typeface="新細明體" panose="02020500000000000000" pitchFamily="18" charset="-120"/>
              </a:rPr>
              <a:t>OK</a:t>
            </a:r>
            <a:endParaRPr lang="en-US" altLang="zh-TW" sz="1575" dirty="0">
              <a:ea typeface="新細明體" panose="02020500000000000000" pitchFamily="18" charset="-120"/>
            </a:endParaRPr>
          </a:p>
        </p:txBody>
      </p:sp>
      <p:sp>
        <p:nvSpPr>
          <p:cNvPr id="91" name="Text Box 109"/>
          <p:cNvSpPr txBox="1">
            <a:spLocks noChangeArrowheads="1"/>
          </p:cNvSpPr>
          <p:nvPr/>
        </p:nvSpPr>
        <p:spPr bwMode="auto">
          <a:xfrm>
            <a:off x="2508523" y="7243879"/>
            <a:ext cx="49052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75" dirty="0">
                <a:ea typeface="新細明體" panose="02020500000000000000" pitchFamily="18" charset="-120"/>
              </a:rPr>
              <a:t>No</a:t>
            </a:r>
            <a:endParaRPr lang="en-US" altLang="zh-TW" sz="1575" dirty="0">
              <a:ea typeface="新細明體" panose="02020500000000000000" pitchFamily="18" charset="-120"/>
            </a:endParaRPr>
          </a:p>
        </p:txBody>
      </p:sp>
      <p:cxnSp>
        <p:nvCxnSpPr>
          <p:cNvPr id="92" name="肘形连接符 91"/>
          <p:cNvCxnSpPr>
            <a:stCxn id="88" idx="1"/>
            <a:endCxn id="60" idx="2"/>
          </p:cNvCxnSpPr>
          <p:nvPr/>
        </p:nvCxnSpPr>
        <p:spPr>
          <a:xfrm rot="10800000">
            <a:off x="2044122" y="6502848"/>
            <a:ext cx="1242362" cy="1035961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60" idx="0"/>
            <a:endCxn id="44" idx="1"/>
          </p:cNvCxnSpPr>
          <p:nvPr/>
        </p:nvCxnSpPr>
        <p:spPr>
          <a:xfrm rot="5400000" flipH="1" flipV="1">
            <a:off x="1667812" y="4356682"/>
            <a:ext cx="1994982" cy="1242362"/>
          </a:xfrm>
          <a:prstGeom prst="bentConnector2">
            <a:avLst/>
          </a:prstGeom>
          <a:ln w="31750">
            <a:solidFill>
              <a:schemeClr val="accent1"/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图: 过程 112"/>
          <p:cNvSpPr/>
          <p:nvPr/>
        </p:nvSpPr>
        <p:spPr>
          <a:xfrm>
            <a:off x="3636577" y="8402671"/>
            <a:ext cx="2196448" cy="527493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Release Gerber and Spec to vendor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sp>
        <p:nvSpPr>
          <p:cNvPr id="119" name="流程图: 磁盘 118"/>
          <p:cNvSpPr/>
          <p:nvPr/>
        </p:nvSpPr>
        <p:spPr>
          <a:xfrm>
            <a:off x="3277887" y="9345589"/>
            <a:ext cx="2908450" cy="899899"/>
          </a:xfrm>
          <a:prstGeom prst="flowChartMagneticDisk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80" dirty="0" smtClean="0">
                <a:solidFill>
                  <a:schemeClr val="tx1"/>
                </a:solidFill>
              </a:rPr>
              <a:t>Backup all </a:t>
            </a:r>
            <a:r>
              <a:rPr lang="en-US" altLang="zh-CN" sz="1580" dirty="0">
                <a:solidFill>
                  <a:schemeClr val="tx1"/>
                </a:solidFill>
              </a:rPr>
              <a:t>6</a:t>
            </a:r>
            <a:r>
              <a:rPr lang="en-US" altLang="zh-CN" sz="1580" dirty="0" smtClean="0">
                <a:solidFill>
                  <a:schemeClr val="tx1"/>
                </a:solidFill>
              </a:rPr>
              <a:t> files to SVN and Finished-project folder</a:t>
            </a:r>
            <a:endParaRPr lang="zh-CN" altLang="en-US" sz="1580" dirty="0">
              <a:solidFill>
                <a:schemeClr val="tx1"/>
              </a:solidFill>
            </a:endParaRPr>
          </a:p>
        </p:txBody>
      </p:sp>
      <p:cxnSp>
        <p:nvCxnSpPr>
          <p:cNvPr id="120" name="直接箭头连接符 119"/>
          <p:cNvCxnSpPr>
            <a:stCxn id="113" idx="2"/>
            <a:endCxn id="119" idx="1"/>
          </p:cNvCxnSpPr>
          <p:nvPr/>
        </p:nvCxnSpPr>
        <p:spPr>
          <a:xfrm flipH="1">
            <a:off x="4732112" y="8930164"/>
            <a:ext cx="2689" cy="415425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9" idx="3"/>
            <a:endCxn id="132" idx="0"/>
          </p:cNvCxnSpPr>
          <p:nvPr/>
        </p:nvCxnSpPr>
        <p:spPr>
          <a:xfrm>
            <a:off x="4732112" y="10245488"/>
            <a:ext cx="6169" cy="42788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图: 终止 131"/>
          <p:cNvSpPr/>
          <p:nvPr/>
        </p:nvSpPr>
        <p:spPr>
          <a:xfrm>
            <a:off x="3743519" y="10673369"/>
            <a:ext cx="1989524" cy="495105"/>
          </a:xfrm>
          <a:prstGeom prst="flowChartTerminator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80" dirty="0" smtClean="0">
                <a:solidFill>
                  <a:schemeClr val="tx1"/>
                </a:solidFill>
              </a:rPr>
              <a:t>Project Closed</a:t>
            </a:r>
            <a:endParaRPr lang="zh-CN" altLang="en-US" sz="1580" dirty="0">
              <a:solidFill>
                <a:schemeClr val="tx1"/>
              </a:solidFill>
            </a:endParaRPr>
          </a:p>
        </p:txBody>
      </p:sp>
      <p:sp>
        <p:nvSpPr>
          <p:cNvPr id="143" name="流程图: 过程 142"/>
          <p:cNvSpPr/>
          <p:nvPr/>
        </p:nvSpPr>
        <p:spPr>
          <a:xfrm>
            <a:off x="6687316" y="9531791"/>
            <a:ext cx="1707341" cy="527493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Create </a:t>
            </a:r>
            <a:r>
              <a:rPr lang="en-US" altLang="zh-CN" sz="1575" dirty="0" err="1" smtClean="0">
                <a:solidFill>
                  <a:schemeClr val="tx1"/>
                </a:solidFill>
              </a:rPr>
              <a:t>Testpoint</a:t>
            </a:r>
            <a:r>
              <a:rPr lang="en-US" altLang="zh-CN" sz="1575" dirty="0" smtClean="0">
                <a:solidFill>
                  <a:schemeClr val="tx1"/>
                </a:solidFill>
              </a:rPr>
              <a:t> Version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sp>
        <p:nvSpPr>
          <p:cNvPr id="144" name="流程图: 过程 143"/>
          <p:cNvSpPr/>
          <p:nvPr/>
        </p:nvSpPr>
        <p:spPr>
          <a:xfrm>
            <a:off x="7861710" y="10501163"/>
            <a:ext cx="1625600" cy="827637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Add </a:t>
            </a:r>
            <a:r>
              <a:rPr lang="en-US" altLang="zh-CN" sz="1575" dirty="0" err="1" smtClean="0">
                <a:solidFill>
                  <a:schemeClr val="tx1"/>
                </a:solidFill>
              </a:rPr>
              <a:t>testpoint</a:t>
            </a:r>
            <a:r>
              <a:rPr lang="en-US" altLang="zh-CN" sz="1575" dirty="0" smtClean="0">
                <a:solidFill>
                  <a:schemeClr val="tx1"/>
                </a:solidFill>
              </a:rPr>
              <a:t>/clean up trace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sp>
        <p:nvSpPr>
          <p:cNvPr id="145" name="流程图: 过程 144"/>
          <p:cNvSpPr/>
          <p:nvPr/>
        </p:nvSpPr>
        <p:spPr>
          <a:xfrm>
            <a:off x="6052801" y="10501163"/>
            <a:ext cx="1488186" cy="839515"/>
          </a:xfrm>
          <a:prstGeom prst="flowChartProcess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5" dirty="0" smtClean="0">
                <a:solidFill>
                  <a:schemeClr val="tx1"/>
                </a:solidFill>
              </a:rPr>
              <a:t>Expert Check or ATE analysis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p:cxnSp>
        <p:nvCxnSpPr>
          <p:cNvPr id="146" name="直接箭头连接符 145"/>
          <p:cNvCxnSpPr>
            <a:stCxn id="119" idx="4"/>
            <a:endCxn id="143" idx="1"/>
          </p:cNvCxnSpPr>
          <p:nvPr/>
        </p:nvCxnSpPr>
        <p:spPr>
          <a:xfrm flipV="1">
            <a:off x="6186337" y="9795538"/>
            <a:ext cx="500979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1"/>
            <a:endCxn id="132" idx="3"/>
          </p:cNvCxnSpPr>
          <p:nvPr/>
        </p:nvCxnSpPr>
        <p:spPr>
          <a:xfrm flipH="1">
            <a:off x="5733043" y="10920921"/>
            <a:ext cx="319758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4" idx="1"/>
            <a:endCxn id="145" idx="3"/>
          </p:cNvCxnSpPr>
          <p:nvPr/>
        </p:nvCxnSpPr>
        <p:spPr>
          <a:xfrm flipH="1">
            <a:off x="7540987" y="10914982"/>
            <a:ext cx="320723" cy="593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43" idx="3"/>
            <a:endCxn id="144" idx="0"/>
          </p:cNvCxnSpPr>
          <p:nvPr/>
        </p:nvCxnSpPr>
        <p:spPr>
          <a:xfrm>
            <a:off x="8394657" y="9795538"/>
            <a:ext cx="279853" cy="705625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圆角矩形标注 160"/>
          <p:cNvSpPr/>
          <p:nvPr/>
        </p:nvSpPr>
        <p:spPr>
          <a:xfrm>
            <a:off x="6590159" y="6017390"/>
            <a:ext cx="2222378" cy="486345"/>
          </a:xfrm>
          <a:prstGeom prst="wedgeRoundRectCallout">
            <a:avLst>
              <a:gd name="adj1" fmla="val -68001"/>
              <a:gd name="adj2" fmla="val -5289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Follow </a:t>
            </a:r>
            <a:r>
              <a:rPr lang="en-US" altLang="zh-CN" sz="1418" dirty="0" smtClean="0">
                <a:solidFill>
                  <a:srgbClr val="002060"/>
                </a:solidFill>
                <a:latin typeface="Times New Roman (PCL6)" pitchFamily="18" charset="0"/>
              </a:rPr>
              <a:t>CAM350 </a:t>
            </a: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checklist </a:t>
            </a:r>
          </a:p>
        </p:txBody>
      </p:sp>
      <p:sp>
        <p:nvSpPr>
          <p:cNvPr id="162" name="圆角矩形标注 161"/>
          <p:cNvSpPr/>
          <p:nvPr/>
        </p:nvSpPr>
        <p:spPr>
          <a:xfrm>
            <a:off x="6687316" y="7028509"/>
            <a:ext cx="2529243" cy="785783"/>
          </a:xfrm>
          <a:prstGeom prst="wedgeRoundRectCallout">
            <a:avLst>
              <a:gd name="adj1" fmla="val -69005"/>
              <a:gd name="adj2" fmla="val 12489"/>
              <a:gd name="adj3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CN" sz="1418" dirty="0" smtClean="0">
                <a:solidFill>
                  <a:schemeClr val="tx1"/>
                </a:solidFill>
                <a:latin typeface="Times New Roman (PCL6)" pitchFamily="18" charset="0"/>
              </a:rPr>
              <a:t>Valor </a:t>
            </a:r>
            <a:r>
              <a:rPr lang="en-US" altLang="zh-CN" sz="1418" dirty="0">
                <a:solidFill>
                  <a:schemeClr val="tx1"/>
                </a:solidFill>
                <a:latin typeface="Times New Roman (PCL6)" pitchFamily="18" charset="0"/>
              </a:rPr>
              <a:t>check including open/short check, DRC check and power channel check</a:t>
            </a:r>
          </a:p>
        </p:txBody>
      </p:sp>
    </p:spTree>
    <p:extLst>
      <p:ext uri="{BB962C8B-B14F-4D97-AF65-F5344CB8AC3E}">
        <p14:creationId xmlns:p14="http://schemas.microsoft.com/office/powerpoint/2010/main" val="16881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017" y="0"/>
            <a:ext cx="8281035" cy="1043881"/>
          </a:xfrm>
        </p:spPr>
        <p:txBody>
          <a:bodyPr/>
          <a:lstStyle/>
          <a:p>
            <a:pPr algn="ctr"/>
            <a:r>
              <a:rPr lang="en-US" altLang="zh-CN" dirty="0" smtClean="0"/>
              <a:t>Backup files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4799" y="4415589"/>
            <a:ext cx="8982076" cy="3689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File 1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N0000-XX-XXX-cad.zip</a:t>
            </a:r>
            <a:r>
              <a:rPr lang="en-US" altLang="zh-CN" dirty="0" smtClean="0"/>
              <a:t> (CAD file)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4798" y="4943539"/>
            <a:ext cx="8982077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b="1" dirty="0">
                <a:solidFill>
                  <a:srgbClr val="FF0000"/>
                </a:solidFill>
              </a:rPr>
              <a:t>File 2</a:t>
            </a:r>
            <a:r>
              <a:rPr lang="en-US" altLang="zh-CN" dirty="0"/>
              <a:t>: </a:t>
            </a:r>
            <a:r>
              <a:rPr lang="en-US" altLang="zh-CN" b="1" dirty="0"/>
              <a:t>N0000-XX-XXX-gerber.zip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Valor</a:t>
            </a:r>
            <a:r>
              <a:rPr lang="en-US" altLang="zh-TW" dirty="0" smtClean="0"/>
              <a:t> </a:t>
            </a:r>
            <a:r>
              <a:rPr lang="en-US" altLang="zh-TW" dirty="0"/>
              <a:t>open/short report(.</a:t>
            </a:r>
            <a:r>
              <a:rPr lang="en-US" altLang="zh-TW" dirty="0" smtClean="0"/>
              <a:t>txt)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IPC</a:t>
            </a:r>
            <a:r>
              <a:rPr lang="en-US" altLang="zh-TW" dirty="0"/>
              <a:t>(.</a:t>
            </a:r>
            <a:r>
              <a:rPr lang="en-US" altLang="zh-TW" dirty="0" err="1" smtClean="0"/>
              <a:t>ipc</a:t>
            </a:r>
            <a:r>
              <a:rPr lang="en-US" altLang="zh-TW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Impedance </a:t>
            </a:r>
            <a:r>
              <a:rPr lang="en-US" altLang="zh-TW" dirty="0"/>
              <a:t>reference </a:t>
            </a:r>
            <a:r>
              <a:rPr lang="en-US" altLang="zh-TW" dirty="0" err="1"/>
              <a:t>gerber</a:t>
            </a:r>
            <a:r>
              <a:rPr lang="en-US" altLang="zh-TW" dirty="0"/>
              <a:t> (</a:t>
            </a:r>
            <a:r>
              <a:rPr lang="en-US" altLang="zh-TW" dirty="0" smtClean="0"/>
              <a:t>DIF_REF_L3.art)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panel </a:t>
            </a:r>
            <a:r>
              <a:rPr lang="en-US" altLang="zh-TW" dirty="0"/>
              <a:t>reference </a:t>
            </a:r>
            <a:r>
              <a:rPr lang="en-US" altLang="zh-TW" dirty="0" err="1"/>
              <a:t>gerber</a:t>
            </a:r>
            <a:r>
              <a:rPr lang="en-US" altLang="zh-TW" dirty="0"/>
              <a:t> (T/</a:t>
            </a:r>
            <a:r>
              <a:rPr lang="en-US" altLang="zh-TW" dirty="0" err="1"/>
              <a:t>Bsmd-ref.art</a:t>
            </a:r>
            <a:r>
              <a:rPr lang="en-US" altLang="zh-TW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All </a:t>
            </a:r>
            <a:r>
              <a:rPr lang="en-US" altLang="zh-CN" dirty="0" err="1" smtClean="0"/>
              <a:t>gerber</a:t>
            </a:r>
            <a:r>
              <a:rPr lang="en-US" altLang="zh-CN" dirty="0" smtClean="0"/>
              <a:t> files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4793" y="6885411"/>
            <a:ext cx="898208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b="1" dirty="0">
                <a:solidFill>
                  <a:srgbClr val="FF0000"/>
                </a:solidFill>
              </a:rPr>
              <a:t>File 3</a:t>
            </a:r>
            <a:r>
              <a:rPr lang="en-US" altLang="zh-CN" dirty="0"/>
              <a:t>: </a:t>
            </a:r>
            <a:r>
              <a:rPr lang="en-US" altLang="zh-CN" b="1" dirty="0"/>
              <a:t>N0000-XX-XXX-pads.zip</a:t>
            </a:r>
            <a:r>
              <a:rPr lang="en-US" altLang="zh-CN" dirty="0"/>
              <a:t> (Pads PCB)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792" y="7425326"/>
            <a:ext cx="8982083" cy="14773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b="1" dirty="0">
                <a:solidFill>
                  <a:srgbClr val="FF0000"/>
                </a:solidFill>
              </a:rPr>
              <a:t>File 4</a:t>
            </a:r>
            <a:r>
              <a:rPr lang="en-US" altLang="zh-CN" dirty="0"/>
              <a:t>: </a:t>
            </a:r>
            <a:r>
              <a:rPr lang="en-US" altLang="zh-CN" b="1" dirty="0"/>
              <a:t>N0000-XX-XXX-smd.zip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Netlist </a:t>
            </a:r>
            <a:r>
              <a:rPr lang="en-US" altLang="zh-CN" dirty="0"/>
              <a:t>file(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net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SMD </a:t>
            </a:r>
            <a:r>
              <a:rPr lang="en-US" altLang="zh-CN" dirty="0" err="1"/>
              <a:t>gerber</a:t>
            </a:r>
            <a:r>
              <a:rPr lang="en-US" altLang="zh-CN" dirty="0"/>
              <a:t> (MASK, SMD, PLACE, SILK, </a:t>
            </a:r>
            <a:r>
              <a:rPr lang="en-US" altLang="zh-CN" dirty="0" smtClean="0"/>
              <a:t>X_Y)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SMD-REF </a:t>
            </a:r>
            <a:r>
              <a:rPr lang="en-US" altLang="zh-CN" dirty="0"/>
              <a:t>DES PDF file(.</a:t>
            </a:r>
            <a:r>
              <a:rPr lang="en-US" altLang="zh-CN" dirty="0" smtClean="0"/>
              <a:t>pdf)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SMD-Value </a:t>
            </a:r>
            <a:r>
              <a:rPr lang="en-US" altLang="zh-CN" dirty="0"/>
              <a:t>PDF file(.pdf)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4793" y="9072560"/>
            <a:ext cx="8982082" cy="12003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b="1" dirty="0">
                <a:solidFill>
                  <a:srgbClr val="FF0000"/>
                </a:solidFill>
              </a:rPr>
              <a:t>File 5</a:t>
            </a:r>
            <a:r>
              <a:rPr lang="en-US" altLang="zh-CN" dirty="0"/>
              <a:t>: </a:t>
            </a:r>
            <a:r>
              <a:rPr lang="en-US" altLang="zh-CN" b="1" dirty="0"/>
              <a:t>N0000-XX-XXX-spc.zip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PCB</a:t>
            </a:r>
            <a:r>
              <a:rPr lang="zh-CN" altLang="en-US" dirty="0"/>
              <a:t>制作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SMD-REF </a:t>
            </a:r>
            <a:r>
              <a:rPr lang="en-US" altLang="zh-CN" dirty="0"/>
              <a:t>DES PDF file(.</a:t>
            </a:r>
            <a:r>
              <a:rPr lang="en-US" altLang="zh-CN" dirty="0" smtClean="0"/>
              <a:t>pdf)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Notation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304793" y="10442795"/>
            <a:ext cx="8982082" cy="14773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b="1" dirty="0">
                <a:solidFill>
                  <a:srgbClr val="FF0000"/>
                </a:solidFill>
              </a:rPr>
              <a:t>File 6</a:t>
            </a:r>
            <a:r>
              <a:rPr lang="en-US" altLang="zh-CN" dirty="0"/>
              <a:t>: </a:t>
            </a:r>
            <a:r>
              <a:rPr lang="en-US" altLang="zh-CN" b="1" dirty="0"/>
              <a:t>N0000-XX-XXX-v166-brd.zip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Allegro</a:t>
            </a:r>
            <a:r>
              <a:rPr lang="zh-CN" altLang="en-US" dirty="0" smtClean="0"/>
              <a:t> </a:t>
            </a:r>
            <a:r>
              <a:rPr lang="en-US" altLang="zh-CN" dirty="0"/>
              <a:t>board </a:t>
            </a:r>
            <a:r>
              <a:rPr lang="en-US" altLang="zh-CN" dirty="0" smtClean="0"/>
              <a:t>file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EE </a:t>
            </a:r>
            <a:r>
              <a:rPr lang="en-US" altLang="zh-CN" dirty="0"/>
              <a:t>&amp; ME </a:t>
            </a:r>
            <a:r>
              <a:rPr lang="en-US" altLang="zh-TW" dirty="0" smtClean="0"/>
              <a:t>materials </a:t>
            </a:r>
            <a:r>
              <a:rPr lang="en-US" altLang="zh-CN" dirty="0" smtClean="0"/>
              <a:t>&amp; Panel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Guideline </a:t>
            </a:r>
            <a:r>
              <a:rPr lang="en-US" altLang="zh-CN" dirty="0"/>
              <a:t>and stack </a:t>
            </a:r>
            <a:r>
              <a:rPr lang="en-US" altLang="zh-CN" dirty="0" smtClean="0"/>
              <a:t>up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EQL </a:t>
            </a:r>
            <a:r>
              <a:rPr lang="en-US" altLang="zh-CN" dirty="0"/>
              <a:t>report and others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89" y="4452001"/>
            <a:ext cx="2036251" cy="3161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88" y="9363324"/>
            <a:ext cx="2730919" cy="623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732414" y="3758301"/>
            <a:ext cx="1238721" cy="38511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89" y="6894171"/>
            <a:ext cx="2067571" cy="3510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754122" y="7181517"/>
            <a:ext cx="1432978" cy="199024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487" y="10504440"/>
            <a:ext cx="2430388" cy="1366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492" y="1088853"/>
            <a:ext cx="4991100" cy="3105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8186" y="1164858"/>
            <a:ext cx="40671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59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木头类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头类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头类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530</TotalTime>
  <Words>371</Words>
  <Application>Microsoft Office PowerPoint</Application>
  <PresentationFormat>A3 纸张(297x420 毫米)</PresentationFormat>
  <Paragraphs>83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標楷體</vt:lpstr>
      <vt:lpstr>新細明體</vt:lpstr>
      <vt:lpstr>Times New Roman (PCL6)</vt:lpstr>
      <vt:lpstr>方正姚体</vt:lpstr>
      <vt:lpstr>Rockwell</vt:lpstr>
      <vt:lpstr>Rockwell Condensed</vt:lpstr>
      <vt:lpstr>Times New Roman</vt:lpstr>
      <vt:lpstr>Wingdings</vt:lpstr>
      <vt:lpstr>木头类型</vt:lpstr>
      <vt:lpstr>PCB Design Flow &amp; backup files                    --HSCD</vt:lpstr>
      <vt:lpstr>Design Flow</vt:lpstr>
      <vt:lpstr>PowerPoint 演示文稿</vt:lpstr>
      <vt:lpstr>Backup files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PCB设计规范总结</dc:title>
  <dc:creator>admin</dc:creator>
  <cp:lastModifiedBy>admin</cp:lastModifiedBy>
  <cp:revision>72</cp:revision>
  <dcterms:created xsi:type="dcterms:W3CDTF">2016-08-11T06:27:04Z</dcterms:created>
  <dcterms:modified xsi:type="dcterms:W3CDTF">2016-09-12T03:57:08Z</dcterms:modified>
</cp:coreProperties>
</file>