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3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5" r:id="rId13"/>
    <p:sldId id="274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3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63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75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6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7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B721-BEE9-4780-9696-D65D20B321BE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DFA56A-7C4B-4416-8EA0-9EF0CC23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PCB</a:t>
            </a:r>
            <a:r>
              <a:rPr lang="zh-CN" altLang="en-US" dirty="0" smtClean="0"/>
              <a:t>设计规范总结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3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2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Trace width and current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09" y="1143000"/>
            <a:ext cx="91725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Test point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1" y="1412082"/>
            <a:ext cx="7896225" cy="414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9" y="5573423"/>
            <a:ext cx="8858250" cy="1181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73" y="1394116"/>
            <a:ext cx="7489008" cy="88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531" y="86519"/>
            <a:ext cx="9518469" cy="14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3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 smtClean="0"/>
              <a:t>point (</a:t>
            </a:r>
            <a:r>
              <a:rPr lang="en-US" altLang="zh-CN" dirty="0" smtClean="0"/>
              <a:t>bander scan)</a:t>
            </a:r>
            <a:endParaRPr lang="zh-CN" altLang="en-US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812834" y="807448"/>
            <a:ext cx="5586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MCU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电路可测试性分析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1887447" y="1123361"/>
            <a:ext cx="8823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1.可测试性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要求：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①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具备边界扫描接口：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TCK、TMS、TDI、TDO（TRST可选）接口并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预留测试点；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②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边界扫描接口设计：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TDI/TCK/TDO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接上拉电阻典型值：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4.7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～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10K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Ω，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TMS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接下拉电阻典型值：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4.7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～</a:t>
            </a: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10K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Ω；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2.现有核心板MCU</a:t>
            </a:r>
            <a:r>
              <a: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电路设计分析：</a:t>
            </a:r>
            <a:endParaRPr lang="en-US" altLang="zh-CN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016034" y="4242798"/>
            <a:ext cx="5229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结论：具备边界扫描条件，但该接口未预留测试点。</a:t>
            </a:r>
          </a:p>
        </p:txBody>
      </p:sp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22" y="2610848"/>
            <a:ext cx="1728787" cy="1581150"/>
          </a:xfrm>
          <a:prstGeom prst="rect">
            <a:avLst/>
          </a:prstGeom>
          <a:noFill/>
          <a:ln w="12700">
            <a:solidFill>
              <a:srgbClr val="385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组合 10"/>
          <p:cNvGrpSpPr>
            <a:grpSpLocks/>
          </p:cNvGrpSpPr>
          <p:nvPr/>
        </p:nvGrpSpPr>
        <p:grpSpPr bwMode="auto">
          <a:xfrm>
            <a:off x="2087472" y="2572748"/>
            <a:ext cx="4765675" cy="3084513"/>
            <a:chOff x="611" y="3842"/>
            <a:chExt cx="7504" cy="4859"/>
          </a:xfrm>
        </p:grpSpPr>
        <p:grpSp>
          <p:nvGrpSpPr>
            <p:cNvPr id="28" name="组合 3"/>
            <p:cNvGrpSpPr>
              <a:grpSpLocks/>
            </p:cNvGrpSpPr>
            <p:nvPr/>
          </p:nvGrpSpPr>
          <p:grpSpPr bwMode="auto">
            <a:xfrm>
              <a:off x="611" y="3889"/>
              <a:ext cx="3764" cy="2477"/>
              <a:chOff x="607" y="3824"/>
              <a:chExt cx="5482" cy="3167"/>
            </a:xfrm>
          </p:grpSpPr>
          <p:pic>
            <p:nvPicPr>
              <p:cNvPr id="34" name="图片 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824"/>
                <a:ext cx="5465" cy="3167"/>
              </a:xfrm>
              <a:prstGeom prst="rect">
                <a:avLst/>
              </a:prstGeom>
              <a:noFill/>
              <a:ln w="127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1"/>
              <p:cNvSpPr txBox="1">
                <a:spLocks noChangeArrowheads="1"/>
              </p:cNvSpPr>
              <p:nvPr/>
            </p:nvSpPr>
            <p:spPr bwMode="auto">
              <a:xfrm>
                <a:off x="607" y="6428"/>
                <a:ext cx="4747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336699"/>
                    </a:solidFill>
                    <a:latin typeface="MS PMincho" panose="02020600040205080304" pitchFamily="18" charset="-128"/>
                    <a:ea typeface="MS PMincho" panose="02020600040205080304" pitchFamily="18" charset="-128"/>
                  </a:rPr>
                  <a:t>M1139/M1141/V9702</a:t>
                </a:r>
              </a:p>
            </p:txBody>
          </p:sp>
        </p:grpSp>
        <p:pic>
          <p:nvPicPr>
            <p:cNvPr id="29" name="图片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" y="3877"/>
              <a:ext cx="2654" cy="2547"/>
            </a:xfrm>
            <a:prstGeom prst="rect">
              <a:avLst/>
            </a:prstGeom>
            <a:noFill/>
            <a:ln w="12700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6"/>
            <p:cNvGrpSpPr>
              <a:grpSpLocks/>
            </p:cNvGrpSpPr>
            <p:nvPr/>
          </p:nvGrpSpPr>
          <p:grpSpPr bwMode="auto">
            <a:xfrm>
              <a:off x="643" y="3842"/>
              <a:ext cx="7472" cy="4859"/>
              <a:chOff x="990" y="4818"/>
              <a:chExt cx="8527" cy="4988"/>
            </a:xfrm>
          </p:grpSpPr>
          <p:pic>
            <p:nvPicPr>
              <p:cNvPr id="31" name="图片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8096"/>
                <a:ext cx="8473" cy="1710"/>
              </a:xfrm>
              <a:prstGeom prst="rect">
                <a:avLst/>
              </a:prstGeom>
              <a:noFill/>
              <a:ln w="127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1"/>
              <p:cNvSpPr txBox="1">
                <a:spLocks noChangeArrowheads="1"/>
              </p:cNvSpPr>
              <p:nvPr/>
            </p:nvSpPr>
            <p:spPr bwMode="auto">
              <a:xfrm>
                <a:off x="8353" y="8060"/>
                <a:ext cx="1150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336699"/>
                    </a:solidFill>
                    <a:latin typeface="MS PMincho" panose="02020600040205080304" pitchFamily="18" charset="-128"/>
                    <a:ea typeface="MS PMincho" panose="02020600040205080304" pitchFamily="18" charset="-128"/>
                    <a:sym typeface="Arial" panose="020B0604020202020204" pitchFamily="34" charset="0"/>
                  </a:rPr>
                  <a:t>JP6500</a:t>
                </a:r>
              </a:p>
            </p:txBody>
          </p:sp>
          <p:sp>
            <p:nvSpPr>
              <p:cNvPr id="33" name="TextBox 1"/>
              <p:cNvSpPr txBox="1">
                <a:spLocks noChangeArrowheads="1"/>
              </p:cNvSpPr>
              <p:nvPr/>
            </p:nvSpPr>
            <p:spPr bwMode="auto">
              <a:xfrm>
                <a:off x="6390" y="4818"/>
                <a:ext cx="3127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336699"/>
                    </a:solidFill>
                    <a:latin typeface="MS PMincho" panose="02020600040205080304" pitchFamily="18" charset="-128"/>
                    <a:ea typeface="MS PMincho" panose="02020600040205080304" pitchFamily="18" charset="-128"/>
                    <a:sym typeface="Arial" panose="020B0604020202020204" pitchFamily="34" charset="0"/>
                  </a:rPr>
                  <a:t>V9712/N2117/V9701</a:t>
                </a:r>
              </a:p>
            </p:txBody>
          </p:sp>
        </p:grpSp>
      </p:grp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076359" y="5700123"/>
            <a:ext cx="481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结论：具备边界扫描条件，但该接口未独立，已</a:t>
            </a:r>
          </a:p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作为其他IO口使用。</a:t>
            </a:r>
          </a:p>
        </p:txBody>
      </p:sp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7531009" y="4214223"/>
            <a:ext cx="27622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结论：接口均未设计上/下拉电阻。</a:t>
            </a:r>
          </a:p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让步接受：将电阻接在工装上。</a:t>
            </a:r>
          </a:p>
          <a:p>
            <a:pPr eaLnBrk="1" hangingPunct="1"/>
            <a:r>
              <a:rPr lang="zh-CN" altLang="en-US" sz="1400">
                <a:solidFill>
                  <a:srgbClr val="33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18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94" y="0"/>
            <a:ext cx="10515600" cy="1325563"/>
          </a:xfrm>
        </p:spPr>
        <p:txBody>
          <a:bodyPr/>
          <a:lstStyle/>
          <a:p>
            <a:r>
              <a:rPr lang="zh-CN" altLang="en-US" dirty="0"/>
              <a:t>拖</a:t>
            </a:r>
            <a:r>
              <a:rPr lang="zh-CN" altLang="en-US" dirty="0" smtClean="0"/>
              <a:t>锡</a:t>
            </a:r>
            <a:r>
              <a:rPr lang="en-US" altLang="zh-CN" dirty="0" smtClean="0"/>
              <a:t>pad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99" y="1057683"/>
            <a:ext cx="9952333" cy="55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04" y="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Silkscreen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2" y="1568768"/>
            <a:ext cx="9039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Silkscreen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32" y="178254"/>
            <a:ext cx="9029700" cy="371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32" y="3984081"/>
            <a:ext cx="9058275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9" y="4720318"/>
            <a:ext cx="2534698" cy="18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Gerber out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7" y="1055370"/>
            <a:ext cx="9048750" cy="499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6" y="3319189"/>
            <a:ext cx="3724275" cy="34766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111932" y="5286103"/>
            <a:ext cx="3413759" cy="522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5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Gerber out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06" y="1325563"/>
            <a:ext cx="74676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Gerber out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362075"/>
            <a:ext cx="7515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Gerber out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362075"/>
            <a:ext cx="7515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Placement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11" y="243841"/>
            <a:ext cx="5844876" cy="30218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685" y="4365936"/>
            <a:ext cx="63780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Silkscreen to silkscreen gap &gt; </a:t>
            </a:r>
            <a:r>
              <a:rPr lang="en-US" altLang="zh-CN" sz="2800" dirty="0" smtClean="0">
                <a:solidFill>
                  <a:srgbClr val="00B050"/>
                </a:solidFill>
              </a:rPr>
              <a:t>5mil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Pad to pad &gt;</a:t>
            </a:r>
            <a:r>
              <a:rPr lang="en-US" altLang="zh-CN" sz="2800" dirty="0" smtClean="0">
                <a:solidFill>
                  <a:srgbClr val="00B050"/>
                </a:solidFill>
              </a:rPr>
              <a:t>20mil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Pad to QFN pad &gt;</a:t>
            </a:r>
            <a:r>
              <a:rPr lang="en-US" altLang="zh-CN" sz="2800" dirty="0" smtClean="0">
                <a:solidFill>
                  <a:srgbClr val="00B050"/>
                </a:solidFill>
              </a:rPr>
              <a:t>60mil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Pad to BGA silkscreen &gt;</a:t>
            </a:r>
            <a:r>
              <a:rPr lang="en-US" altLang="zh-CN" sz="2800" dirty="0" smtClean="0">
                <a:solidFill>
                  <a:srgbClr val="00B050"/>
                </a:solidFill>
              </a:rPr>
              <a:t>3mm</a:t>
            </a:r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SMD to Dip pad gap &gt; </a:t>
            </a:r>
            <a:r>
              <a:rPr lang="en-US" altLang="zh-CN" sz="2800" dirty="0" smtClean="0">
                <a:solidFill>
                  <a:srgbClr val="00B050"/>
                </a:solidFill>
              </a:rPr>
              <a:t>160mil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9" y="855299"/>
            <a:ext cx="4729272" cy="33024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662" y="3813129"/>
            <a:ext cx="6334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Gerber out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904875"/>
            <a:ext cx="7581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Placement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2" y="1131978"/>
            <a:ext cx="118872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12" y="1018903"/>
            <a:ext cx="8423084" cy="54774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102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PCBA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9" y="365125"/>
            <a:ext cx="8116388" cy="61546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821" y="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0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301115"/>
            <a:ext cx="9058275" cy="53530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821" y="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Subclass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9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85" y="1805259"/>
            <a:ext cx="9058275" cy="42576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8696" y="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Trace space and width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54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04" y="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Via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106269"/>
            <a:ext cx="7680960" cy="65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9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70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Via to Pad &amp; Trace to Pad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0" y="1464265"/>
            <a:ext cx="9086850" cy="5057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16020" y="1612274"/>
            <a:ext cx="2612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</a:rPr>
              <a:t>Same net: </a:t>
            </a:r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v to p </a:t>
            </a:r>
            <a:r>
              <a:rPr lang="en-US" altLang="zh-CN" sz="3200" dirty="0" smtClean="0">
                <a:solidFill>
                  <a:srgbClr val="00B050"/>
                </a:solidFill>
              </a:rPr>
              <a:t>8mil</a:t>
            </a:r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v to test via/pin: </a:t>
            </a:r>
            <a:r>
              <a:rPr lang="en-US" altLang="zh-CN" sz="3200" dirty="0" smtClean="0">
                <a:solidFill>
                  <a:srgbClr val="00B050"/>
                </a:solidFill>
              </a:rPr>
              <a:t>8mil</a:t>
            </a:r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different net: </a:t>
            </a:r>
          </a:p>
          <a:p>
            <a:r>
              <a:rPr lang="en-US" altLang="zh-CN" sz="3200" dirty="0" smtClean="0">
                <a:solidFill>
                  <a:schemeClr val="accent2"/>
                </a:solidFill>
              </a:rPr>
              <a:t>V to p </a:t>
            </a:r>
            <a:r>
              <a:rPr lang="en-US" altLang="zh-CN" sz="3200" dirty="0" smtClean="0">
                <a:solidFill>
                  <a:srgbClr val="00B050"/>
                </a:solidFill>
              </a:rPr>
              <a:t>12mil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v to test via/pin: </a:t>
            </a:r>
            <a:r>
              <a:rPr lang="en-US" altLang="zh-CN" sz="3200" dirty="0" smtClean="0">
                <a:solidFill>
                  <a:srgbClr val="00B050"/>
                </a:solidFill>
              </a:rPr>
              <a:t>12mil</a:t>
            </a:r>
            <a:endParaRPr lang="en-US" altLang="zh-CN" sz="3200" dirty="0">
              <a:solidFill>
                <a:srgbClr val="00B050"/>
              </a:solidFill>
            </a:endParaRPr>
          </a:p>
          <a:p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2506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226</Words>
  <Application>Microsoft Office PowerPoint</Application>
  <PresentationFormat>宽屏</PresentationFormat>
  <Paragraphs>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MS PMincho</vt:lpstr>
      <vt:lpstr>宋体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PCB设计规范总结</vt:lpstr>
      <vt:lpstr>Placement</vt:lpstr>
      <vt:lpstr>Placement</vt:lpstr>
      <vt:lpstr>PCBA Flow</vt:lpstr>
      <vt:lpstr>Panel</vt:lpstr>
      <vt:lpstr>Subclass</vt:lpstr>
      <vt:lpstr>Trace space and width</vt:lpstr>
      <vt:lpstr>Via</vt:lpstr>
      <vt:lpstr>Via to Pad &amp; Trace to Pad</vt:lpstr>
      <vt:lpstr>Trace width and current（A）</vt:lpstr>
      <vt:lpstr>Test point</vt:lpstr>
      <vt:lpstr>Test point (bander scan)</vt:lpstr>
      <vt:lpstr>拖锡pad</vt:lpstr>
      <vt:lpstr>Silkscreen</vt:lpstr>
      <vt:lpstr>Silkscreen</vt:lpstr>
      <vt:lpstr>Gerber out</vt:lpstr>
      <vt:lpstr>Gerber out</vt:lpstr>
      <vt:lpstr>Gerber out</vt:lpstr>
      <vt:lpstr>Gerber out</vt:lpstr>
      <vt:lpstr>Gerber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PCB设计规范总结</dc:title>
  <dc:creator>admin</dc:creator>
  <cp:lastModifiedBy>admin</cp:lastModifiedBy>
  <cp:revision>25</cp:revision>
  <dcterms:created xsi:type="dcterms:W3CDTF">2016-08-11T06:27:04Z</dcterms:created>
  <dcterms:modified xsi:type="dcterms:W3CDTF">2016-10-17T01:35:19Z</dcterms:modified>
</cp:coreProperties>
</file>