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8" r:id="rId3"/>
    <p:sldId id="259" r:id="rId4"/>
    <p:sldId id="295" r:id="rId5"/>
    <p:sldId id="261" r:id="rId6"/>
    <p:sldId id="262" r:id="rId7"/>
    <p:sldId id="263" r:id="rId8"/>
    <p:sldId id="296" r:id="rId9"/>
    <p:sldId id="297" r:id="rId10"/>
    <p:sldId id="298" r:id="rId11"/>
    <p:sldId id="299" r:id="rId12"/>
    <p:sldId id="306" r:id="rId13"/>
    <p:sldId id="303" r:id="rId14"/>
    <p:sldId id="300" r:id="rId15"/>
    <p:sldId id="302" r:id="rId16"/>
    <p:sldId id="301" r:id="rId17"/>
    <p:sldId id="305" r:id="rId18"/>
    <p:sldId id="304" r:id="rId19"/>
    <p:sldId id="280" r:id="rId20"/>
  </p:sldIdLst>
  <p:sldSz cx="9144000" cy="5143500" type="screen16x9"/>
  <p:notesSz cx="6858000" cy="9144000"/>
  <p:embeddedFontLst>
    <p:embeddedFont>
      <p:font typeface="Roboto Slab" charset="0"/>
      <p:regular r:id="rId22"/>
      <p:bold r:id="rId23"/>
    </p:embeddedFont>
    <p:embeddedFont>
      <p:font typeface="Source Sans Pro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6195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485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95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9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34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99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160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9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99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731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95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95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9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Exploratory Data Analysis on Suicides in India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8;p18"/>
          <p:cNvSpPr txBox="1">
            <a:spLocks/>
          </p:cNvSpPr>
          <p:nvPr/>
        </p:nvSpPr>
        <p:spPr>
          <a:xfrm>
            <a:off x="83126" y="99749"/>
            <a:ext cx="3366655" cy="89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4000" b="1" dirty="0" smtClean="0"/>
              <a:t>REASON</a:t>
            </a:r>
            <a:endParaRPr lang="en-US" sz="4000" b="1" dirty="0"/>
          </a:p>
        </p:txBody>
      </p:sp>
      <p:pic>
        <p:nvPicPr>
          <p:cNvPr id="4098" name="Picture 2" descr="C:\Users\ABC\Desktop\Term project\Output Screenshots\Screenshot 4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92267" y="427602"/>
            <a:ext cx="4325921" cy="575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BC\Desktop\Term project\Output Screenshots\Screenshot 4.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36250" y="1790434"/>
            <a:ext cx="4519557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49781" y="222621"/>
            <a:ext cx="6721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Top </a:t>
            </a:r>
            <a:r>
              <a:rPr lang="en-US" dirty="0"/>
              <a:t>3 reasons for people to commit suicide: </a:t>
            </a:r>
            <a:endParaRPr lang="en-US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Family Problems(Nearly 3 lakh 50 thousand people) </a:t>
            </a:r>
            <a:endParaRPr lang="en-US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Other prolonged illness(Nearly 2 lakh people) </a:t>
            </a:r>
            <a:endParaRPr lang="en-US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Insanity/Mental illness(Nearly 1 lakh people)</a:t>
            </a:r>
          </a:p>
        </p:txBody>
      </p:sp>
    </p:spTree>
    <p:extLst>
      <p:ext uri="{BB962C8B-B14F-4D97-AF65-F5344CB8AC3E}">
        <p14:creationId xmlns:p14="http://schemas.microsoft.com/office/powerpoint/2010/main" val="134542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BC\Desktop\Term project\Output Screenshots\Screenshot 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455" y="0"/>
            <a:ext cx="711696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18;p18"/>
          <p:cNvSpPr txBox="1">
            <a:spLocks/>
          </p:cNvSpPr>
          <p:nvPr/>
        </p:nvSpPr>
        <p:spPr>
          <a:xfrm>
            <a:off x="83126" y="99749"/>
            <a:ext cx="3366655" cy="89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4000" b="1" dirty="0" smtClean="0"/>
              <a:t>BANKRUPT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126" y="992743"/>
            <a:ext cx="37719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Most </a:t>
            </a:r>
            <a:r>
              <a:rPr lang="en-US" dirty="0"/>
              <a:t>number of people committed suicide due to bankrupt belongs to Kerala(25.53</a:t>
            </a:r>
            <a:r>
              <a:rPr lang="en-US" dirty="0" smtClean="0"/>
              <a:t>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Second- Andhra </a:t>
            </a:r>
            <a:r>
              <a:rPr lang="en-US" dirty="0"/>
              <a:t>Pradesh with 23.50% </a:t>
            </a:r>
            <a:endParaRPr lang="en-US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Third- </a:t>
            </a:r>
            <a:r>
              <a:rPr lang="en-US" dirty="0"/>
              <a:t>Maharashtra with 20.22%</a:t>
            </a:r>
          </a:p>
        </p:txBody>
      </p:sp>
    </p:spTree>
    <p:extLst>
      <p:ext uri="{BB962C8B-B14F-4D97-AF65-F5344CB8AC3E}">
        <p14:creationId xmlns:p14="http://schemas.microsoft.com/office/powerpoint/2010/main" val="10636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094" y="1742468"/>
            <a:ext cx="5807400" cy="1159800"/>
          </a:xfrm>
        </p:spPr>
        <p:txBody>
          <a:bodyPr/>
          <a:lstStyle/>
          <a:p>
            <a:r>
              <a:rPr lang="en-US" sz="3200" dirty="0" smtClean="0"/>
              <a:t>AGE GROUP </a:t>
            </a:r>
            <a:r>
              <a:rPr lang="en-US" sz="3200" dirty="0" err="1" smtClean="0"/>
              <a:t>vs</a:t>
            </a:r>
            <a:r>
              <a:rPr lang="en-US" sz="3200" dirty="0" smtClean="0"/>
              <a:t> REASON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07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BC\Desktop\Term project\Output Screenshots\7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97" y="-342899"/>
            <a:ext cx="6080746" cy="729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04108" y="1028700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UPTO 14 YEARS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6191" y="2566884"/>
            <a:ext cx="2784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55.6 % suicides is either </a:t>
            </a:r>
            <a:r>
              <a:rPr lang="en-US" dirty="0"/>
              <a:t>due to </a:t>
            </a:r>
            <a:r>
              <a:rPr lang="en-US" dirty="0" smtClean="0"/>
              <a:t>failure in examination or due to family problems.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7927" y="551646"/>
            <a:ext cx="22445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3 reasons: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Failure in Examination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Family problem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Prolonged illness </a:t>
            </a:r>
          </a:p>
        </p:txBody>
      </p:sp>
    </p:spTree>
    <p:extLst>
      <p:ext uri="{BB962C8B-B14F-4D97-AF65-F5344CB8AC3E}">
        <p14:creationId xmlns:p14="http://schemas.microsoft.com/office/powerpoint/2010/main" val="34215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BC\Desktop\Term project\Output Screenshots\7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355" y="-150607"/>
            <a:ext cx="5830645" cy="699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4108" y="1028700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 15 – 29 YEARS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882" y="2218663"/>
            <a:ext cx="27847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One third of the people between 15 to 29 years of age commit suicide due to family problems.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14.1 % is due to prolonged illness and 9.29 % due to love failure.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98027" y="644236"/>
            <a:ext cx="1887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3 reasons: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Family problem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Prolonged illness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Love affairs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BC\Desktop\Term project\Output Screenshots\7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91" y="-105392"/>
            <a:ext cx="5704609" cy="684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45972" y="332508"/>
            <a:ext cx="1887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3 reasons: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Family problem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Prolonged illness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Mental Illness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5117" y="104948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 30 – 44 YEARS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0882" y="2218663"/>
            <a:ext cx="2784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37.4% due to family problem.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18% and 9.71% due to prolonged illness and Mental illness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BC\Desktop\Term project\Output Screenshots\7.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18" y="-164949"/>
            <a:ext cx="5818909" cy="698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79718" y="363678"/>
            <a:ext cx="1887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3 reasons: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Family problem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Prolonged illness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Mental Illness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1207" y="1132725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 45 – 59 YEARS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81284" y="1833541"/>
            <a:ext cx="2441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The top 3 reasons contribute 70.8% of the total.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BC\Desktop\Term project\Output Screenshots\7.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27" y="-238206"/>
            <a:ext cx="5631873" cy="67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20980" y="1174405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ABOVE 60 YEARS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8936" y="220298"/>
            <a:ext cx="1887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3 reasons: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Prolonged illness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Family problem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Mental Illness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1284" y="2041360"/>
            <a:ext cx="2441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After 60 years of age  50% committed suicide due to some kind of illness.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8;p18"/>
          <p:cNvSpPr txBox="1">
            <a:spLocks/>
          </p:cNvSpPr>
          <p:nvPr/>
        </p:nvSpPr>
        <p:spPr>
          <a:xfrm>
            <a:off x="1028699" y="707716"/>
            <a:ext cx="4104409" cy="89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4000" b="1" dirty="0" smtClean="0"/>
              <a:t>CONCLUSION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19889" y="1681490"/>
            <a:ext cx="6393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dirty="0"/>
              <a:t>Most of the people who committed suicide belongs to the age group 15 to </a:t>
            </a:r>
            <a:r>
              <a:rPr lang="en-US" dirty="0" smtClean="0"/>
              <a:t>44.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dirty="0" smtClean="0"/>
              <a:t>Number of male commit suicide is nearly double of female.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dirty="0" smtClean="0"/>
              <a:t>People commit suicide mainly  due </a:t>
            </a:r>
            <a:r>
              <a:rPr lang="en-US" dirty="0"/>
              <a:t>to Family problem</a:t>
            </a:r>
            <a:r>
              <a:rPr lang="en-US" dirty="0" smtClean="0"/>
              <a:t>, Prolonged illness and Mental Illness.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dirty="0"/>
              <a:t>Most number of people committed suicide due to bankrupt belongs </a:t>
            </a:r>
            <a:r>
              <a:rPr lang="en-US" dirty="0" smtClean="0"/>
              <a:t>to southern states in India.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dirty="0" smtClean="0"/>
              <a:t>Above the age of 30 most of the people commit suicide due to family problem, prolonged illness or mental illness.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7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1143000" y="157641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Hello!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499" y="1563713"/>
            <a:ext cx="63389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en" sz="3600" b="1" dirty="0" smtClean="0"/>
              <a:t>Thomaskutty Emmanuel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You </a:t>
            </a:r>
            <a:r>
              <a:rPr lang="en" sz="2000" dirty="0"/>
              <a:t>can find me at: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INSAID:Thomaskutty619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Mail:thomaskuttyemmanuel@gmail.com</a:t>
            </a:r>
            <a:endParaRPr sz="20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0" y="2221802"/>
            <a:ext cx="4530436" cy="1955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nalysis 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the pattern or category of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people f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rom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the previous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suicides to know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which category needs support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.</a:t>
            </a:r>
            <a:endParaRPr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33913"/>
            <a:ext cx="6608618" cy="104036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0" y="995985"/>
            <a:ext cx="7571700" cy="1144542"/>
          </a:xfrm>
        </p:spPr>
        <p:txBody>
          <a:bodyPr/>
          <a:lstStyle/>
          <a:p>
            <a:r>
              <a:rPr lang="en-US" dirty="0" smtClean="0"/>
              <a:t>Contains 12768 rows and 16 columns.</a:t>
            </a:r>
          </a:p>
          <a:p>
            <a:r>
              <a:rPr lang="en-US" dirty="0" smtClean="0"/>
              <a:t>Columns: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5" name="Rectangle 4"/>
          <p:cNvSpPr/>
          <p:nvPr/>
        </p:nvSpPr>
        <p:spPr>
          <a:xfrm>
            <a:off x="259772" y="2348346"/>
            <a:ext cx="1146562" cy="4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7107" y="2417861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STATE/UT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7029" y="2348346"/>
            <a:ext cx="1146562" cy="4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42717" y="240549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23755" y="2348346"/>
            <a:ext cx="1146562" cy="4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59443" y="2405495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05746" y="2348344"/>
            <a:ext cx="1941604" cy="4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41434" y="2405493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 upto 14 years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83928" y="2335976"/>
            <a:ext cx="1941604" cy="4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19616" y="239312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 15-29 years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9772" y="2985651"/>
            <a:ext cx="1941604" cy="4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5460" y="304280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 30-44 years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37954" y="2973283"/>
            <a:ext cx="1941604" cy="4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73642" y="303043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 45-59 years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53858" y="2957934"/>
            <a:ext cx="2102805" cy="4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53860" y="3002715"/>
            <a:ext cx="226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 60 years and above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26970" y="2933198"/>
            <a:ext cx="1255519" cy="4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944813" y="299034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Male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0057" y="3751114"/>
            <a:ext cx="1941604" cy="4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1533" y="3808263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 upto 14 years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48239" y="3738746"/>
            <a:ext cx="1941604" cy="4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95472" y="3795895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 15-29 years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4143" y="3723397"/>
            <a:ext cx="2102805" cy="4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464145" y="3768178"/>
            <a:ext cx="188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30-44 years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19616" y="3698661"/>
            <a:ext cx="1883207" cy="4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19618" y="3743442"/>
            <a:ext cx="188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45-59 years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0056" y="4360707"/>
            <a:ext cx="2303586" cy="4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0057" y="4405488"/>
            <a:ext cx="275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60 years and above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14798" y="4310981"/>
            <a:ext cx="1255519" cy="4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942096" y="4405487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07439" y="4348339"/>
            <a:ext cx="1255519" cy="4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625282" y="4405488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Grand Total</a:t>
            </a:r>
          </a:p>
        </p:txBody>
      </p:sp>
    </p:spTree>
    <p:extLst>
      <p:ext uri="{BB962C8B-B14F-4D97-AF65-F5344CB8AC3E}">
        <p14:creationId xmlns:p14="http://schemas.microsoft.com/office/powerpoint/2010/main" val="112339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7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2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25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775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2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275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25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6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775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900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25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1500"/>
                            </p:stCondLst>
                            <p:childTnLst>
                              <p:par>
                                <p:cTn id="1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2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35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4500"/>
                            </p:stCondLst>
                            <p:childTnLst>
                              <p:par>
                                <p:cTn id="1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5500"/>
                            </p:stCondLst>
                            <p:childTnLst>
                              <p:par>
                                <p:cTn id="1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6500"/>
                            </p:stCondLst>
                            <p:childTnLst>
                              <p:par>
                                <p:cTn id="1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73" y="1750087"/>
            <a:ext cx="1882107" cy="2156895"/>
          </a:xfrm>
          <a:prstGeom prst="rect">
            <a:avLst/>
          </a:prstGeom>
        </p:spPr>
      </p:pic>
      <p:sp>
        <p:nvSpPr>
          <p:cNvPr id="16" name="Google Shape;85;p14"/>
          <p:cNvSpPr txBox="1">
            <a:spLocks/>
          </p:cNvSpPr>
          <p:nvPr/>
        </p:nvSpPr>
        <p:spPr>
          <a:xfrm>
            <a:off x="2614994" y="337705"/>
            <a:ext cx="5517572" cy="69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 smtClean="0"/>
              <a:t>ANALYSIS</a:t>
            </a:r>
            <a:endParaRPr lang="en-US" sz="3600" b="1" dirty="0"/>
          </a:p>
        </p:txBody>
      </p:sp>
      <p:cxnSp>
        <p:nvCxnSpPr>
          <p:cNvPr id="23" name="Elbow Connector 22"/>
          <p:cNvCxnSpPr>
            <a:stCxn id="3" idx="1"/>
          </p:cNvCxnSpPr>
          <p:nvPr/>
        </p:nvCxnSpPr>
        <p:spPr>
          <a:xfrm rot="10800000">
            <a:off x="2389909" y="2005445"/>
            <a:ext cx="1101764" cy="8230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5373780" y="1870364"/>
            <a:ext cx="1141320" cy="958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35522" y="1884308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Age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697668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Gender</a:t>
            </a:r>
            <a:endParaRPr lang="en-US" sz="1600" dirty="0"/>
          </a:p>
        </p:txBody>
      </p:sp>
      <p:cxnSp>
        <p:nvCxnSpPr>
          <p:cNvPr id="104" name="Elbow Connector 103"/>
          <p:cNvCxnSpPr/>
          <p:nvPr/>
        </p:nvCxnSpPr>
        <p:spPr>
          <a:xfrm>
            <a:off x="5373780" y="2992582"/>
            <a:ext cx="1245229" cy="7273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0800000" flipV="1">
            <a:off x="2389909" y="3096491"/>
            <a:ext cx="1101765" cy="6234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12705" y="3564082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State/UT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6864928" y="3564081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Reason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6" name="Picture 2" descr="C:\Users\ABC\Desktop\Term project\Output Screenshots\Screenshot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27" y="540952"/>
            <a:ext cx="7114245" cy="475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0" y="16621"/>
            <a:ext cx="3782291" cy="892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AGE GROUP</a:t>
            </a:r>
            <a:endParaRPr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6254" y="934928"/>
            <a:ext cx="40060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/>
              <a:t>Most of the people who committed suicide belongs to the age group 15 to 44. </a:t>
            </a:r>
            <a:endParaRPr lang="en-US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About </a:t>
            </a:r>
            <a:r>
              <a:rPr lang="en-US" dirty="0"/>
              <a:t>35.38% belongs to 15 to 29 years of age and 33.92% belongs to 30 to 44 years of age. </a:t>
            </a:r>
            <a:endParaRPr lang="en-US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Total </a:t>
            </a:r>
            <a:r>
              <a:rPr lang="en-US" dirty="0"/>
              <a:t>69.3% people had the age between 15 to 44. </a:t>
            </a:r>
            <a:endParaRPr lang="en-US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Children up to </a:t>
            </a:r>
            <a:r>
              <a:rPr lang="en-US" dirty="0"/>
              <a:t>14 years of age commit less suicides(only 2.27%) compared to other age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Google Shape;118;p18"/>
          <p:cNvSpPr txBox="1">
            <a:spLocks/>
          </p:cNvSpPr>
          <p:nvPr/>
        </p:nvSpPr>
        <p:spPr>
          <a:xfrm>
            <a:off x="353290" y="99749"/>
            <a:ext cx="2753591" cy="89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4000" b="1" dirty="0" smtClean="0"/>
              <a:t>GENDER</a:t>
            </a:r>
            <a:endParaRPr lang="en-US" sz="4000" b="1" dirty="0"/>
          </a:p>
        </p:txBody>
      </p:sp>
      <p:pic>
        <p:nvPicPr>
          <p:cNvPr id="2050" name="Picture 2" descr="C:\Users\ABC\Desktop\Term project\Output Screenshots\Screenshot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52" y="402111"/>
            <a:ext cx="5764212" cy="474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1892" y="2120655"/>
            <a:ext cx="3979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/>
              <a:t>64.07 % of people who committed suicide are male. Nearly double of Female. </a:t>
            </a:r>
            <a:endParaRPr lang="en-US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35.93 </a:t>
            </a:r>
            <a:r>
              <a:rPr lang="en-US" dirty="0"/>
              <a:t>% are </a:t>
            </a:r>
            <a:r>
              <a:rPr lang="en-US" dirty="0" smtClean="0"/>
              <a:t>Female.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40" y="3269715"/>
            <a:ext cx="1813022" cy="1557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074" name="Picture 2" descr="C:\Users\ABC\Desktop\Term project\Output Screenshots\Screenshot 3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03296" y="-957051"/>
            <a:ext cx="4597254" cy="760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18;p18"/>
          <p:cNvSpPr txBox="1">
            <a:spLocks/>
          </p:cNvSpPr>
          <p:nvPr/>
        </p:nvSpPr>
        <p:spPr>
          <a:xfrm>
            <a:off x="353290" y="99749"/>
            <a:ext cx="3366655" cy="89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4000" b="1" dirty="0" smtClean="0"/>
              <a:t>STATE/UT</a:t>
            </a:r>
            <a:endParaRPr lang="en-US" sz="4000" b="1" dirty="0"/>
          </a:p>
        </p:txBody>
      </p:sp>
      <p:pic>
        <p:nvPicPr>
          <p:cNvPr id="3075" name="Picture 3" descr="C:\Users\ABC\Desktop\Term project\Output Screenshots\Screenshot 3.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85517" y="2143455"/>
            <a:ext cx="4293689" cy="15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4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554" y="893617"/>
            <a:ext cx="67219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/>
              <a:t>Top 5 States/UT where number of people </a:t>
            </a:r>
            <a:r>
              <a:rPr lang="en-US" dirty="0" smtClean="0"/>
              <a:t>committed </a:t>
            </a:r>
            <a:r>
              <a:rPr lang="en-US" dirty="0"/>
              <a:t>suicide is very high</a:t>
            </a:r>
            <a:r>
              <a:rPr lang="en-US" dirty="0" smtClean="0"/>
              <a:t>: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	- </a:t>
            </a:r>
            <a:r>
              <a:rPr lang="en-US" dirty="0"/>
              <a:t>Maharashtra </a:t>
            </a:r>
            <a:endParaRPr lang="en-US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Andhra </a:t>
            </a:r>
            <a:r>
              <a:rPr lang="en-US" dirty="0" smtClean="0"/>
              <a:t>Pradesh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Tamil Nadu </a:t>
            </a:r>
            <a:endParaRPr lang="en-US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West Bengal </a:t>
            </a:r>
            <a:endParaRPr lang="en-US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/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Top 5 States/UT where number of people </a:t>
            </a:r>
            <a:r>
              <a:rPr lang="en-US" dirty="0" smtClean="0"/>
              <a:t>committed </a:t>
            </a:r>
            <a:r>
              <a:rPr lang="en-US" dirty="0"/>
              <a:t>suicide is very less</a:t>
            </a:r>
            <a:r>
              <a:rPr lang="en-US" dirty="0" smtClean="0"/>
              <a:t>: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Lakshadweep </a:t>
            </a:r>
            <a:endParaRPr lang="en-US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	- </a:t>
            </a:r>
            <a:r>
              <a:rPr lang="en-US" dirty="0"/>
              <a:t>Daman &amp; Diu </a:t>
            </a:r>
            <a:endParaRPr lang="en-US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Nagaland </a:t>
            </a:r>
            <a:endParaRPr lang="en-US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Manipur </a:t>
            </a:r>
            <a:endParaRPr lang="en-US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	</a:t>
            </a:r>
            <a:r>
              <a:rPr lang="en-US" dirty="0" smtClean="0"/>
              <a:t>-Mizoram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48" y="2961409"/>
            <a:ext cx="2777703" cy="20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507</Words>
  <Application>Microsoft Office PowerPoint</Application>
  <PresentationFormat>On-screen Show (16:9)</PresentationFormat>
  <Paragraphs>111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Roboto Slab</vt:lpstr>
      <vt:lpstr>Source Sans Pro</vt:lpstr>
      <vt:lpstr>Wingdings</vt:lpstr>
      <vt:lpstr>Cordelia template</vt:lpstr>
      <vt:lpstr>Exploratory Data Analysis on Suicides in India</vt:lpstr>
      <vt:lpstr>Hello!</vt:lpstr>
      <vt:lpstr>PROBLEM STATEMENT</vt:lpstr>
      <vt:lpstr>DATASET</vt:lpstr>
      <vt:lpstr>PowerPoint Presentation</vt:lpstr>
      <vt:lpstr>AGE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 GROUP vs REASON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ABC</dc:creator>
  <cp:lastModifiedBy>ABC</cp:lastModifiedBy>
  <cp:revision>40</cp:revision>
  <dcterms:modified xsi:type="dcterms:W3CDTF">2021-10-24T10:40:54Z</dcterms:modified>
</cp:coreProperties>
</file>