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cx="9144000" cy="5143500" type="screen16x9"/>
  <p:notesSz cx="6858000" cy="9144000"/>
  <p:embeddedFontLst>
    <p:embeddedFont>
      <p:font typeface="Google Sans" charset="0"/>
      <p:regular r:id="rId17"/>
      <p:bold r:id="rId18"/>
      <p:italic r:id="rId19"/>
      <p:boldItalic r:id="rId20"/>
    </p:embeddedFont>
    <p:embeddedFont>
      <p:font typeface="Roboto Light" charset="0"/>
      <p:regular r:id="rId21"/>
      <p:bold r:id="rId22"/>
      <p:italic r:id="rId23"/>
      <p:boldItalic r:id="rId24"/>
    </p:embeddedFont>
    <p:embeddedFont>
      <p:font typeface="Robo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06"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0eb0b58b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0eb0b58b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0eb0b5942_1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0eb0b5942_1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0eb0b58b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0eb0b58b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0eb0b594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0eb0b594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0eb0b5942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0eb0b594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0eb0b58b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0eb0b58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0eb0b58b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0eb0b58b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0eb0b58b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0eb0b58b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0eb0b58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0eb0b58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0eb0b58b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d0eb0b58b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0eb0b5942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0eb0b594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0eb0b58b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0eb0b58b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0eb0b58b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0eb0b58b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slide">
  <p:cSld name="CUSTOM_2_2">
    <p:bg>
      <p:bgPr>
        <a:solidFill>
          <a:srgbClr val="4285F4"/>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56075" y="1361850"/>
            <a:ext cx="6732000" cy="27858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a:endParaRPr/>
          </a:p>
        </p:txBody>
      </p:sp>
      <p:sp>
        <p:nvSpPr>
          <p:cNvPr id="52" name="Google Shape;52;p13"/>
          <p:cNvSpPr txBox="1">
            <a:spLocks noGrp="1"/>
          </p:cNvSpPr>
          <p:nvPr>
            <p:ph type="subTitle" idx="1"/>
          </p:nvPr>
        </p:nvSpPr>
        <p:spPr>
          <a:xfrm>
            <a:off x="959986" y="822442"/>
            <a:ext cx="7555800" cy="446700"/>
          </a:xfrm>
          <a:prstGeom prst="rect">
            <a:avLst/>
          </a:prstGeom>
        </p:spPr>
        <p:txBody>
          <a:bodyPr spcFirstLastPara="1" wrap="square" lIns="91425" tIns="91425" rIns="91425" bIns="91425" anchor="t" anchorCtr="0">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a:endParaRPr/>
          </a:p>
        </p:txBody>
      </p:sp>
      <p:sp>
        <p:nvSpPr>
          <p:cNvPr id="53" name="Google Shape;53;p13"/>
          <p:cNvSpPr/>
          <p:nvPr/>
        </p:nvSpPr>
        <p:spPr>
          <a:xfrm>
            <a:off x="247700" y="4572000"/>
            <a:ext cx="8751900" cy="3198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p:nvPr/>
        </p:nvSpPr>
        <p:spPr>
          <a:xfrm>
            <a:off x="422858" y="533114"/>
            <a:ext cx="8205900" cy="210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4600">
                <a:latin typeface="Google Sans"/>
                <a:ea typeface="Google Sans"/>
                <a:cs typeface="Google Sans"/>
                <a:sym typeface="Google Sans"/>
              </a:rPr>
              <a:t>Design a </a:t>
            </a:r>
            <a:r>
              <a:rPr lang="en" sz="4600" dirty="0">
                <a:latin typeface="Google Sans"/>
                <a:ea typeface="Google Sans"/>
                <a:cs typeface="Google Sans"/>
                <a:sym typeface="Google Sans"/>
              </a:rPr>
              <a:t>Support Chatbot App for a Family Restaurant in California Usability study</a:t>
            </a:r>
            <a:endParaRPr sz="4600" dirty="0">
              <a:latin typeface="Google Sans"/>
              <a:ea typeface="Google Sans"/>
              <a:cs typeface="Google Sans"/>
              <a:sym typeface="Google Sans"/>
            </a:endParaRPr>
          </a:p>
        </p:txBody>
      </p:sp>
      <p:sp>
        <p:nvSpPr>
          <p:cNvPr id="59" name="Google Shape;59;p14"/>
          <p:cNvSpPr txBox="1"/>
          <p:nvPr/>
        </p:nvSpPr>
        <p:spPr>
          <a:xfrm>
            <a:off x="440189" y="2721715"/>
            <a:ext cx="8075700" cy="637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rgbClr val="4285F4"/>
                </a:solidFill>
                <a:latin typeface="Google Sans"/>
                <a:ea typeface="Google Sans"/>
                <a:cs typeface="Google Sans"/>
                <a:sym typeface="Google Sans"/>
              </a:rPr>
              <a:t>December </a:t>
            </a:r>
            <a:r>
              <a:rPr lang="en" dirty="0" smtClean="0">
                <a:solidFill>
                  <a:srgbClr val="4285F4"/>
                </a:solidFill>
                <a:latin typeface="Google Sans"/>
                <a:ea typeface="Google Sans"/>
                <a:cs typeface="Google Sans"/>
                <a:sym typeface="Google Sans"/>
              </a:rPr>
              <a:t>2021</a:t>
            </a:r>
            <a:endParaRPr lang="en" dirty="0" smtClean="0">
              <a:solidFill>
                <a:srgbClr val="4285F4"/>
              </a:solidFill>
              <a:latin typeface="Google Sans"/>
              <a:ea typeface="Google Sans"/>
              <a:cs typeface="Google Sans"/>
              <a:sym typeface="Google Sans"/>
            </a:endParaRPr>
          </a:p>
        </p:txBody>
      </p:sp>
      <p:sp>
        <p:nvSpPr>
          <p:cNvPr id="60" name="Google Shape;60;p14"/>
          <p:cNvSpPr txBox="1"/>
          <p:nvPr/>
        </p:nvSpPr>
        <p:spPr>
          <a:xfrm>
            <a:off x="442775" y="3728500"/>
            <a:ext cx="2088900" cy="85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000" dirty="0">
                <a:solidFill>
                  <a:srgbClr val="666666"/>
                </a:solidFill>
                <a:latin typeface="Roboto Light"/>
                <a:ea typeface="Roboto Light"/>
                <a:cs typeface="Roboto Light"/>
                <a:sym typeface="Roboto Light"/>
              </a:rPr>
              <a:t>Team</a:t>
            </a:r>
            <a:endParaRPr sz="1000" dirty="0">
              <a:solidFill>
                <a:srgbClr val="666666"/>
              </a:solidFill>
              <a:latin typeface="Roboto Light"/>
              <a:ea typeface="Roboto Light"/>
              <a:cs typeface="Roboto Light"/>
              <a:sym typeface="Roboto Light"/>
            </a:endParaRPr>
          </a:p>
          <a:p>
            <a:pPr marL="0" lvl="0" indent="0" algn="l" rtl="0">
              <a:lnSpc>
                <a:spcPct val="150000"/>
              </a:lnSpc>
              <a:spcBef>
                <a:spcPts val="0"/>
              </a:spcBef>
              <a:spcAft>
                <a:spcPts val="0"/>
              </a:spcAft>
              <a:buNone/>
            </a:pPr>
            <a:r>
              <a:rPr lang="en" sz="1000" dirty="0">
                <a:solidFill>
                  <a:srgbClr val="666666"/>
                </a:solidFill>
                <a:latin typeface="Roboto Light"/>
                <a:ea typeface="Roboto Light"/>
                <a:cs typeface="Roboto Light"/>
                <a:sym typeface="Roboto Light"/>
              </a:rPr>
              <a:t>UXR Roman</a:t>
            </a:r>
            <a:br>
              <a:rPr lang="en" sz="1000" dirty="0">
                <a:solidFill>
                  <a:srgbClr val="666666"/>
                </a:solidFill>
                <a:latin typeface="Roboto Light"/>
                <a:ea typeface="Roboto Light"/>
                <a:cs typeface="Roboto Light"/>
                <a:sym typeface="Roboto Light"/>
              </a:rPr>
            </a:br>
            <a:endParaRPr sz="1000" dirty="0">
              <a:solidFill>
                <a:srgbClr val="666666"/>
              </a:solidFill>
              <a:latin typeface="Roboto Light"/>
              <a:ea typeface="Roboto Light"/>
              <a:cs typeface="Roboto Light"/>
              <a:sym typeface="Roboto Light"/>
            </a:endParaRPr>
          </a:p>
          <a:p>
            <a:pPr marL="0" lvl="0" indent="0" algn="l" rtl="0">
              <a:lnSpc>
                <a:spcPct val="150000"/>
              </a:lnSpc>
              <a:spcBef>
                <a:spcPts val="0"/>
              </a:spcBef>
              <a:spcAft>
                <a:spcPts val="0"/>
              </a:spcAft>
              <a:buNone/>
            </a:pPr>
            <a:endParaRPr sz="1000" dirty="0">
              <a:solidFill>
                <a:srgbClr val="666666"/>
              </a:solidFill>
              <a:latin typeface="Roboto Light"/>
              <a:ea typeface="Roboto Light"/>
              <a:cs typeface="Roboto Light"/>
              <a:sym typeface="Roboto Light"/>
            </a:endParaRPr>
          </a:p>
          <a:p>
            <a:pPr marL="0" lvl="0" indent="0" algn="l" rtl="0">
              <a:lnSpc>
                <a:spcPct val="150000"/>
              </a:lnSpc>
              <a:spcBef>
                <a:spcPts val="0"/>
              </a:spcBef>
              <a:spcAft>
                <a:spcPts val="0"/>
              </a:spcAft>
              <a:buNone/>
            </a:pPr>
            <a:endParaRPr sz="1000" dirty="0">
              <a:solidFill>
                <a:srgbClr val="666666"/>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2" name="Рисунок 1">
            <a:extLst>
              <a:ext uri="{FF2B5EF4-FFF2-40B4-BE49-F238E27FC236}">
                <a16:creationId xmlns:a16="http://schemas.microsoft.com/office/drawing/2014/main" xmlns="" id="{A987BA86-9DD4-4CA1-9002-513ED48C7A72}"/>
              </a:ext>
            </a:extLst>
          </p:cNvPr>
          <p:cNvPicPr>
            <a:picLocks noChangeAspect="1"/>
          </p:cNvPicPr>
          <p:nvPr/>
        </p:nvPicPr>
        <p:blipFill rotWithShape="1">
          <a:blip r:embed="rId3"/>
          <a:srcRect l="40508" t="20499" r="40436" b="14070"/>
          <a:stretch/>
        </p:blipFill>
        <p:spPr>
          <a:xfrm>
            <a:off x="5319081" y="945720"/>
            <a:ext cx="1743075" cy="3364974"/>
          </a:xfrm>
          <a:prstGeom prst="rect">
            <a:avLst/>
          </a:prstGeom>
        </p:spPr>
      </p:pic>
      <p:pic>
        <p:nvPicPr>
          <p:cNvPr id="3" name="Рисунок 2">
            <a:extLst>
              <a:ext uri="{FF2B5EF4-FFF2-40B4-BE49-F238E27FC236}">
                <a16:creationId xmlns:a16="http://schemas.microsoft.com/office/drawing/2014/main" xmlns="" id="{1B74346B-3815-40A3-B445-8789686A796C}"/>
              </a:ext>
            </a:extLst>
          </p:cNvPr>
          <p:cNvPicPr>
            <a:picLocks noChangeAspect="1"/>
          </p:cNvPicPr>
          <p:nvPr/>
        </p:nvPicPr>
        <p:blipFill rotWithShape="1">
          <a:blip r:embed="rId4"/>
          <a:srcRect l="40725" t="20221" r="40689" b="14037"/>
          <a:stretch/>
        </p:blipFill>
        <p:spPr>
          <a:xfrm>
            <a:off x="7264017" y="957893"/>
            <a:ext cx="1685925" cy="3352800"/>
          </a:xfrm>
          <a:prstGeom prst="rect">
            <a:avLst/>
          </a:prstGeom>
        </p:spPr>
      </p:pic>
      <p:sp>
        <p:nvSpPr>
          <p:cNvPr id="109" name="Google Shape;109;p21"/>
          <p:cNvSpPr txBox="1"/>
          <p:nvPr/>
        </p:nvSpPr>
        <p:spPr>
          <a:xfrm>
            <a:off x="273625" y="239500"/>
            <a:ext cx="5131200" cy="106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latin typeface="Google Sans"/>
                <a:ea typeface="Google Sans"/>
                <a:cs typeface="Google Sans"/>
                <a:sym typeface="Google Sans"/>
              </a:rPr>
              <a:t>F</a:t>
            </a:r>
            <a:r>
              <a:rPr lang="en" sz="1800" dirty="0" smtClean="0">
                <a:solidFill>
                  <a:srgbClr val="000000"/>
                </a:solidFill>
                <a:latin typeface="Google Sans"/>
                <a:ea typeface="Google Sans"/>
                <a:cs typeface="Google Sans"/>
                <a:sym typeface="Google Sans"/>
              </a:rPr>
              <a:t>or many participants scrolling through the singly presented restaurants and menu items is inconvenient and unusual  </a:t>
            </a:r>
          </a:p>
          <a:p>
            <a:pPr marL="0" lvl="0" indent="0" algn="l" rtl="0">
              <a:lnSpc>
                <a:spcPct val="115000"/>
              </a:lnSpc>
              <a:spcBef>
                <a:spcPts val="0"/>
              </a:spcBef>
              <a:spcAft>
                <a:spcPts val="0"/>
              </a:spcAft>
              <a:buNone/>
            </a:pPr>
            <a:endParaRPr lang="en" sz="1800" dirty="0" smtClean="0">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p:txBody>
      </p:sp>
      <p:sp>
        <p:nvSpPr>
          <p:cNvPr id="110" name="Google Shape;110;p21"/>
          <p:cNvSpPr txBox="1"/>
          <p:nvPr/>
        </p:nvSpPr>
        <p:spPr>
          <a:xfrm>
            <a:off x="273625" y="971350"/>
            <a:ext cx="3585900" cy="36895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rgbClr val="595959"/>
              </a:solidFill>
              <a:latin typeface="Roboto Light"/>
              <a:ea typeface="Roboto Light"/>
              <a:cs typeface="Roboto Light"/>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300" dirty="0" smtClean="0">
                <a:solidFill>
                  <a:srgbClr val="595959"/>
                </a:solidFill>
                <a:latin typeface="Roboto Light"/>
                <a:ea typeface="Roboto Light"/>
                <a:cs typeface="Roboto Light"/>
                <a:sym typeface="Roboto Light"/>
              </a:rPr>
              <a:t>2 of the 5 participants have difficulty scrolling through the singly presented available restaurants and menu items.</a:t>
            </a:r>
            <a:endParaRPr sz="1300" dirty="0">
              <a:solidFill>
                <a:srgbClr val="595959"/>
              </a:solidFill>
              <a:latin typeface="Roboto Light"/>
              <a:ea typeface="Roboto Light"/>
              <a:cs typeface="Roboto Light"/>
              <a:sym typeface="Roboto Light"/>
            </a:endParaRPr>
          </a:p>
          <a:p>
            <a:pPr marL="457200" lvl="0" indent="-311150">
              <a:lnSpc>
                <a:spcPct val="115000"/>
              </a:lnSpc>
              <a:spcBef>
                <a:spcPts val="1000"/>
              </a:spcBef>
              <a:buClr>
                <a:srgbClr val="595959"/>
              </a:buClr>
              <a:buSzPts val="1300"/>
              <a:buFont typeface="Roboto Light"/>
              <a:buChar char="●"/>
            </a:pPr>
            <a:r>
              <a:rPr lang="en" sz="1300" dirty="0" smtClean="0">
                <a:solidFill>
                  <a:srgbClr val="595959"/>
                </a:solidFill>
                <a:latin typeface="Roboto Light"/>
                <a:ea typeface="Roboto Light"/>
                <a:cs typeface="Roboto Light"/>
                <a:sym typeface="Roboto Light"/>
              </a:rPr>
              <a:t>Not all participants who wanted to make an order expressed the same level of frustration.</a:t>
            </a:r>
          </a:p>
          <a:p>
            <a:pPr marL="0" lvl="0" indent="0" algn="l" rtl="0">
              <a:spcBef>
                <a:spcPts val="1000"/>
              </a:spcBef>
              <a:spcAft>
                <a:spcPts val="0"/>
              </a:spcAft>
              <a:buNone/>
            </a:pPr>
            <a:r>
              <a:rPr lang="en" sz="1300" dirty="0" smtClean="0">
                <a:solidFill>
                  <a:srgbClr val="4285F4"/>
                </a:solidFill>
                <a:latin typeface="Roboto Light"/>
                <a:ea typeface="Roboto Light"/>
                <a:cs typeface="Roboto Light"/>
                <a:sym typeface="Roboto Light"/>
              </a:rPr>
              <a:t>“On the search page</a:t>
            </a:r>
            <a:r>
              <a:rPr lang="ru-RU" sz="1300" dirty="0" smtClean="0">
                <a:solidFill>
                  <a:srgbClr val="4285F4"/>
                </a:solidFill>
                <a:latin typeface="Roboto Light"/>
                <a:ea typeface="Roboto Light"/>
                <a:cs typeface="Roboto Light"/>
                <a:sym typeface="Roboto Light"/>
              </a:rPr>
              <a:t>, </a:t>
            </a:r>
            <a:r>
              <a:rPr lang="en-US" sz="1300" dirty="0" smtClean="0">
                <a:solidFill>
                  <a:srgbClr val="4285F4"/>
                </a:solidFill>
                <a:latin typeface="Roboto Light"/>
                <a:ea typeface="Roboto Light"/>
                <a:cs typeface="Roboto Light"/>
                <a:sym typeface="Roboto Light"/>
              </a:rPr>
              <a:t>I’m personally more comfortable and more accustomed to when I need to leaf through restaurants in a list</a:t>
            </a:r>
            <a:r>
              <a:rPr lang="ru-RU" sz="1300" dirty="0" smtClean="0">
                <a:solidFill>
                  <a:srgbClr val="4285F4"/>
                </a:solidFill>
                <a:latin typeface="Roboto Light"/>
                <a:ea typeface="Roboto Light"/>
                <a:cs typeface="Roboto Light"/>
                <a:sym typeface="Roboto Light"/>
              </a:rPr>
              <a:t>, </a:t>
            </a:r>
            <a:r>
              <a:rPr lang="en-US" sz="1300" dirty="0" smtClean="0">
                <a:solidFill>
                  <a:srgbClr val="4285F4"/>
                </a:solidFill>
                <a:latin typeface="Roboto Light"/>
                <a:ea typeface="Roboto Light"/>
                <a:cs typeface="Roboto Light"/>
                <a:sym typeface="Roboto Light"/>
              </a:rPr>
              <a:t> and not one at a time. The same goes for the choice of dishes</a:t>
            </a:r>
            <a:r>
              <a:rPr lang="en" sz="1300" dirty="0" smtClean="0">
                <a:solidFill>
                  <a:srgbClr val="4285F4"/>
                </a:solidFill>
                <a:latin typeface="Roboto Light"/>
                <a:ea typeface="Roboto Light"/>
                <a:cs typeface="Roboto Light"/>
                <a:sym typeface="Roboto Light"/>
              </a:rPr>
              <a:t>.” (Participant C)</a:t>
            </a:r>
          </a:p>
          <a:p>
            <a:pPr>
              <a:spcBef>
                <a:spcPts val="1000"/>
              </a:spcBef>
            </a:pPr>
            <a:r>
              <a:rPr lang="en-US" sz="1300" dirty="0" smtClean="0">
                <a:solidFill>
                  <a:srgbClr val="4285F4"/>
                </a:solidFill>
                <a:latin typeface="Roboto Light"/>
                <a:ea typeface="Roboto Light"/>
                <a:cs typeface="Roboto Light"/>
                <a:sym typeface="Roboto Light"/>
              </a:rPr>
              <a:t>“Why only one restaurant is displayed on the search page.” (Participant D)</a:t>
            </a:r>
          </a:p>
          <a:p>
            <a:pPr marL="0" lvl="0" indent="0" algn="l" rtl="0">
              <a:spcBef>
                <a:spcPts val="1000"/>
              </a:spcBef>
              <a:spcAft>
                <a:spcPts val="0"/>
              </a:spcAft>
              <a:buNone/>
            </a:pPr>
            <a:endParaRPr sz="1300" dirty="0">
              <a:solidFill>
                <a:srgbClr val="4285F4"/>
              </a:solidFill>
              <a:latin typeface="Roboto Light"/>
              <a:ea typeface="Roboto Light"/>
              <a:cs typeface="Roboto Light"/>
              <a:sym typeface="Roboto Light"/>
            </a:endParaRPr>
          </a:p>
          <a:p>
            <a:pPr marL="0" lvl="0" indent="0" algn="l" rtl="0">
              <a:lnSpc>
                <a:spcPct val="115000"/>
              </a:lnSpc>
              <a:spcBef>
                <a:spcPts val="0"/>
              </a:spcBef>
              <a:spcAft>
                <a:spcPts val="1000"/>
              </a:spcAft>
              <a:buNone/>
            </a:pPr>
            <a:endParaRPr sz="1300" dirty="0">
              <a:solidFill>
                <a:srgbClr val="595959"/>
              </a:solidFill>
              <a:latin typeface="Roboto Light"/>
              <a:ea typeface="Roboto Light"/>
              <a:cs typeface="Roboto Light"/>
              <a:sym typeface="Roboto Light"/>
            </a:endParaRPr>
          </a:p>
        </p:txBody>
      </p:sp>
      <p:sp>
        <p:nvSpPr>
          <p:cNvPr id="115" name="Google Shape;115;p21"/>
          <p:cNvSpPr/>
          <p:nvPr/>
        </p:nvSpPr>
        <p:spPr>
          <a:xfrm>
            <a:off x="279375" y="4700968"/>
            <a:ext cx="8562900" cy="1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1;p21"/>
          <p:cNvSpPr/>
          <p:nvPr/>
        </p:nvSpPr>
        <p:spPr>
          <a:xfrm>
            <a:off x="5519105" y="3136041"/>
            <a:ext cx="1314451" cy="650777"/>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285F4"/>
              </a:solidFill>
            </a:endParaRPr>
          </a:p>
        </p:txBody>
      </p:sp>
      <p:grpSp>
        <p:nvGrpSpPr>
          <p:cNvPr id="13" name="Google Shape;112;p21"/>
          <p:cNvGrpSpPr/>
          <p:nvPr/>
        </p:nvGrpSpPr>
        <p:grpSpPr>
          <a:xfrm>
            <a:off x="5403943" y="3009903"/>
            <a:ext cx="234000" cy="234000"/>
            <a:chOff x="4467710" y="2325029"/>
            <a:chExt cx="234000" cy="234000"/>
          </a:xfrm>
        </p:grpSpPr>
        <p:sp>
          <p:nvSpPr>
            <p:cNvPr id="14" name="Google Shape;113;p21"/>
            <p:cNvSpPr/>
            <p:nvPr/>
          </p:nvSpPr>
          <p:spPr>
            <a:xfrm>
              <a:off x="4504550" y="2364650"/>
              <a:ext cx="165900" cy="1659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 name="Google Shape;114;p21"/>
            <p:cNvSpPr txBox="1"/>
            <p:nvPr/>
          </p:nvSpPr>
          <p:spPr>
            <a:xfrm>
              <a:off x="4467710" y="2325029"/>
              <a:ext cx="234000" cy="23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smtClean="0">
                  <a:solidFill>
                    <a:srgbClr val="FFFFFF"/>
                  </a:solidFill>
                  <a:latin typeface="Roboto"/>
                  <a:ea typeface="Roboto"/>
                  <a:cs typeface="Roboto"/>
                  <a:sym typeface="Roboto"/>
                </a:rPr>
                <a:t>a</a:t>
              </a:r>
              <a:endParaRPr sz="900" dirty="0">
                <a:solidFill>
                  <a:srgbClr val="FFFFFF"/>
                </a:solidFill>
                <a:latin typeface="Roboto"/>
                <a:ea typeface="Roboto"/>
                <a:cs typeface="Roboto"/>
                <a:sym typeface="Roboto"/>
              </a:endParaRPr>
            </a:p>
          </p:txBody>
        </p:sp>
      </p:grpSp>
      <p:sp>
        <p:nvSpPr>
          <p:cNvPr id="16" name="Google Shape;111;p21"/>
          <p:cNvSpPr/>
          <p:nvPr/>
        </p:nvSpPr>
        <p:spPr>
          <a:xfrm>
            <a:off x="7418321" y="1665382"/>
            <a:ext cx="1350646" cy="626012"/>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285F4"/>
              </a:solidFill>
            </a:endParaRPr>
          </a:p>
        </p:txBody>
      </p:sp>
      <p:grpSp>
        <p:nvGrpSpPr>
          <p:cNvPr id="17" name="Google Shape;112;p21"/>
          <p:cNvGrpSpPr/>
          <p:nvPr/>
        </p:nvGrpSpPr>
        <p:grpSpPr>
          <a:xfrm>
            <a:off x="7298395" y="1529718"/>
            <a:ext cx="240443" cy="225095"/>
            <a:chOff x="4462947" y="2315504"/>
            <a:chExt cx="234000" cy="234000"/>
          </a:xfrm>
        </p:grpSpPr>
        <p:sp>
          <p:nvSpPr>
            <p:cNvPr id="18" name="Google Shape;113;p21"/>
            <p:cNvSpPr/>
            <p:nvPr/>
          </p:nvSpPr>
          <p:spPr>
            <a:xfrm>
              <a:off x="4504550" y="2364650"/>
              <a:ext cx="165900" cy="1659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9" name="Google Shape;114;p21"/>
            <p:cNvSpPr txBox="1"/>
            <p:nvPr/>
          </p:nvSpPr>
          <p:spPr>
            <a:xfrm>
              <a:off x="4462947" y="2315504"/>
              <a:ext cx="234000" cy="23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smtClean="0">
                  <a:solidFill>
                    <a:srgbClr val="FFFFFF"/>
                  </a:solidFill>
                  <a:latin typeface="Roboto"/>
                  <a:ea typeface="Roboto"/>
                  <a:cs typeface="Roboto"/>
                  <a:sym typeface="Roboto"/>
                </a:rPr>
                <a:t>b</a:t>
              </a:r>
              <a:endParaRPr sz="900" dirty="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956075" y="1361850"/>
            <a:ext cx="7443000" cy="278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Insights &amp; Recommendations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p:nvPr/>
        </p:nvSpPr>
        <p:spPr>
          <a:xfrm>
            <a:off x="520625" y="1837775"/>
            <a:ext cx="2039400" cy="27618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708950" y="946425"/>
            <a:ext cx="1657500" cy="16575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3511175" y="1837775"/>
            <a:ext cx="2039400" cy="27618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3699500" y="946425"/>
            <a:ext cx="1657500" cy="16575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6679525" y="1837775"/>
            <a:ext cx="2039400" cy="27618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6867850" y="946425"/>
            <a:ext cx="1657500" cy="16575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txBox="1"/>
          <p:nvPr/>
        </p:nvSpPr>
        <p:spPr>
          <a:xfrm>
            <a:off x="647741" y="1340516"/>
            <a:ext cx="1779900" cy="79308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500" dirty="0">
                <a:solidFill>
                  <a:srgbClr val="FFFFFF"/>
                </a:solidFill>
                <a:latin typeface="Google Sans"/>
                <a:ea typeface="Google Sans"/>
                <a:cs typeface="Google Sans"/>
                <a:sym typeface="Google Sans"/>
              </a:rPr>
              <a:t>Starting an order selection process if difficult</a:t>
            </a:r>
            <a:endParaRPr sz="1500" dirty="0">
              <a:solidFill>
                <a:srgbClr val="FFFFFF"/>
              </a:solidFill>
              <a:latin typeface="Google Sans"/>
              <a:ea typeface="Google Sans"/>
              <a:cs typeface="Google Sans"/>
              <a:sym typeface="Google Sans"/>
            </a:endParaRPr>
          </a:p>
        </p:txBody>
      </p:sp>
      <p:sp>
        <p:nvSpPr>
          <p:cNvPr id="135" name="Google Shape;135;p23"/>
          <p:cNvSpPr txBox="1"/>
          <p:nvPr/>
        </p:nvSpPr>
        <p:spPr>
          <a:xfrm>
            <a:off x="3627712" y="1378616"/>
            <a:ext cx="1779900" cy="80578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500" dirty="0">
                <a:solidFill>
                  <a:srgbClr val="FFFFFF"/>
                </a:solidFill>
                <a:latin typeface="Google Sans"/>
                <a:ea typeface="Google Sans"/>
                <a:cs typeface="Google Sans"/>
                <a:sym typeface="Google Sans"/>
              </a:rPr>
              <a:t>Unable to group orders and split invoices</a:t>
            </a:r>
            <a:endParaRPr sz="1500" dirty="0">
              <a:solidFill>
                <a:srgbClr val="FFFFFF"/>
              </a:solidFill>
              <a:latin typeface="Google Sans"/>
              <a:ea typeface="Google Sans"/>
              <a:cs typeface="Google Sans"/>
              <a:sym typeface="Google Sans"/>
            </a:endParaRPr>
          </a:p>
        </p:txBody>
      </p:sp>
      <p:sp>
        <p:nvSpPr>
          <p:cNvPr id="136" name="Google Shape;136;p23"/>
          <p:cNvSpPr txBox="1"/>
          <p:nvPr/>
        </p:nvSpPr>
        <p:spPr>
          <a:xfrm>
            <a:off x="6809283" y="1264316"/>
            <a:ext cx="1779900" cy="155508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350" dirty="0">
                <a:solidFill>
                  <a:srgbClr val="FFFFFF"/>
                </a:solidFill>
                <a:latin typeface="Google Sans"/>
                <a:ea typeface="Google Sans"/>
                <a:cs typeface="Google Sans"/>
                <a:sym typeface="Google Sans"/>
              </a:rPr>
              <a:t>Scrolling through the singly presented restaurants and menu is inconvenient</a:t>
            </a:r>
            <a:endParaRPr sz="1350" dirty="0">
              <a:solidFill>
                <a:srgbClr val="FFFFFF"/>
              </a:solidFill>
              <a:latin typeface="Google Sans"/>
              <a:ea typeface="Google Sans"/>
              <a:cs typeface="Google Sans"/>
              <a:sym typeface="Google Sans"/>
            </a:endParaRPr>
          </a:p>
        </p:txBody>
      </p:sp>
      <p:sp>
        <p:nvSpPr>
          <p:cNvPr id="138" name="Google Shape;138;p23"/>
          <p:cNvSpPr txBox="1"/>
          <p:nvPr/>
        </p:nvSpPr>
        <p:spPr>
          <a:xfrm>
            <a:off x="710579" y="2545252"/>
            <a:ext cx="1779900" cy="134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dirty="0">
              <a:solidFill>
                <a:srgbClr val="595959"/>
              </a:solidFill>
              <a:latin typeface="Roboto Light"/>
              <a:ea typeface="Roboto Light"/>
              <a:cs typeface="Roboto Light"/>
              <a:sym typeface="Roboto Light"/>
            </a:endParaRPr>
          </a:p>
          <a:p>
            <a:pPr marL="0" lvl="0" indent="0" algn="ctr" rtl="0">
              <a:lnSpc>
                <a:spcPct val="115000"/>
              </a:lnSpc>
              <a:spcBef>
                <a:spcPts val="1600"/>
              </a:spcBef>
              <a:spcAft>
                <a:spcPts val="1600"/>
              </a:spcAft>
              <a:buNone/>
            </a:pPr>
            <a:r>
              <a:rPr lang="en" sz="1100" dirty="0">
                <a:solidFill>
                  <a:srgbClr val="595959"/>
                </a:solidFill>
                <a:latin typeface="Roboto Light"/>
                <a:ea typeface="Roboto Light"/>
                <a:cs typeface="Roboto Light"/>
                <a:sym typeface="Roboto Light"/>
              </a:rPr>
              <a:t>Users need tips on where to start the ordering process</a:t>
            </a:r>
            <a:endParaRPr sz="1100" dirty="0">
              <a:solidFill>
                <a:srgbClr val="595959"/>
              </a:solidFill>
              <a:latin typeface="Roboto Light"/>
              <a:ea typeface="Roboto Light"/>
              <a:cs typeface="Roboto Light"/>
              <a:sym typeface="Roboto Light"/>
            </a:endParaRPr>
          </a:p>
        </p:txBody>
      </p:sp>
      <p:sp>
        <p:nvSpPr>
          <p:cNvPr id="139" name="Google Shape;139;p23"/>
          <p:cNvSpPr txBox="1"/>
          <p:nvPr/>
        </p:nvSpPr>
        <p:spPr>
          <a:xfrm>
            <a:off x="3644254" y="2545252"/>
            <a:ext cx="1779900" cy="134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dirty="0">
              <a:solidFill>
                <a:srgbClr val="595959"/>
              </a:solidFill>
              <a:latin typeface="Roboto Light"/>
              <a:ea typeface="Roboto Light"/>
              <a:cs typeface="Roboto Light"/>
              <a:sym typeface="Roboto Light"/>
            </a:endParaRPr>
          </a:p>
          <a:p>
            <a:pPr marL="0" lvl="0" indent="0" algn="ctr" rtl="0">
              <a:lnSpc>
                <a:spcPct val="115000"/>
              </a:lnSpc>
              <a:spcBef>
                <a:spcPts val="1600"/>
              </a:spcBef>
              <a:spcAft>
                <a:spcPts val="1600"/>
              </a:spcAft>
              <a:buNone/>
            </a:pPr>
            <a:r>
              <a:rPr lang="en" sz="1100" dirty="0">
                <a:solidFill>
                  <a:srgbClr val="595959"/>
                </a:solidFill>
                <a:latin typeface="Roboto Light"/>
                <a:ea typeface="Roboto Light"/>
                <a:cs typeface="Roboto Light"/>
                <a:sym typeface="Roboto Light"/>
              </a:rPr>
              <a:t>Users need features to group orders and split invoices </a:t>
            </a:r>
            <a:endParaRPr sz="1100" dirty="0">
              <a:solidFill>
                <a:srgbClr val="595959"/>
              </a:solidFill>
              <a:latin typeface="Roboto Light"/>
              <a:ea typeface="Roboto Light"/>
              <a:cs typeface="Roboto Light"/>
              <a:sym typeface="Roboto Light"/>
            </a:endParaRPr>
          </a:p>
        </p:txBody>
      </p:sp>
      <p:sp>
        <p:nvSpPr>
          <p:cNvPr id="140" name="Google Shape;140;p23"/>
          <p:cNvSpPr txBox="1"/>
          <p:nvPr/>
        </p:nvSpPr>
        <p:spPr>
          <a:xfrm>
            <a:off x="6809279" y="2547877"/>
            <a:ext cx="1779900" cy="134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100" dirty="0">
              <a:solidFill>
                <a:srgbClr val="595959"/>
              </a:solidFill>
              <a:latin typeface="Roboto Light"/>
              <a:ea typeface="Roboto Light"/>
              <a:cs typeface="Roboto Light"/>
              <a:sym typeface="Roboto Light"/>
            </a:endParaRPr>
          </a:p>
          <a:p>
            <a:pPr marL="0" lvl="0" indent="0" algn="ctr" rtl="0">
              <a:lnSpc>
                <a:spcPct val="115000"/>
              </a:lnSpc>
              <a:spcBef>
                <a:spcPts val="1600"/>
              </a:spcBef>
              <a:spcAft>
                <a:spcPts val="1600"/>
              </a:spcAft>
              <a:buNone/>
            </a:pPr>
            <a:r>
              <a:rPr lang="en" sz="1100" dirty="0">
                <a:solidFill>
                  <a:srgbClr val="595959"/>
                </a:solidFill>
                <a:latin typeface="Roboto Light"/>
                <a:ea typeface="Roboto Light"/>
                <a:cs typeface="Roboto Light"/>
                <a:sym typeface="Roboto Light"/>
              </a:rPr>
              <a:t>Users need a list view of the abailable restaurants and menu items </a:t>
            </a:r>
            <a:endParaRPr sz="1100" dirty="0">
              <a:solidFill>
                <a:srgbClr val="595959"/>
              </a:solidFill>
              <a:latin typeface="Roboto Light"/>
              <a:ea typeface="Roboto Light"/>
              <a:cs typeface="Roboto Light"/>
              <a:sym typeface="Roboto Light"/>
            </a:endParaRPr>
          </a:p>
        </p:txBody>
      </p:sp>
      <p:sp>
        <p:nvSpPr>
          <p:cNvPr id="142" name="Google Shape;142;p23"/>
          <p:cNvSpPr txBox="1"/>
          <p:nvPr/>
        </p:nvSpPr>
        <p:spPr>
          <a:xfrm>
            <a:off x="273625" y="404600"/>
            <a:ext cx="4607100" cy="48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Google Sans"/>
                <a:ea typeface="Google Sans"/>
                <a:cs typeface="Google Sans"/>
                <a:sym typeface="Google Sans"/>
              </a:rPr>
              <a:t>Research insights </a:t>
            </a:r>
            <a:endParaRPr sz="1800">
              <a:latin typeface="Google Sans"/>
              <a:ea typeface="Google Sans"/>
              <a:cs typeface="Google Sans"/>
              <a:sym typeface="Google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p:nvPr/>
        </p:nvSpPr>
        <p:spPr>
          <a:xfrm>
            <a:off x="358600" y="1064550"/>
            <a:ext cx="8438100" cy="34302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txBox="1"/>
          <p:nvPr/>
        </p:nvSpPr>
        <p:spPr>
          <a:xfrm>
            <a:off x="273625" y="404600"/>
            <a:ext cx="5131200" cy="34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latin typeface="Google Sans"/>
                <a:ea typeface="Google Sans"/>
                <a:cs typeface="Google Sans"/>
                <a:sym typeface="Google Sans"/>
              </a:rPr>
              <a:t>Recommendations</a:t>
            </a:r>
            <a:endParaRPr sz="180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a:solidFill>
                <a:srgbClr val="000000"/>
              </a:solidFill>
              <a:latin typeface="Google Sans"/>
              <a:ea typeface="Google Sans"/>
              <a:cs typeface="Google Sans"/>
              <a:sym typeface="Google Sans"/>
            </a:endParaRPr>
          </a:p>
        </p:txBody>
      </p:sp>
      <p:sp>
        <p:nvSpPr>
          <p:cNvPr id="149" name="Google Shape;149;p24"/>
          <p:cNvSpPr txBox="1"/>
          <p:nvPr/>
        </p:nvSpPr>
        <p:spPr>
          <a:xfrm>
            <a:off x="486649" y="1252475"/>
            <a:ext cx="6017400" cy="2214300"/>
          </a:xfrm>
          <a:prstGeom prst="rect">
            <a:avLst/>
          </a:prstGeom>
          <a:noFill/>
          <a:ln>
            <a:noFill/>
          </a:ln>
        </p:spPr>
        <p:txBody>
          <a:bodyPr spcFirstLastPara="1" wrap="square" lIns="91425" tIns="91425" rIns="91425" bIns="91425" anchor="t" anchorCtr="0">
            <a:noAutofit/>
          </a:bodyPr>
          <a:lstStyle/>
          <a:p>
            <a:pPr marL="457200" lvl="0" indent="-311150">
              <a:lnSpc>
                <a:spcPct val="115000"/>
              </a:lnSpc>
              <a:buClr>
                <a:srgbClr val="595959"/>
              </a:buClr>
              <a:buSzPts val="1300"/>
              <a:buFont typeface="Roboto Light"/>
              <a:buChar char="●"/>
            </a:pPr>
            <a:r>
              <a:rPr lang="en" sz="1300" dirty="0">
                <a:solidFill>
                  <a:srgbClr val="595959"/>
                </a:solidFill>
                <a:latin typeface="Roboto Light"/>
                <a:ea typeface="Roboto Light"/>
                <a:cs typeface="Roboto Light"/>
                <a:sym typeface="Roboto Light"/>
              </a:rPr>
              <a:t>W</a:t>
            </a:r>
            <a:r>
              <a:rPr lang="en-US" sz="1300" dirty="0">
                <a:solidFill>
                  <a:srgbClr val="595959"/>
                </a:solidFill>
                <a:latin typeface="Roboto Light"/>
                <a:ea typeface="Roboto Light"/>
                <a:cs typeface="Roboto Light"/>
                <a:sym typeface="Roboto Light"/>
              </a:rPr>
              <a:t>hen downloading the app, it’s need to add an introductory screen that briefly visually explains the steps to start the ordering process. Also add the option not to display this screen for the already knowledgeable power users of the application.</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0"/>
              </a:spcAft>
              <a:buNone/>
            </a:pPr>
            <a:endParaRPr sz="1300" dirty="0">
              <a:solidFill>
                <a:srgbClr val="595959"/>
              </a:solidFill>
              <a:latin typeface="Roboto Light"/>
              <a:ea typeface="Roboto Light"/>
              <a:cs typeface="Roboto Light"/>
              <a:sym typeface="Roboto Light"/>
            </a:endParaRPr>
          </a:p>
          <a:p>
            <a:pPr marL="457200" lvl="0" indent="-311150">
              <a:lnSpc>
                <a:spcPct val="115000"/>
              </a:lnSpc>
              <a:buClr>
                <a:srgbClr val="595959"/>
              </a:buClr>
              <a:buSzPts val="1300"/>
              <a:buFont typeface="Roboto Light"/>
              <a:buChar char="●"/>
            </a:pPr>
            <a:r>
              <a:rPr lang="en-US" sz="1300" dirty="0">
                <a:solidFill>
                  <a:srgbClr val="595959"/>
                </a:solidFill>
                <a:latin typeface="Roboto Light"/>
                <a:ea typeface="Roboto Light"/>
                <a:cs typeface="Roboto Light"/>
                <a:sym typeface="Roboto Light"/>
              </a:rPr>
              <a:t>Add features for group orders and split invoices.</a:t>
            </a:r>
            <a:endParaRPr sz="1300" dirty="0">
              <a:solidFill>
                <a:srgbClr val="595959"/>
              </a:solidFill>
              <a:latin typeface="Roboto Light"/>
              <a:ea typeface="Roboto Light"/>
              <a:cs typeface="Roboto Light"/>
              <a:sym typeface="Roboto Light"/>
            </a:endParaRPr>
          </a:p>
          <a:p>
            <a:pPr marL="457200" lvl="0" indent="0" algn="l" rtl="0">
              <a:lnSpc>
                <a:spcPct val="115000"/>
              </a:lnSpc>
              <a:spcBef>
                <a:spcPts val="0"/>
              </a:spcBef>
              <a:spcAft>
                <a:spcPts val="0"/>
              </a:spcAft>
              <a:buNone/>
            </a:pPr>
            <a:endParaRPr sz="1300" dirty="0">
              <a:solidFill>
                <a:srgbClr val="595959"/>
              </a:solidFill>
              <a:latin typeface="Roboto Light"/>
              <a:ea typeface="Roboto Light"/>
              <a:cs typeface="Roboto Light"/>
              <a:sym typeface="Roboto Light"/>
            </a:endParaRPr>
          </a:p>
          <a:p>
            <a:pPr marL="457200" lvl="0" indent="-311150">
              <a:lnSpc>
                <a:spcPct val="115000"/>
              </a:lnSpc>
              <a:buClr>
                <a:srgbClr val="595959"/>
              </a:buClr>
              <a:buSzPts val="1300"/>
              <a:buFont typeface="Roboto Light"/>
              <a:buChar char="●"/>
            </a:pPr>
            <a:r>
              <a:rPr lang="en-US" sz="1300" dirty="0">
                <a:solidFill>
                  <a:srgbClr val="595959"/>
                </a:solidFill>
                <a:latin typeface="Roboto Light"/>
                <a:ea typeface="Roboto Light"/>
                <a:cs typeface="Roboto Light"/>
                <a:sym typeface="Roboto Light"/>
              </a:rPr>
              <a:t>Redesign the single view of available restaurants and menu items to list views.</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300" dirty="0">
              <a:solidFill>
                <a:srgbClr val="595959"/>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p:nvPr/>
        </p:nvSpPr>
        <p:spPr>
          <a:xfrm>
            <a:off x="954116" y="1202218"/>
            <a:ext cx="6110400" cy="2101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600">
                <a:solidFill>
                  <a:srgbClr val="000000"/>
                </a:solidFill>
                <a:latin typeface="Google Sans"/>
                <a:ea typeface="Google Sans"/>
                <a:cs typeface="Google Sans"/>
                <a:sym typeface="Google Sans"/>
              </a:rPr>
              <a:t>Thank you!</a:t>
            </a:r>
            <a:endParaRPr sz="4600">
              <a:solidFill>
                <a:srgbClr val="000000"/>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25" y="404600"/>
            <a:ext cx="9144000" cy="57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a:solidFill>
                  <a:srgbClr val="434343"/>
                </a:solidFill>
                <a:latin typeface="Google Sans"/>
                <a:ea typeface="Google Sans"/>
                <a:cs typeface="Google Sans"/>
                <a:sym typeface="Google Sans"/>
              </a:rPr>
              <a:t>Table of Contents</a:t>
            </a:r>
            <a:endParaRPr sz="2000" b="1">
              <a:solidFill>
                <a:srgbClr val="434343"/>
              </a:solidFill>
              <a:latin typeface="Google Sans"/>
              <a:ea typeface="Google Sans"/>
              <a:cs typeface="Google Sans"/>
              <a:sym typeface="Google Sans"/>
            </a:endParaRPr>
          </a:p>
        </p:txBody>
      </p:sp>
      <p:sp>
        <p:nvSpPr>
          <p:cNvPr id="66" name="Google Shape;66;p15"/>
          <p:cNvSpPr txBox="1"/>
          <p:nvPr/>
        </p:nvSpPr>
        <p:spPr>
          <a:xfrm>
            <a:off x="2416201" y="1434800"/>
            <a:ext cx="4568100" cy="3430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solidFill>
                  <a:srgbClr val="4285F4"/>
                </a:solidFill>
                <a:latin typeface="Google Sans"/>
                <a:ea typeface="Google Sans"/>
                <a:cs typeface="Google Sans"/>
                <a:sym typeface="Google Sans"/>
              </a:rPr>
              <a:t>Section 1</a:t>
            </a:r>
            <a:r>
              <a:rPr lang="en" sz="1500">
                <a:solidFill>
                  <a:srgbClr val="434343"/>
                </a:solidFill>
                <a:latin typeface="Google Sans"/>
                <a:ea typeface="Google Sans"/>
                <a:cs typeface="Google Sans"/>
                <a:sym typeface="Google Sans"/>
              </a:rPr>
              <a:t>   Study Details</a:t>
            </a:r>
            <a:endParaRPr sz="1500">
              <a:solidFill>
                <a:srgbClr val="434343"/>
              </a:solidFill>
              <a:latin typeface="Google Sans"/>
              <a:ea typeface="Google Sans"/>
              <a:cs typeface="Google Sans"/>
              <a:sym typeface="Google Sans"/>
            </a:endParaRPr>
          </a:p>
          <a:p>
            <a:pPr marL="0" lvl="0" indent="0" algn="l" rtl="0">
              <a:lnSpc>
                <a:spcPct val="150000"/>
              </a:lnSpc>
              <a:spcBef>
                <a:spcPts val="1600"/>
              </a:spcBef>
              <a:spcAft>
                <a:spcPts val="0"/>
              </a:spcAft>
              <a:buNone/>
            </a:pPr>
            <a:r>
              <a:rPr lang="en" sz="1500" b="1">
                <a:solidFill>
                  <a:srgbClr val="4285F4"/>
                </a:solidFill>
                <a:latin typeface="Google Sans"/>
                <a:ea typeface="Google Sans"/>
                <a:cs typeface="Google Sans"/>
                <a:sym typeface="Google Sans"/>
              </a:rPr>
              <a:t>Section 2</a:t>
            </a:r>
            <a:r>
              <a:rPr lang="en" sz="1500">
                <a:solidFill>
                  <a:srgbClr val="434343"/>
                </a:solidFill>
                <a:latin typeface="Google Sans"/>
                <a:ea typeface="Google Sans"/>
                <a:cs typeface="Google Sans"/>
                <a:sym typeface="Google Sans"/>
              </a:rPr>
              <a:t>   Themes</a:t>
            </a:r>
            <a:endParaRPr sz="1500">
              <a:solidFill>
                <a:srgbClr val="434343"/>
              </a:solidFill>
              <a:latin typeface="Google Sans"/>
              <a:ea typeface="Google Sans"/>
              <a:cs typeface="Google Sans"/>
              <a:sym typeface="Google Sans"/>
            </a:endParaRPr>
          </a:p>
          <a:p>
            <a:pPr marL="0" lvl="0" indent="0" algn="l" rtl="0">
              <a:lnSpc>
                <a:spcPct val="150000"/>
              </a:lnSpc>
              <a:spcBef>
                <a:spcPts val="1600"/>
              </a:spcBef>
              <a:spcAft>
                <a:spcPts val="0"/>
              </a:spcAft>
              <a:buNone/>
            </a:pPr>
            <a:r>
              <a:rPr lang="en" sz="1500" b="1">
                <a:solidFill>
                  <a:srgbClr val="4285F4"/>
                </a:solidFill>
                <a:latin typeface="Google Sans"/>
                <a:ea typeface="Google Sans"/>
                <a:cs typeface="Google Sans"/>
                <a:sym typeface="Google Sans"/>
              </a:rPr>
              <a:t>Section 3</a:t>
            </a:r>
            <a:r>
              <a:rPr lang="en" sz="1500">
                <a:solidFill>
                  <a:srgbClr val="434343"/>
                </a:solidFill>
                <a:latin typeface="Google Sans"/>
                <a:ea typeface="Google Sans"/>
                <a:cs typeface="Google Sans"/>
                <a:sym typeface="Google Sans"/>
              </a:rPr>
              <a:t>   Insights &amp; Recommendations </a:t>
            </a:r>
            <a:endParaRPr sz="1500">
              <a:solidFill>
                <a:srgbClr val="434343"/>
              </a:solidFill>
              <a:latin typeface="Google Sans"/>
              <a:ea typeface="Google Sans"/>
              <a:cs typeface="Google Sans"/>
              <a:sym typeface="Google Sans"/>
            </a:endParaRPr>
          </a:p>
          <a:p>
            <a:pPr marL="0" lvl="0" indent="0" algn="l" rtl="0">
              <a:lnSpc>
                <a:spcPct val="150000"/>
              </a:lnSpc>
              <a:spcBef>
                <a:spcPts val="1600"/>
              </a:spcBef>
              <a:spcAft>
                <a:spcPts val="1600"/>
              </a:spcAft>
              <a:buNone/>
            </a:pPr>
            <a:endParaRPr sz="1500" b="1">
              <a:solidFill>
                <a:srgbClr val="4285F4"/>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70"/>
        <p:cNvGrpSpPr/>
        <p:nvPr/>
      </p:nvGrpSpPr>
      <p:grpSpPr>
        <a:xfrm>
          <a:off x="0" y="0"/>
          <a:ext cx="0" cy="0"/>
          <a:chOff x="0" y="0"/>
          <a:chExt cx="0" cy="0"/>
        </a:xfrm>
      </p:grpSpPr>
      <p:sp>
        <p:nvSpPr>
          <p:cNvPr id="71" name="Google Shape;71;p16"/>
          <p:cNvSpPr txBox="1"/>
          <p:nvPr/>
        </p:nvSpPr>
        <p:spPr>
          <a:xfrm>
            <a:off x="956075" y="1361850"/>
            <a:ext cx="6732000" cy="278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a:solidFill>
                  <a:srgbClr val="FFFFFF"/>
                </a:solidFill>
                <a:latin typeface="Google Sans"/>
                <a:ea typeface="Google Sans"/>
                <a:cs typeface="Google Sans"/>
                <a:sym typeface="Google Sans"/>
              </a:rPr>
              <a:t>Study Details</a:t>
            </a:r>
            <a:endParaRPr sz="4000">
              <a:solidFill>
                <a:srgbClr val="FFFFFF"/>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p:nvPr/>
        </p:nvSpPr>
        <p:spPr>
          <a:xfrm>
            <a:off x="273625" y="404600"/>
            <a:ext cx="5526600" cy="4216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000000"/>
                </a:solidFill>
                <a:latin typeface="Google Sans"/>
                <a:ea typeface="Google Sans"/>
                <a:cs typeface="Google Sans"/>
                <a:sym typeface="Google Sans"/>
              </a:rPr>
              <a:t>Project Background</a:t>
            </a:r>
            <a:endParaRPr sz="1800" dirty="0">
              <a:solidFill>
                <a:srgbClr val="000000"/>
              </a:solidFill>
              <a:latin typeface="Google Sans"/>
              <a:ea typeface="Google Sans"/>
              <a:cs typeface="Google Sans"/>
              <a:sym typeface="Google Sans"/>
            </a:endParaRPr>
          </a:p>
          <a:p>
            <a:pPr marL="0" lvl="0" indent="0" algn="l" rtl="0">
              <a:spcBef>
                <a:spcPts val="0"/>
              </a:spcBef>
              <a:spcAft>
                <a:spcPts val="0"/>
              </a:spcAft>
              <a:buNone/>
            </a:pPr>
            <a:endParaRPr lang="en-US" sz="3000" dirty="0">
              <a:solidFill>
                <a:srgbClr val="000000"/>
              </a:solidFill>
              <a:latin typeface="Google Sans"/>
              <a:ea typeface="Google Sans"/>
              <a:cs typeface="Google Sans"/>
              <a:sym typeface="Google Sans"/>
            </a:endParaRPr>
          </a:p>
          <a:p>
            <a:pPr marL="0" lvl="0" indent="0" algn="l" rtl="0">
              <a:spcBef>
                <a:spcPts val="0"/>
              </a:spcBef>
              <a:spcAft>
                <a:spcPts val="0"/>
              </a:spcAft>
              <a:buNone/>
            </a:pPr>
            <a:endParaRPr sz="3000" dirty="0">
              <a:solidFill>
                <a:srgbClr val="000000"/>
              </a:solidFill>
              <a:latin typeface="Google Sans"/>
              <a:ea typeface="Google Sans"/>
              <a:cs typeface="Google Sans"/>
              <a:sym typeface="Google Sans"/>
            </a:endParaRPr>
          </a:p>
        </p:txBody>
      </p:sp>
      <p:sp>
        <p:nvSpPr>
          <p:cNvPr id="3" name="Google Shape;76;p17"/>
          <p:cNvSpPr txBox="1"/>
          <p:nvPr/>
        </p:nvSpPr>
        <p:spPr>
          <a:xfrm>
            <a:off x="736334" y="977478"/>
            <a:ext cx="7867840" cy="1853857"/>
          </a:xfrm>
          <a:prstGeom prst="rect">
            <a:avLst/>
          </a:prstGeom>
          <a:noFill/>
          <a:ln>
            <a:noFill/>
          </a:ln>
        </p:spPr>
        <p:txBody>
          <a:bodyPr spcFirstLastPara="1" wrap="square" lIns="91425" tIns="91425" rIns="91425" bIns="91425" anchor="t" anchorCtr="0">
            <a:noAutofit/>
          </a:bodyPr>
          <a:lstStyle/>
          <a:p>
            <a:pPr lvl="0"/>
            <a:r>
              <a:rPr lang="en-US" dirty="0">
                <a:latin typeface="Google Sans" charset="0"/>
              </a:rPr>
              <a:t>I'm design a support </a:t>
            </a:r>
            <a:r>
              <a:rPr lang="en-US" dirty="0" err="1">
                <a:latin typeface="Google Sans" charset="0"/>
              </a:rPr>
              <a:t>chatbot</a:t>
            </a:r>
            <a:r>
              <a:rPr lang="en-US" dirty="0">
                <a:latin typeface="Google Sans" charset="0"/>
              </a:rPr>
              <a:t> app for a family restaurant in California to attract and retain customers in our future online system. I noticed that our competitor offer dedicate mobile apps for their customers to order through, but they don't take into account many points due to which customers don't get satisfaction and  the proper result from the process, so competitors cannot be as successful as they could be. I want to design a product that can increase customer satisfaction and thanks to this, increase sales in comparison with competitors.</a:t>
            </a:r>
            <a:endParaRPr lang="en-US" dirty="0">
              <a:solidFill>
                <a:srgbClr val="000000"/>
              </a:solidFill>
              <a:latin typeface="Google Sans" charset="0"/>
              <a:ea typeface="Google Sans"/>
              <a:cs typeface="Google Sans"/>
              <a:sym typeface="Google Sans"/>
            </a:endParaRPr>
          </a:p>
          <a:p>
            <a:pPr marL="0" lvl="0" indent="0" algn="l" rtl="0">
              <a:spcBef>
                <a:spcPts val="0"/>
              </a:spcBef>
              <a:spcAft>
                <a:spcPts val="0"/>
              </a:spcAft>
              <a:buNone/>
            </a:pPr>
            <a:endParaRPr sz="3000" dirty="0">
              <a:solidFill>
                <a:srgbClr val="000000"/>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p:nvPr/>
        </p:nvSpPr>
        <p:spPr>
          <a:xfrm>
            <a:off x="6169938" y="1254500"/>
            <a:ext cx="2723100" cy="33843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p:nvPr/>
        </p:nvSpPr>
        <p:spPr>
          <a:xfrm>
            <a:off x="3257313" y="1254500"/>
            <a:ext cx="2723100" cy="33843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344700" y="1254500"/>
            <a:ext cx="2723100" cy="33843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p:nvPr/>
        </p:nvSpPr>
        <p:spPr>
          <a:xfrm>
            <a:off x="465593" y="1310355"/>
            <a:ext cx="2481300" cy="2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285F4"/>
                </a:solidFill>
                <a:latin typeface="Google Sans"/>
                <a:ea typeface="Google Sans"/>
                <a:cs typeface="Google Sans"/>
                <a:sym typeface="Google Sans"/>
              </a:rPr>
              <a:t>Research Questions</a:t>
            </a:r>
            <a:endParaRPr>
              <a:solidFill>
                <a:srgbClr val="4285F4"/>
              </a:solidFill>
              <a:latin typeface="Google Sans"/>
              <a:ea typeface="Google Sans"/>
              <a:cs typeface="Google Sans"/>
              <a:sym typeface="Google Sans"/>
            </a:endParaRPr>
          </a:p>
          <a:p>
            <a:pPr marL="0" lvl="0" indent="0" algn="l" rtl="0">
              <a:spcBef>
                <a:spcPts val="0"/>
              </a:spcBef>
              <a:spcAft>
                <a:spcPts val="0"/>
              </a:spcAft>
              <a:buNone/>
            </a:pPr>
            <a:endParaRPr>
              <a:solidFill>
                <a:srgbClr val="4285F4"/>
              </a:solidFill>
              <a:latin typeface="Google Sans"/>
              <a:ea typeface="Google Sans"/>
              <a:cs typeface="Google Sans"/>
              <a:sym typeface="Google Sans"/>
            </a:endParaRPr>
          </a:p>
        </p:txBody>
      </p:sp>
      <p:sp>
        <p:nvSpPr>
          <p:cNvPr id="85" name="Google Shape;85;p18"/>
          <p:cNvSpPr txBox="1"/>
          <p:nvPr/>
        </p:nvSpPr>
        <p:spPr>
          <a:xfrm>
            <a:off x="455700" y="1648851"/>
            <a:ext cx="2481300" cy="282393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dirty="0">
                <a:solidFill>
                  <a:srgbClr val="595959"/>
                </a:solidFill>
                <a:latin typeface="Roboto Light"/>
                <a:ea typeface="Roboto Light"/>
                <a:cs typeface="Roboto Light"/>
                <a:sym typeface="Roboto Light"/>
              </a:rPr>
              <a:t>How long does it take for a user to make an order in the app</a:t>
            </a:r>
            <a:r>
              <a:rPr lang="ru-RU" sz="1300" dirty="0">
                <a:solidFill>
                  <a:srgbClr val="595959"/>
                </a:solidFill>
                <a:latin typeface="Roboto Light"/>
                <a:ea typeface="Roboto Light"/>
                <a:cs typeface="Roboto Light"/>
                <a:sym typeface="Roboto Light"/>
              </a:rPr>
              <a:t>?</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0"/>
              </a:spcAft>
              <a:buNone/>
            </a:pPr>
            <a:r>
              <a:rPr lang="en" sz="1300" dirty="0">
                <a:solidFill>
                  <a:srgbClr val="595959"/>
                </a:solidFill>
                <a:latin typeface="Roboto Light"/>
                <a:ea typeface="Roboto Light"/>
                <a:cs typeface="Roboto Light"/>
                <a:sym typeface="Roboto Light"/>
              </a:rPr>
              <a:t>Are users able to successfully make an order</a:t>
            </a:r>
            <a:r>
              <a:rPr lang="ru-RU" sz="1300" dirty="0">
                <a:solidFill>
                  <a:srgbClr val="595959"/>
                </a:solidFill>
                <a:latin typeface="Roboto Light"/>
                <a:ea typeface="Roboto Light"/>
                <a:cs typeface="Roboto Light"/>
                <a:sym typeface="Roboto Light"/>
              </a:rPr>
              <a:t>?</a:t>
            </a:r>
            <a:r>
              <a:rPr lang="en" sz="1300" dirty="0">
                <a:solidFill>
                  <a:srgbClr val="595959"/>
                </a:solidFill>
                <a:latin typeface="Roboto Light"/>
                <a:ea typeface="Roboto Light"/>
                <a:cs typeface="Roboto Light"/>
                <a:sym typeface="Roboto Light"/>
              </a:rPr>
              <a:t/>
            </a:r>
            <a:br>
              <a:rPr lang="en" sz="1300" dirty="0">
                <a:solidFill>
                  <a:srgbClr val="595959"/>
                </a:solidFill>
                <a:latin typeface="Roboto Light"/>
                <a:ea typeface="Roboto Light"/>
                <a:cs typeface="Roboto Light"/>
                <a:sym typeface="Roboto Light"/>
              </a:rPr>
            </a:br>
            <a:r>
              <a:rPr lang="en" sz="1300" dirty="0">
                <a:solidFill>
                  <a:srgbClr val="595959"/>
                </a:solidFill>
                <a:latin typeface="Roboto Light"/>
                <a:ea typeface="Roboto Light"/>
                <a:cs typeface="Roboto Light"/>
                <a:sym typeface="Roboto Light"/>
              </a:rPr>
              <a:t>What can I learn from the steps took to make an order</a:t>
            </a:r>
            <a:r>
              <a:rPr lang="ru-RU" sz="1300" dirty="0">
                <a:solidFill>
                  <a:srgbClr val="595959"/>
                </a:solidFill>
                <a:latin typeface="Roboto Light"/>
                <a:ea typeface="Roboto Light"/>
                <a:cs typeface="Roboto Light"/>
                <a:sym typeface="Roboto Light"/>
              </a:rPr>
              <a:t>?</a:t>
            </a:r>
            <a:r>
              <a:rPr lang="en" sz="1300" dirty="0">
                <a:solidFill>
                  <a:srgbClr val="595959"/>
                </a:solidFill>
                <a:latin typeface="Roboto Light"/>
                <a:ea typeface="Roboto Light"/>
                <a:cs typeface="Roboto Light"/>
                <a:sym typeface="Roboto Light"/>
              </a:rPr>
              <a:t/>
            </a:r>
            <a:br>
              <a:rPr lang="en" sz="1300" dirty="0">
                <a:solidFill>
                  <a:srgbClr val="595959"/>
                </a:solidFill>
                <a:latin typeface="Roboto Light"/>
                <a:ea typeface="Roboto Light"/>
                <a:cs typeface="Roboto Light"/>
                <a:sym typeface="Roboto Light"/>
              </a:rPr>
            </a:br>
            <a:r>
              <a:rPr lang="en" sz="1300" dirty="0">
                <a:solidFill>
                  <a:srgbClr val="595959"/>
                </a:solidFill>
                <a:latin typeface="Roboto Light"/>
                <a:ea typeface="Roboto Light"/>
                <a:cs typeface="Roboto Light"/>
                <a:sym typeface="Roboto Light"/>
              </a:rPr>
              <a:t>Are there any parts of the ordering process where users are getting stuck</a:t>
            </a:r>
            <a:r>
              <a:rPr lang="ru-RU" sz="1300" dirty="0">
                <a:solidFill>
                  <a:srgbClr val="595959"/>
                </a:solidFill>
                <a:latin typeface="Roboto Light"/>
                <a:ea typeface="Roboto Light"/>
                <a:cs typeface="Roboto Light"/>
                <a:sym typeface="Roboto Light"/>
              </a:rPr>
              <a:t>?</a:t>
            </a:r>
            <a:endParaRPr lang="en" sz="1300" dirty="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0"/>
              </a:spcAft>
              <a:buNone/>
            </a:pPr>
            <a:r>
              <a:rPr lang="en" sz="1300" dirty="0">
                <a:solidFill>
                  <a:srgbClr val="595959"/>
                </a:solidFill>
                <a:latin typeface="Roboto Light"/>
                <a:ea typeface="Roboto Light"/>
                <a:cs typeface="Roboto Light"/>
                <a:sym typeface="Roboto Light"/>
              </a:rPr>
              <a:t>Is the payment process easy for the users</a:t>
            </a:r>
            <a:r>
              <a:rPr lang="ru-RU" sz="1300" dirty="0">
                <a:solidFill>
                  <a:srgbClr val="595959"/>
                </a:solidFill>
                <a:latin typeface="Roboto Light"/>
                <a:ea typeface="Roboto Light"/>
                <a:cs typeface="Roboto Light"/>
                <a:sym typeface="Roboto Light"/>
              </a:rPr>
              <a:t>?</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1600"/>
              </a:spcAft>
              <a:buNone/>
            </a:pPr>
            <a:endParaRPr sz="1300" dirty="0">
              <a:solidFill>
                <a:srgbClr val="595959"/>
              </a:solidFill>
              <a:latin typeface="Roboto Light"/>
              <a:ea typeface="Roboto Light"/>
              <a:cs typeface="Roboto Light"/>
              <a:sym typeface="Roboto Light"/>
            </a:endParaRPr>
          </a:p>
        </p:txBody>
      </p:sp>
      <p:sp>
        <p:nvSpPr>
          <p:cNvPr id="86" name="Google Shape;86;p18"/>
          <p:cNvSpPr txBox="1"/>
          <p:nvPr/>
        </p:nvSpPr>
        <p:spPr>
          <a:xfrm>
            <a:off x="3312598" y="1310355"/>
            <a:ext cx="2481300" cy="2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285F4"/>
                </a:solidFill>
                <a:latin typeface="Google Sans"/>
                <a:ea typeface="Google Sans"/>
                <a:cs typeface="Google Sans"/>
                <a:sym typeface="Google Sans"/>
              </a:rPr>
              <a:t>Participants</a:t>
            </a:r>
            <a:endParaRPr>
              <a:solidFill>
                <a:srgbClr val="4285F4"/>
              </a:solidFill>
              <a:latin typeface="Google Sans"/>
              <a:ea typeface="Google Sans"/>
              <a:cs typeface="Google Sans"/>
              <a:sym typeface="Google Sans"/>
            </a:endParaRPr>
          </a:p>
        </p:txBody>
      </p:sp>
      <p:sp>
        <p:nvSpPr>
          <p:cNvPr id="87" name="Google Shape;87;p18"/>
          <p:cNvSpPr txBox="1"/>
          <p:nvPr/>
        </p:nvSpPr>
        <p:spPr>
          <a:xfrm>
            <a:off x="3323346" y="1839507"/>
            <a:ext cx="2481300" cy="22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RU" sz="1300" dirty="0">
                <a:solidFill>
                  <a:srgbClr val="595959"/>
                </a:solidFill>
                <a:latin typeface="Roboto Light"/>
                <a:ea typeface="Roboto Light"/>
                <a:cs typeface="Roboto Light"/>
                <a:sym typeface="Roboto Light"/>
              </a:rPr>
              <a:t>5</a:t>
            </a:r>
            <a:r>
              <a:rPr lang="en" sz="1300" dirty="0">
                <a:solidFill>
                  <a:srgbClr val="595959"/>
                </a:solidFill>
                <a:latin typeface="Roboto Light"/>
                <a:ea typeface="Roboto Light"/>
                <a:cs typeface="Roboto Light"/>
                <a:sym typeface="Roboto Light"/>
              </a:rPr>
              <a:t> participants </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0"/>
              </a:spcAft>
              <a:buNone/>
            </a:pPr>
            <a:endParaRPr sz="1300" dirty="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0"/>
              </a:spcAft>
              <a:buNone/>
            </a:pPr>
            <a:r>
              <a:rPr lang="en-US" sz="1300" dirty="0">
                <a:solidFill>
                  <a:srgbClr val="595959"/>
                </a:solidFill>
                <a:latin typeface="Roboto Light"/>
                <a:ea typeface="Roboto Light"/>
                <a:cs typeface="Roboto Light"/>
                <a:sym typeface="Roboto Light"/>
              </a:rPr>
              <a:t>2</a:t>
            </a:r>
            <a:r>
              <a:rPr lang="ru-RU" sz="1300" dirty="0">
                <a:solidFill>
                  <a:srgbClr val="595959"/>
                </a:solidFill>
                <a:latin typeface="Roboto Light"/>
                <a:ea typeface="Roboto Light"/>
                <a:cs typeface="Roboto Light"/>
                <a:sym typeface="Roboto Light"/>
              </a:rPr>
              <a:t> </a:t>
            </a:r>
            <a:r>
              <a:rPr lang="en-US" sz="1300" dirty="0">
                <a:solidFill>
                  <a:srgbClr val="595959"/>
                </a:solidFill>
                <a:latin typeface="Roboto Light"/>
                <a:ea typeface="Roboto Light"/>
                <a:cs typeface="Roboto Light"/>
                <a:sym typeface="Roboto Light"/>
              </a:rPr>
              <a:t>males</a:t>
            </a:r>
            <a:r>
              <a:rPr lang="ru-RU" sz="1300" dirty="0">
                <a:solidFill>
                  <a:srgbClr val="595959"/>
                </a:solidFill>
                <a:latin typeface="Roboto Light"/>
                <a:ea typeface="Roboto Light"/>
                <a:cs typeface="Roboto Light"/>
                <a:sym typeface="Roboto Light"/>
              </a:rPr>
              <a:t>, 3</a:t>
            </a:r>
            <a:r>
              <a:rPr lang="en-US" sz="1300" dirty="0">
                <a:solidFill>
                  <a:srgbClr val="595959"/>
                </a:solidFill>
                <a:latin typeface="Roboto Light"/>
                <a:ea typeface="Roboto Light"/>
                <a:cs typeface="Roboto Light"/>
                <a:sym typeface="Roboto Light"/>
              </a:rPr>
              <a:t> females between the ages  of18-75</a:t>
            </a:r>
            <a:endParaRPr sz="1300" dirty="0">
              <a:solidFill>
                <a:srgbClr val="595959"/>
              </a:solidFill>
              <a:latin typeface="Roboto Light"/>
              <a:ea typeface="Roboto Light"/>
              <a:cs typeface="Roboto Light"/>
              <a:sym typeface="Roboto Light"/>
            </a:endParaRPr>
          </a:p>
        </p:txBody>
      </p:sp>
      <p:sp>
        <p:nvSpPr>
          <p:cNvPr id="88" name="Google Shape;88;p18"/>
          <p:cNvSpPr txBox="1"/>
          <p:nvPr/>
        </p:nvSpPr>
        <p:spPr>
          <a:xfrm>
            <a:off x="6169923" y="1310355"/>
            <a:ext cx="2481300" cy="2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285F4"/>
                </a:solidFill>
                <a:latin typeface="Google Sans"/>
                <a:ea typeface="Google Sans"/>
                <a:cs typeface="Google Sans"/>
                <a:sym typeface="Google Sans"/>
              </a:rPr>
              <a:t>Methodology</a:t>
            </a:r>
            <a:endParaRPr>
              <a:solidFill>
                <a:srgbClr val="4285F4"/>
              </a:solidFill>
              <a:latin typeface="Google Sans"/>
              <a:ea typeface="Google Sans"/>
              <a:cs typeface="Google Sans"/>
              <a:sym typeface="Google Sans"/>
            </a:endParaRPr>
          </a:p>
        </p:txBody>
      </p:sp>
      <p:sp>
        <p:nvSpPr>
          <p:cNvPr id="89" name="Google Shape;89;p18"/>
          <p:cNvSpPr txBox="1"/>
          <p:nvPr/>
        </p:nvSpPr>
        <p:spPr>
          <a:xfrm>
            <a:off x="6180671" y="1839507"/>
            <a:ext cx="2481300" cy="22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dirty="0">
                <a:solidFill>
                  <a:srgbClr val="595959"/>
                </a:solidFill>
                <a:latin typeface="Roboto Light"/>
                <a:ea typeface="Roboto Light"/>
                <a:cs typeface="Roboto Light"/>
                <a:sym typeface="Roboto Light"/>
              </a:rPr>
              <a:t>10 minutes per participant</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1300" dirty="0">
                <a:solidFill>
                  <a:srgbClr val="595959"/>
                </a:solidFill>
                <a:latin typeface="Roboto Light"/>
                <a:ea typeface="Roboto Light"/>
                <a:cs typeface="Roboto Light"/>
                <a:sym typeface="Roboto Light"/>
              </a:rPr>
              <a:t>United States</a:t>
            </a:r>
            <a:r>
              <a:rPr lang="ru-RU" sz="1300" dirty="0">
                <a:solidFill>
                  <a:srgbClr val="595959"/>
                </a:solidFill>
                <a:latin typeface="Roboto Light"/>
                <a:ea typeface="Roboto Light"/>
                <a:cs typeface="Roboto Light"/>
                <a:sym typeface="Roboto Light"/>
              </a:rPr>
              <a:t>, </a:t>
            </a:r>
            <a:r>
              <a:rPr lang="en-US" sz="1300" dirty="0">
                <a:solidFill>
                  <a:srgbClr val="595959"/>
                </a:solidFill>
                <a:latin typeface="Roboto Light"/>
                <a:ea typeface="Roboto Light"/>
                <a:cs typeface="Roboto Light"/>
                <a:sym typeface="Roboto Light"/>
              </a:rPr>
              <a:t>remote</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0"/>
              </a:spcAft>
              <a:buNone/>
            </a:pPr>
            <a:r>
              <a:rPr lang="en" sz="1300" dirty="0">
                <a:solidFill>
                  <a:srgbClr val="595959"/>
                </a:solidFill>
                <a:latin typeface="Roboto Light"/>
                <a:ea typeface="Roboto Light"/>
                <a:cs typeface="Roboto Light"/>
                <a:sym typeface="Roboto Light"/>
              </a:rPr>
              <a:t>Unmoderated usability study</a:t>
            </a:r>
            <a:endParaRPr sz="1300" dirty="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r>
              <a:rPr lang="en" sz="1300" dirty="0">
                <a:solidFill>
                  <a:srgbClr val="595959"/>
                </a:solidFill>
                <a:latin typeface="Roboto Light"/>
                <a:ea typeface="Roboto Light"/>
                <a:cs typeface="Roboto Light"/>
                <a:sym typeface="Roboto Light"/>
              </a:rPr>
              <a:t>Users were asked to perform tasks in low-fidelity prototype</a:t>
            </a:r>
            <a:endParaRPr sz="1300" dirty="0">
              <a:solidFill>
                <a:srgbClr val="595959"/>
              </a:solidFill>
              <a:latin typeface="Roboto Light"/>
              <a:ea typeface="Roboto Light"/>
              <a:cs typeface="Roboto Light"/>
              <a:sym typeface="Roboto Light"/>
            </a:endParaRPr>
          </a:p>
        </p:txBody>
      </p:sp>
      <p:sp>
        <p:nvSpPr>
          <p:cNvPr id="90" name="Google Shape;90;p18"/>
          <p:cNvSpPr txBox="1"/>
          <p:nvPr/>
        </p:nvSpPr>
        <p:spPr>
          <a:xfrm>
            <a:off x="273625" y="404600"/>
            <a:ext cx="1764900" cy="75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000000"/>
                </a:solidFill>
                <a:latin typeface="Google Sans"/>
                <a:ea typeface="Google Sans"/>
                <a:cs typeface="Google Sans"/>
                <a:sym typeface="Google Sans"/>
              </a:rPr>
              <a:t>Study Details</a:t>
            </a:r>
            <a:endParaRPr sz="180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a:solidFill>
                <a:srgbClr val="000000"/>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273625" y="404600"/>
            <a:ext cx="5131200" cy="34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000000"/>
                </a:solidFill>
                <a:latin typeface="Google Sans"/>
                <a:ea typeface="Google Sans"/>
                <a:cs typeface="Google Sans"/>
                <a:sym typeface="Google Sans"/>
              </a:rPr>
              <a:t>Prototype / Design Tested</a:t>
            </a:r>
            <a:endParaRPr sz="1800" dirty="0">
              <a:solidFill>
                <a:srgbClr val="000000"/>
              </a:solidFill>
              <a:latin typeface="Google Sans"/>
              <a:ea typeface="Google Sans"/>
              <a:cs typeface="Google Sans"/>
              <a:sym typeface="Google Sans"/>
            </a:endParaRPr>
          </a:p>
        </p:txBody>
      </p:sp>
      <p:sp>
        <p:nvSpPr>
          <p:cNvPr id="96" name="Google Shape;96;p19"/>
          <p:cNvSpPr txBox="1"/>
          <p:nvPr/>
        </p:nvSpPr>
        <p:spPr>
          <a:xfrm>
            <a:off x="310725" y="934250"/>
            <a:ext cx="3200400" cy="320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dirty="0" smtClean="0">
                <a:solidFill>
                  <a:srgbClr val="595959"/>
                </a:solidFill>
                <a:latin typeface="Roboto Light"/>
                <a:ea typeface="Roboto Light"/>
                <a:cs typeface="Roboto Light"/>
                <a:sym typeface="Roboto Light"/>
              </a:rPr>
              <a:t>Link </a:t>
            </a:r>
            <a:r>
              <a:rPr lang="en" sz="1300" dirty="0">
                <a:solidFill>
                  <a:srgbClr val="595959"/>
                </a:solidFill>
                <a:latin typeface="Roboto Light"/>
                <a:ea typeface="Roboto Light"/>
                <a:cs typeface="Roboto Light"/>
                <a:sym typeface="Roboto Light"/>
              </a:rPr>
              <a:t>to the </a:t>
            </a:r>
            <a:r>
              <a:rPr lang="en" sz="1300" dirty="0" smtClean="0">
                <a:solidFill>
                  <a:srgbClr val="595959"/>
                </a:solidFill>
                <a:latin typeface="Roboto Light"/>
                <a:ea typeface="Roboto Light"/>
                <a:cs typeface="Roboto Light"/>
                <a:sym typeface="Roboto Light"/>
              </a:rPr>
              <a:t>prototype</a:t>
            </a:r>
            <a:endParaRPr lang="ru-RU" sz="1300" dirty="0">
              <a:solidFill>
                <a:srgbClr val="595959"/>
              </a:solidFill>
              <a:latin typeface="Roboto Light"/>
              <a:ea typeface="Roboto Light"/>
              <a:cs typeface="Roboto Light"/>
              <a:sym typeface="Roboto Light"/>
            </a:endParaRPr>
          </a:p>
          <a:p>
            <a:pPr lvl="0">
              <a:lnSpc>
                <a:spcPct val="115000"/>
              </a:lnSpc>
            </a:pPr>
            <a:r>
              <a:rPr lang="en-US" sz="1300" dirty="0">
                <a:solidFill>
                  <a:srgbClr val="595959"/>
                </a:solidFill>
                <a:latin typeface="Roboto Light"/>
                <a:ea typeface="Roboto Light"/>
                <a:cs typeface="Roboto Light"/>
                <a:sym typeface="Roboto Light"/>
              </a:rPr>
              <a:t>https://www.figma.com/proto/VIejjD25W3ZLSOVjp2p2Bf/Digital_wireframes?node-id=1%3A2&amp;scaling=scale-down&amp;page-id=0%3A1&amp;starting-point-node-id=1%3A2</a:t>
            </a:r>
            <a:r>
              <a:rPr lang="en" sz="1300" dirty="0">
                <a:solidFill>
                  <a:srgbClr val="595959"/>
                </a:solidFill>
                <a:latin typeface="Roboto Light"/>
                <a:ea typeface="Roboto Light"/>
                <a:cs typeface="Roboto Light"/>
                <a:sym typeface="Roboto Light"/>
              </a:rPr>
              <a:t/>
            </a:r>
            <a:br>
              <a:rPr lang="en" sz="1300" dirty="0">
                <a:solidFill>
                  <a:srgbClr val="595959"/>
                </a:solidFill>
                <a:latin typeface="Roboto Light"/>
                <a:ea typeface="Roboto Light"/>
                <a:cs typeface="Roboto Light"/>
                <a:sym typeface="Roboto Light"/>
              </a:rPr>
            </a:br>
            <a:r>
              <a:rPr lang="en" sz="1300" dirty="0">
                <a:solidFill>
                  <a:srgbClr val="595959"/>
                </a:solidFill>
                <a:latin typeface="Roboto Light"/>
                <a:ea typeface="Roboto Light"/>
                <a:cs typeface="Roboto Light"/>
                <a:sym typeface="Roboto Light"/>
              </a:rPr>
              <a:t/>
            </a:r>
            <a:br>
              <a:rPr lang="en" sz="1300" dirty="0">
                <a:solidFill>
                  <a:srgbClr val="595959"/>
                </a:solidFill>
                <a:latin typeface="Roboto Light"/>
                <a:ea typeface="Roboto Light"/>
                <a:cs typeface="Roboto Light"/>
                <a:sym typeface="Roboto Light"/>
              </a:rPr>
            </a:br>
            <a:r>
              <a:rPr lang="en" sz="1300" dirty="0">
                <a:solidFill>
                  <a:srgbClr val="595959"/>
                </a:solidFill>
                <a:latin typeface="Roboto Light"/>
                <a:ea typeface="Roboto Light"/>
                <a:cs typeface="Roboto Light"/>
                <a:sym typeface="Roboto Light"/>
              </a:rPr>
              <a:t/>
            </a:r>
            <a:br>
              <a:rPr lang="en" sz="1300" dirty="0">
                <a:solidFill>
                  <a:srgbClr val="595959"/>
                </a:solidFill>
                <a:latin typeface="Roboto Light"/>
                <a:ea typeface="Roboto Light"/>
                <a:cs typeface="Roboto Light"/>
                <a:sym typeface="Roboto Light"/>
              </a:rPr>
            </a:br>
            <a:endParaRPr sz="1300" dirty="0">
              <a:solidFill>
                <a:srgbClr val="595959"/>
              </a:solidFill>
              <a:latin typeface="Roboto Light"/>
              <a:ea typeface="Roboto Light"/>
              <a:cs typeface="Roboto Light"/>
              <a:sym typeface="Roboto Light"/>
            </a:endParaRPr>
          </a:p>
          <a:p>
            <a:pPr marL="0" lvl="0" indent="0" algn="l" rtl="0">
              <a:lnSpc>
                <a:spcPct val="115000"/>
              </a:lnSpc>
              <a:spcBef>
                <a:spcPts val="1600"/>
              </a:spcBef>
              <a:spcAft>
                <a:spcPts val="1600"/>
              </a:spcAft>
              <a:buNone/>
            </a:pPr>
            <a:endParaRPr sz="1100" dirty="0">
              <a:solidFill>
                <a:srgbClr val="595959"/>
              </a:solidFill>
              <a:latin typeface="Roboto Light"/>
              <a:ea typeface="Roboto Light"/>
              <a:cs typeface="Roboto Light"/>
              <a:sym typeface="Roboto Light"/>
            </a:endParaRPr>
          </a:p>
        </p:txBody>
      </p:sp>
      <p:sp>
        <p:nvSpPr>
          <p:cNvPr id="98" name="Google Shape;98;p19"/>
          <p:cNvSpPr/>
          <p:nvPr/>
        </p:nvSpPr>
        <p:spPr>
          <a:xfrm>
            <a:off x="279375" y="4700968"/>
            <a:ext cx="8562900" cy="1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10" descr="W:\IT_education\Google UX Design\3 Build Wireframes and Low-Fidelity Prototypes\Project_1_Chatbot App\e_Digital_wireframe_Home.JPG"/>
          <p:cNvPicPr>
            <a:picLocks noChangeAspect="1" noChangeArrowheads="1"/>
          </p:cNvPicPr>
          <p:nvPr/>
        </p:nvPicPr>
        <p:blipFill>
          <a:blip r:embed="rId3"/>
          <a:srcRect/>
          <a:stretch>
            <a:fillRect/>
          </a:stretch>
        </p:blipFill>
        <p:spPr bwMode="auto">
          <a:xfrm>
            <a:off x="5750499" y="395824"/>
            <a:ext cx="2197100" cy="43338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956075" y="1361850"/>
            <a:ext cx="6732000" cy="278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2" name="Picture 10" descr="W:\IT_education\Google UX Design\3 Build Wireframes and Low-Fidelity Prototypes\Project_1_Chatbot App\e_Digital_wireframe_Home.JPG"/>
          <p:cNvPicPr>
            <a:picLocks noChangeAspect="1" noChangeArrowheads="1"/>
          </p:cNvPicPr>
          <p:nvPr/>
        </p:nvPicPr>
        <p:blipFill>
          <a:blip r:embed="rId3"/>
          <a:srcRect/>
          <a:stretch>
            <a:fillRect/>
          </a:stretch>
        </p:blipFill>
        <p:spPr bwMode="auto">
          <a:xfrm>
            <a:off x="5948803" y="428873"/>
            <a:ext cx="2197100" cy="4333875"/>
          </a:xfrm>
          <a:prstGeom prst="rect">
            <a:avLst/>
          </a:prstGeom>
          <a:noFill/>
          <a:ln w="9525">
            <a:noFill/>
            <a:miter lim="800000"/>
            <a:headEnd/>
            <a:tailEnd/>
          </a:ln>
        </p:spPr>
      </p:pic>
      <p:sp>
        <p:nvSpPr>
          <p:cNvPr id="109" name="Google Shape;109;p21"/>
          <p:cNvSpPr txBox="1"/>
          <p:nvPr/>
        </p:nvSpPr>
        <p:spPr>
          <a:xfrm>
            <a:off x="273625" y="404600"/>
            <a:ext cx="5131200" cy="34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rgbClr val="000000"/>
                </a:solidFill>
                <a:latin typeface="Google Sans"/>
                <a:ea typeface="Google Sans"/>
                <a:cs typeface="Google Sans"/>
                <a:sym typeface="Google Sans"/>
              </a:rPr>
              <a:t>For many participants starting an order selection process is difficult  </a:t>
            </a:r>
            <a:endParaRPr sz="1800" dirty="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p:txBody>
      </p:sp>
      <p:sp>
        <p:nvSpPr>
          <p:cNvPr id="110" name="Google Shape;110;p21"/>
          <p:cNvSpPr txBox="1"/>
          <p:nvPr/>
        </p:nvSpPr>
        <p:spPr>
          <a:xfrm>
            <a:off x="273625" y="971350"/>
            <a:ext cx="3585900" cy="320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rgbClr val="595959"/>
              </a:solidFill>
              <a:latin typeface="Roboto Light"/>
              <a:ea typeface="Roboto Light"/>
              <a:cs typeface="Roboto Light"/>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300" dirty="0" smtClean="0">
                <a:solidFill>
                  <a:srgbClr val="595959"/>
                </a:solidFill>
                <a:latin typeface="Roboto Light"/>
                <a:ea typeface="Roboto Light"/>
                <a:cs typeface="Roboto Light"/>
                <a:sym typeface="Roboto Light"/>
              </a:rPr>
              <a:t>2 of the 5 participants didn’t know where to start an order selection process.</a:t>
            </a:r>
            <a:endParaRPr sz="1300" dirty="0">
              <a:solidFill>
                <a:srgbClr val="595959"/>
              </a:solidFill>
              <a:latin typeface="Roboto Light"/>
              <a:ea typeface="Roboto Light"/>
              <a:cs typeface="Roboto Light"/>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300" dirty="0" smtClean="0">
                <a:solidFill>
                  <a:srgbClr val="595959"/>
                </a:solidFill>
                <a:latin typeface="Roboto Light"/>
                <a:ea typeface="Roboto Light"/>
                <a:cs typeface="Roboto Light"/>
                <a:sym typeface="Roboto Light"/>
              </a:rPr>
              <a:t>Not all participants who wanted to make an order expressed the same level of frustration.</a:t>
            </a:r>
          </a:p>
          <a:p>
            <a:pPr marL="457200" lvl="0" indent="-311150" algn="l" rtl="0">
              <a:lnSpc>
                <a:spcPct val="115000"/>
              </a:lnSpc>
              <a:spcBef>
                <a:spcPts val="1000"/>
              </a:spcBef>
              <a:spcAft>
                <a:spcPts val="0"/>
              </a:spcAft>
              <a:buClr>
                <a:srgbClr val="595959"/>
              </a:buClr>
              <a:buSzPts val="1300"/>
            </a:pPr>
            <a:endParaRPr sz="1300" dirty="0">
              <a:solidFill>
                <a:srgbClr val="595959"/>
              </a:solidFill>
              <a:latin typeface="Roboto Light"/>
              <a:ea typeface="Roboto Light"/>
              <a:cs typeface="Roboto Light"/>
              <a:sym typeface="Roboto Light"/>
            </a:endParaRPr>
          </a:p>
          <a:p>
            <a:pPr lvl="0">
              <a:spcBef>
                <a:spcPts val="1000"/>
              </a:spcBef>
            </a:pPr>
            <a:r>
              <a:rPr lang="en" sz="1300" dirty="0" smtClean="0">
                <a:solidFill>
                  <a:srgbClr val="4285F4"/>
                </a:solidFill>
                <a:latin typeface="Roboto Light"/>
                <a:ea typeface="Roboto Light"/>
                <a:cs typeface="Roboto Light"/>
                <a:sym typeface="Roboto Light"/>
              </a:rPr>
              <a:t>“I get no idea where to start.” (Participant A)</a:t>
            </a:r>
          </a:p>
          <a:p>
            <a:pPr>
              <a:spcBef>
                <a:spcPts val="1000"/>
              </a:spcBef>
            </a:pPr>
            <a:r>
              <a:rPr lang="en-US" sz="1300" dirty="0" smtClean="0">
                <a:solidFill>
                  <a:srgbClr val="4285F4"/>
                </a:solidFill>
                <a:latin typeface="Roboto Light"/>
                <a:ea typeface="Roboto Light"/>
                <a:cs typeface="Roboto Light"/>
                <a:sym typeface="Roboto Light"/>
              </a:rPr>
              <a:t>“I don’t know where to start.” (Participant B)</a:t>
            </a:r>
          </a:p>
          <a:p>
            <a:pPr marL="0" lvl="0" indent="0" algn="l" rtl="0">
              <a:lnSpc>
                <a:spcPct val="115000"/>
              </a:lnSpc>
              <a:spcBef>
                <a:spcPts val="0"/>
              </a:spcBef>
              <a:spcAft>
                <a:spcPts val="1000"/>
              </a:spcAft>
              <a:buNone/>
            </a:pPr>
            <a:endParaRPr sz="1300" dirty="0">
              <a:solidFill>
                <a:srgbClr val="595959"/>
              </a:solidFill>
              <a:latin typeface="Roboto Light"/>
              <a:ea typeface="Roboto Light"/>
              <a:cs typeface="Roboto Light"/>
              <a:sym typeface="Roboto Light"/>
            </a:endParaRPr>
          </a:p>
        </p:txBody>
      </p:sp>
      <p:sp>
        <p:nvSpPr>
          <p:cNvPr id="111" name="Google Shape;111;p21"/>
          <p:cNvSpPr/>
          <p:nvPr/>
        </p:nvSpPr>
        <p:spPr>
          <a:xfrm>
            <a:off x="6180932" y="1154727"/>
            <a:ext cx="1732800" cy="2822362"/>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285F4"/>
              </a:solidFill>
            </a:endParaRPr>
          </a:p>
        </p:txBody>
      </p:sp>
      <p:grpSp>
        <p:nvGrpSpPr>
          <p:cNvPr id="112" name="Google Shape;112;p21"/>
          <p:cNvGrpSpPr/>
          <p:nvPr/>
        </p:nvGrpSpPr>
        <p:grpSpPr>
          <a:xfrm>
            <a:off x="6067408" y="1040462"/>
            <a:ext cx="234000" cy="234000"/>
            <a:chOff x="4462947" y="2315504"/>
            <a:chExt cx="234000" cy="234000"/>
          </a:xfrm>
        </p:grpSpPr>
        <p:sp>
          <p:nvSpPr>
            <p:cNvPr id="113" name="Google Shape;113;p21"/>
            <p:cNvSpPr/>
            <p:nvPr/>
          </p:nvSpPr>
          <p:spPr>
            <a:xfrm>
              <a:off x="4504550" y="2364650"/>
              <a:ext cx="165900" cy="1659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 name="Google Shape;114;p21"/>
            <p:cNvSpPr txBox="1"/>
            <p:nvPr/>
          </p:nvSpPr>
          <p:spPr>
            <a:xfrm>
              <a:off x="4462947" y="2315504"/>
              <a:ext cx="234000" cy="23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solidFill>
                    <a:srgbClr val="FFFFFF"/>
                  </a:solidFill>
                  <a:latin typeface="Roboto"/>
                  <a:ea typeface="Roboto"/>
                  <a:cs typeface="Roboto"/>
                  <a:sym typeface="Roboto"/>
                </a:rPr>
                <a:t>a</a:t>
              </a:r>
              <a:endParaRPr sz="900" dirty="0">
                <a:solidFill>
                  <a:srgbClr val="FFFFFF"/>
                </a:solidFill>
                <a:latin typeface="Roboto"/>
                <a:ea typeface="Roboto"/>
                <a:cs typeface="Roboto"/>
                <a:sym typeface="Roboto"/>
              </a:endParaRPr>
            </a:p>
          </p:txBody>
        </p:sp>
      </p:grpSp>
      <p:sp>
        <p:nvSpPr>
          <p:cNvPr id="115" name="Google Shape;115;p21"/>
          <p:cNvSpPr/>
          <p:nvPr/>
        </p:nvSpPr>
        <p:spPr>
          <a:xfrm>
            <a:off x="279375" y="4700968"/>
            <a:ext cx="8562900" cy="1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2" name="Рисунок 11">
            <a:extLst>
              <a:ext uri="{FF2B5EF4-FFF2-40B4-BE49-F238E27FC236}">
                <a16:creationId xmlns:a16="http://schemas.microsoft.com/office/drawing/2014/main" xmlns="" id="{49B3BD5C-6011-49C8-9115-C7BDCAC58CBD}"/>
              </a:ext>
            </a:extLst>
          </p:cNvPr>
          <p:cNvPicPr>
            <a:picLocks noChangeAspect="1"/>
          </p:cNvPicPr>
          <p:nvPr/>
        </p:nvPicPr>
        <p:blipFill rotWithShape="1">
          <a:blip r:embed="rId3"/>
          <a:srcRect l="40557" t="20339" r="40807" b="14202"/>
          <a:stretch/>
        </p:blipFill>
        <p:spPr>
          <a:xfrm>
            <a:off x="5994972" y="396854"/>
            <a:ext cx="2166078" cy="4277664"/>
          </a:xfrm>
          <a:prstGeom prst="rect">
            <a:avLst/>
          </a:prstGeom>
        </p:spPr>
      </p:pic>
      <p:sp>
        <p:nvSpPr>
          <p:cNvPr id="109" name="Google Shape;109;p21"/>
          <p:cNvSpPr txBox="1"/>
          <p:nvPr/>
        </p:nvSpPr>
        <p:spPr>
          <a:xfrm>
            <a:off x="273625" y="404600"/>
            <a:ext cx="5131200" cy="34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smtClean="0">
                <a:latin typeface="Google Sans"/>
                <a:ea typeface="Google Sans"/>
                <a:cs typeface="Google Sans"/>
                <a:sym typeface="Google Sans"/>
              </a:rPr>
              <a:t>F</a:t>
            </a:r>
            <a:r>
              <a:rPr lang="en" sz="1800" dirty="0" smtClean="0">
                <a:solidFill>
                  <a:srgbClr val="000000"/>
                </a:solidFill>
                <a:latin typeface="Google Sans"/>
                <a:ea typeface="Google Sans"/>
                <a:cs typeface="Google Sans"/>
                <a:sym typeface="Google Sans"/>
              </a:rPr>
              <a:t>or many participants the ability to group orders and split invoices is useful  </a:t>
            </a:r>
            <a:endParaRPr sz="1800" dirty="0">
              <a:solidFill>
                <a:srgbClr val="000000"/>
              </a:solidFill>
              <a:latin typeface="Google Sans"/>
              <a:ea typeface="Google Sans"/>
              <a:cs typeface="Google Sans"/>
              <a:sym typeface="Google Sans"/>
            </a:endParaRPr>
          </a:p>
          <a:p>
            <a:pPr marL="0" lvl="0" indent="0" algn="l" rtl="0">
              <a:lnSpc>
                <a:spcPct val="115000"/>
              </a:lnSpc>
              <a:spcBef>
                <a:spcPts val="0"/>
              </a:spcBef>
              <a:spcAft>
                <a:spcPts val="0"/>
              </a:spcAft>
              <a:buNone/>
            </a:pPr>
            <a:endParaRPr sz="1800" dirty="0">
              <a:solidFill>
                <a:srgbClr val="000000"/>
              </a:solidFill>
              <a:latin typeface="Google Sans"/>
              <a:ea typeface="Google Sans"/>
              <a:cs typeface="Google Sans"/>
              <a:sym typeface="Google Sans"/>
            </a:endParaRPr>
          </a:p>
        </p:txBody>
      </p:sp>
      <p:sp>
        <p:nvSpPr>
          <p:cNvPr id="110" name="Google Shape;110;p21"/>
          <p:cNvSpPr txBox="1"/>
          <p:nvPr/>
        </p:nvSpPr>
        <p:spPr>
          <a:xfrm>
            <a:off x="273625" y="971350"/>
            <a:ext cx="3585900" cy="36514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dirty="0">
              <a:solidFill>
                <a:srgbClr val="595959"/>
              </a:solidFill>
              <a:latin typeface="Roboto Light"/>
              <a:ea typeface="Roboto Light"/>
              <a:cs typeface="Roboto Light"/>
              <a:sym typeface="Roboto Light"/>
            </a:endParaRPr>
          </a:p>
          <a:p>
            <a:pPr marL="457200" lvl="0" indent="-311150" algn="l" rtl="0">
              <a:lnSpc>
                <a:spcPct val="115000"/>
              </a:lnSpc>
              <a:spcBef>
                <a:spcPts val="1000"/>
              </a:spcBef>
              <a:spcAft>
                <a:spcPts val="0"/>
              </a:spcAft>
              <a:buClr>
                <a:srgbClr val="595959"/>
              </a:buClr>
              <a:buSzPts val="1300"/>
              <a:buFont typeface="Roboto Light"/>
              <a:buChar char="●"/>
            </a:pPr>
            <a:r>
              <a:rPr lang="en" sz="1300" dirty="0" smtClean="0">
                <a:solidFill>
                  <a:srgbClr val="595959"/>
                </a:solidFill>
                <a:latin typeface="Roboto Light"/>
                <a:ea typeface="Roboto Light"/>
                <a:cs typeface="Roboto Light"/>
                <a:sym typeface="Roboto Light"/>
              </a:rPr>
              <a:t>2 of the 5 participants were looking for non-existent features for group order and split invoice.</a:t>
            </a:r>
            <a:endParaRPr sz="1300" dirty="0">
              <a:solidFill>
                <a:srgbClr val="595959"/>
              </a:solidFill>
              <a:latin typeface="Roboto Light"/>
              <a:ea typeface="Roboto Light"/>
              <a:cs typeface="Roboto Light"/>
              <a:sym typeface="Roboto Light"/>
            </a:endParaRPr>
          </a:p>
          <a:p>
            <a:pPr marL="457200" lvl="0" indent="-311150">
              <a:lnSpc>
                <a:spcPct val="115000"/>
              </a:lnSpc>
              <a:spcBef>
                <a:spcPts val="1000"/>
              </a:spcBef>
              <a:buClr>
                <a:srgbClr val="595959"/>
              </a:buClr>
              <a:buSzPts val="1300"/>
              <a:buFont typeface="Roboto Light"/>
              <a:buChar char="●"/>
            </a:pPr>
            <a:r>
              <a:rPr lang="en" sz="1300" dirty="0" smtClean="0">
                <a:solidFill>
                  <a:srgbClr val="595959"/>
                </a:solidFill>
                <a:latin typeface="Roboto Light"/>
                <a:ea typeface="Roboto Light"/>
                <a:cs typeface="Roboto Light"/>
                <a:sym typeface="Roboto Light"/>
              </a:rPr>
              <a:t>Not all participants who </a:t>
            </a:r>
            <a:r>
              <a:rPr lang="en-US" sz="1300" dirty="0" smtClean="0">
                <a:solidFill>
                  <a:srgbClr val="595959"/>
                </a:solidFill>
                <a:latin typeface="Roboto Light"/>
                <a:ea typeface="Roboto Light"/>
                <a:cs typeface="Roboto Light"/>
                <a:sym typeface="Roboto Light"/>
              </a:rPr>
              <a:t>made the order successfully spoke out for the need to be able to place group orders and split invoices</a:t>
            </a:r>
            <a:r>
              <a:rPr lang="en" sz="1300" dirty="0" smtClean="0">
                <a:solidFill>
                  <a:srgbClr val="595959"/>
                </a:solidFill>
                <a:latin typeface="Roboto Light"/>
                <a:ea typeface="Roboto Light"/>
                <a:cs typeface="Roboto Light"/>
                <a:sym typeface="Roboto Light"/>
              </a:rPr>
              <a:t>.</a:t>
            </a:r>
          </a:p>
          <a:p>
            <a:pPr marL="457200" lvl="0" indent="-311150">
              <a:lnSpc>
                <a:spcPct val="115000"/>
              </a:lnSpc>
              <a:spcBef>
                <a:spcPts val="1000"/>
              </a:spcBef>
              <a:buClr>
                <a:srgbClr val="595959"/>
              </a:buClr>
              <a:buSzPts val="1300"/>
              <a:buFont typeface="Roboto Light"/>
              <a:buChar char="●"/>
            </a:pPr>
            <a:endParaRPr lang="en" sz="1300" dirty="0" smtClean="0">
              <a:solidFill>
                <a:srgbClr val="595959"/>
              </a:solidFill>
              <a:latin typeface="Roboto Light"/>
              <a:ea typeface="Roboto Light"/>
              <a:cs typeface="Roboto Light"/>
              <a:sym typeface="Roboto Light"/>
            </a:endParaRPr>
          </a:p>
          <a:p>
            <a:pPr lvl="0">
              <a:spcBef>
                <a:spcPts val="1000"/>
              </a:spcBef>
            </a:pPr>
            <a:r>
              <a:rPr lang="en" sz="1300" dirty="0" smtClean="0">
                <a:solidFill>
                  <a:srgbClr val="4285F4"/>
                </a:solidFill>
                <a:latin typeface="Roboto Light"/>
                <a:ea typeface="Roboto Light"/>
                <a:cs typeface="Roboto Light"/>
                <a:sym typeface="Roboto Light"/>
              </a:rPr>
              <a:t>“Where is the group table reservation.” (Participant A)</a:t>
            </a:r>
          </a:p>
          <a:p>
            <a:pPr>
              <a:spcBef>
                <a:spcPts val="1000"/>
              </a:spcBef>
            </a:pPr>
            <a:r>
              <a:rPr lang="en-US" sz="1300" dirty="0" smtClean="0">
                <a:solidFill>
                  <a:srgbClr val="4285F4"/>
                </a:solidFill>
                <a:latin typeface="Roboto Light"/>
                <a:ea typeface="Roboto Light"/>
                <a:cs typeface="Roboto Light"/>
                <a:sym typeface="Roboto Light"/>
              </a:rPr>
              <a:t>“I would like to see detailed division of the account.” (Participant C)</a:t>
            </a:r>
          </a:p>
          <a:p>
            <a:pPr marL="457200" lvl="0" indent="-311150">
              <a:lnSpc>
                <a:spcPct val="115000"/>
              </a:lnSpc>
              <a:spcBef>
                <a:spcPts val="1000"/>
              </a:spcBef>
              <a:buClr>
                <a:srgbClr val="595959"/>
              </a:buClr>
              <a:buSzPts val="1300"/>
              <a:buFont typeface="Roboto Light"/>
              <a:buChar char="●"/>
            </a:pPr>
            <a:endParaRPr sz="1300" dirty="0">
              <a:solidFill>
                <a:srgbClr val="595959"/>
              </a:solidFill>
              <a:latin typeface="Roboto Light"/>
              <a:ea typeface="Roboto Light"/>
              <a:cs typeface="Roboto Light"/>
              <a:sym typeface="Roboto Light"/>
            </a:endParaRPr>
          </a:p>
          <a:p>
            <a:pPr marL="0" lvl="0" indent="0" algn="l" rtl="0">
              <a:lnSpc>
                <a:spcPct val="115000"/>
              </a:lnSpc>
              <a:spcBef>
                <a:spcPts val="0"/>
              </a:spcBef>
              <a:spcAft>
                <a:spcPts val="1000"/>
              </a:spcAft>
              <a:buNone/>
            </a:pPr>
            <a:endParaRPr sz="1300" dirty="0">
              <a:solidFill>
                <a:srgbClr val="595959"/>
              </a:solidFill>
              <a:latin typeface="Roboto Light"/>
              <a:ea typeface="Roboto Light"/>
              <a:cs typeface="Roboto Light"/>
              <a:sym typeface="Roboto Light"/>
            </a:endParaRPr>
          </a:p>
        </p:txBody>
      </p:sp>
      <p:sp>
        <p:nvSpPr>
          <p:cNvPr id="111" name="Google Shape;111;p21"/>
          <p:cNvSpPr/>
          <p:nvPr/>
        </p:nvSpPr>
        <p:spPr>
          <a:xfrm>
            <a:off x="6192550" y="1816198"/>
            <a:ext cx="1776725" cy="2109020"/>
          </a:xfrm>
          <a:prstGeom prst="rect">
            <a:avLst/>
          </a:prstGeom>
          <a:noFill/>
          <a:ln w="2857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285F4"/>
              </a:solidFill>
            </a:endParaRPr>
          </a:p>
        </p:txBody>
      </p:sp>
      <p:grpSp>
        <p:nvGrpSpPr>
          <p:cNvPr id="5" name="Google Shape;112;p21"/>
          <p:cNvGrpSpPr/>
          <p:nvPr/>
        </p:nvGrpSpPr>
        <p:grpSpPr>
          <a:xfrm>
            <a:off x="6071324" y="1671010"/>
            <a:ext cx="234000" cy="234000"/>
            <a:chOff x="4462947" y="2315504"/>
            <a:chExt cx="234000" cy="234000"/>
          </a:xfrm>
        </p:grpSpPr>
        <p:sp>
          <p:nvSpPr>
            <p:cNvPr id="113" name="Google Shape;113;p21"/>
            <p:cNvSpPr/>
            <p:nvPr/>
          </p:nvSpPr>
          <p:spPr>
            <a:xfrm>
              <a:off x="4504550" y="2364650"/>
              <a:ext cx="165900" cy="1659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 name="Google Shape;114;p21"/>
            <p:cNvSpPr txBox="1"/>
            <p:nvPr/>
          </p:nvSpPr>
          <p:spPr>
            <a:xfrm>
              <a:off x="4462947" y="2315504"/>
              <a:ext cx="234000" cy="23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dirty="0">
                  <a:solidFill>
                    <a:srgbClr val="FFFFFF"/>
                  </a:solidFill>
                  <a:latin typeface="Roboto"/>
                  <a:ea typeface="Roboto"/>
                  <a:cs typeface="Roboto"/>
                  <a:sym typeface="Roboto"/>
                </a:rPr>
                <a:t>a</a:t>
              </a:r>
              <a:endParaRPr sz="900" dirty="0">
                <a:solidFill>
                  <a:srgbClr val="FFFFFF"/>
                </a:solidFill>
                <a:latin typeface="Roboto"/>
                <a:ea typeface="Roboto"/>
                <a:cs typeface="Roboto"/>
                <a:sym typeface="Roboto"/>
              </a:endParaRPr>
            </a:p>
          </p:txBody>
        </p:sp>
      </p:grpSp>
      <p:sp>
        <p:nvSpPr>
          <p:cNvPr id="115" name="Google Shape;115;p21"/>
          <p:cNvSpPr/>
          <p:nvPr/>
        </p:nvSpPr>
        <p:spPr>
          <a:xfrm>
            <a:off x="279375" y="4700968"/>
            <a:ext cx="8562900" cy="1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602</Words>
  <Application>Microsoft Office PowerPoint</Application>
  <PresentationFormat>Экран (16:9)</PresentationFormat>
  <Paragraphs>72</Paragraphs>
  <Slides>14</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Google Sans</vt:lpstr>
      <vt:lpstr>Roboto Light</vt:lpstr>
      <vt:lpstr>Roboto</vt:lpstr>
      <vt:lpstr>Simple Light</vt:lpstr>
      <vt:lpstr>Слайд 1</vt:lpstr>
      <vt:lpstr>Слайд 2</vt:lpstr>
      <vt:lpstr>Слайд 3</vt:lpstr>
      <vt:lpstr>Слайд 4</vt:lpstr>
      <vt:lpstr>Слайд 5</vt:lpstr>
      <vt:lpstr>Слайд 6</vt:lpstr>
      <vt:lpstr>Themes </vt:lpstr>
      <vt:lpstr>Слайд 8</vt:lpstr>
      <vt:lpstr>Слайд 9</vt:lpstr>
      <vt:lpstr>Слайд 10</vt:lpstr>
      <vt:lpstr>Insights &amp; Recommendations</vt:lpstr>
      <vt:lpstr>Слайд 12</vt:lpstr>
      <vt:lpstr>Слайд 13</vt:lpstr>
      <vt:lpstr>Слайд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Roman</cp:lastModifiedBy>
  <cp:revision>20</cp:revision>
  <dcterms:modified xsi:type="dcterms:W3CDTF">2021-12-02T11:29:48Z</dcterms:modified>
</cp:coreProperties>
</file>