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7" r:id="rId7"/>
    <p:sldId id="266" r:id="rId8"/>
    <p:sldId id="264" r:id="rId9"/>
    <p:sldId id="263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F333BCE-48A0-433D-8E45-E60CB6588A55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DCC667B-763C-40D7-942B-6B340A87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91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3BCE-48A0-433D-8E45-E60CB6588A55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C667B-763C-40D7-942B-6B340A87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13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333BCE-48A0-433D-8E45-E60CB6588A55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DCC667B-763C-40D7-942B-6B340A87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655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333BCE-48A0-433D-8E45-E60CB6588A55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DCC667B-763C-40D7-942B-6B340A879C1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7510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333BCE-48A0-433D-8E45-E60CB6588A55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DCC667B-763C-40D7-942B-6B340A87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260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3BCE-48A0-433D-8E45-E60CB6588A55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C667B-763C-40D7-942B-6B340A87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425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3BCE-48A0-433D-8E45-E60CB6588A55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C667B-763C-40D7-942B-6B340A87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981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3BCE-48A0-433D-8E45-E60CB6588A55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C667B-763C-40D7-942B-6B340A87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941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333BCE-48A0-433D-8E45-E60CB6588A55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DCC667B-763C-40D7-942B-6B340A87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69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3BCE-48A0-433D-8E45-E60CB6588A55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C667B-763C-40D7-942B-6B340A87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61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333BCE-48A0-433D-8E45-E60CB6588A55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DCC667B-763C-40D7-942B-6B340A87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42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3BCE-48A0-433D-8E45-E60CB6588A55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C667B-763C-40D7-942B-6B340A87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8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3BCE-48A0-433D-8E45-E60CB6588A55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C667B-763C-40D7-942B-6B340A87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3BCE-48A0-433D-8E45-E60CB6588A55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C667B-763C-40D7-942B-6B340A87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7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3BCE-48A0-433D-8E45-E60CB6588A55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C667B-763C-40D7-942B-6B340A87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14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3BCE-48A0-433D-8E45-E60CB6588A55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C667B-763C-40D7-942B-6B340A87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06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3BCE-48A0-433D-8E45-E60CB6588A55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C667B-763C-40D7-942B-6B340A87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33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33BCE-48A0-433D-8E45-E60CB6588A55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C667B-763C-40D7-942B-6B340A87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196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1++" TargetMode="External"/><Relationship Id="rId2" Type="http://schemas.openxmlformats.org/officeDocument/2006/relationships/hyperlink" Target="https://ru.wikipedia.org/wiki/%D0%A1%D0%B8_(%D1%8F%D0%B7%D1%8B%D0%BA_%D0%BF%D1%80%D0%BE%D0%B3%D1%80%D0%B0%D0%BC%D0%BC%D0%B8%D1%80%D0%BE%D0%B2%D0%B0%D0%BD%D0%B8%D1%8F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Python" TargetMode="External"/><Relationship Id="rId4" Type="http://schemas.openxmlformats.org/officeDocument/2006/relationships/hyperlink" Target="https://ru.wikipedia.org/wiki/C_Shar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 </a:t>
            </a:r>
            <a:r>
              <a:rPr lang="ru-RU" dirty="0" smtClean="0"/>
              <a:t>и 1(двоичная система </a:t>
            </a:r>
            <a:r>
              <a:rPr lang="ru-RU" dirty="0" smtClean="0"/>
              <a:t>счисления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3200" y="6515100"/>
            <a:ext cx="9448800" cy="685800"/>
          </a:xfrm>
        </p:spPr>
        <p:txBody>
          <a:bodyPr/>
          <a:lstStyle/>
          <a:p>
            <a:pPr algn="r"/>
            <a:r>
              <a:rPr lang="ru-RU" dirty="0" smtClean="0"/>
              <a:t>Презентацию делал Ткачёв Богдан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78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Материалы были взяты:</a:t>
            </a:r>
          </a:p>
          <a:p>
            <a:r>
              <a:rPr lang="ru-RU" dirty="0" smtClean="0"/>
              <a:t>- Википедия</a:t>
            </a:r>
          </a:p>
          <a:p>
            <a:r>
              <a:rPr lang="ru-RU" dirty="0" smtClean="0"/>
              <a:t>-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docs.microsoft.com</a:t>
            </a:r>
            <a:endParaRPr lang="ru-RU" dirty="0" smtClean="0"/>
          </a:p>
          <a:p>
            <a:r>
              <a:rPr lang="ru-RU" smtClean="0"/>
              <a:t>- </a:t>
            </a:r>
            <a:r>
              <a:rPr lang="en-US" smtClean="0"/>
              <a:t>Metanit</a:t>
            </a:r>
            <a:endParaRPr lang="ru-RU" dirty="0" smtClean="0"/>
          </a:p>
          <a:p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484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Размерность памяти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993906"/>
              </p:ext>
            </p:extLst>
          </p:nvPr>
        </p:nvGraphicFramePr>
        <p:xfrm>
          <a:off x="1418687" y="2063749"/>
          <a:ext cx="8929176" cy="3311528"/>
        </p:xfrm>
        <a:graphic>
          <a:graphicData uri="http://schemas.openxmlformats.org/drawingml/2006/table">
            <a:tbl>
              <a:tblPr/>
              <a:tblGrid>
                <a:gridCol w="2976392"/>
                <a:gridCol w="2976392"/>
                <a:gridCol w="2976392"/>
              </a:tblGrid>
              <a:tr h="301048">
                <a:tc>
                  <a:txBody>
                    <a:bodyPr/>
                    <a:lstStyle/>
                    <a:p>
                      <a:r>
                        <a:rPr lang="ru-RU" sz="15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Единица</a:t>
                      </a:r>
                      <a:endParaRPr lang="ru-RU" sz="15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32723" marR="32723" marT="32723" marB="327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b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Аббревиатура</a:t>
                      </a:r>
                      <a:endParaRPr lang="ru-RU" sz="150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32723" marR="32723" marT="32723" marB="327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b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Сколько</a:t>
                      </a:r>
                      <a:endParaRPr lang="ru-RU" sz="150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32723" marR="32723" marT="32723" marB="327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0E0"/>
                    </a:solidFill>
                  </a:tcPr>
                </a:tc>
              </a:tr>
              <a:tr h="301048">
                <a:tc>
                  <a:txBody>
                    <a:bodyPr/>
                    <a:lstStyle/>
                    <a:p>
                      <a:r>
                        <a:rPr lang="ru-RU" sz="15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бит</a:t>
                      </a:r>
                    </a:p>
                  </a:txBody>
                  <a:tcPr marL="32723" marR="32723" marT="32723" marB="327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б</a:t>
                      </a:r>
                    </a:p>
                  </a:txBody>
                  <a:tcPr marL="32723" marR="32723" marT="32723" marB="327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32723" marR="32723" marT="32723" marB="327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301048">
                <a:tc>
                  <a:txBody>
                    <a:bodyPr/>
                    <a:lstStyle/>
                    <a:p>
                      <a:r>
                        <a:rPr lang="ru-RU" sz="15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байт</a:t>
                      </a:r>
                    </a:p>
                  </a:txBody>
                  <a:tcPr marL="32723" marR="32723" marT="32723" marB="327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Б</a:t>
                      </a:r>
                    </a:p>
                  </a:txBody>
                  <a:tcPr marL="32723" marR="32723" marT="32723" marB="327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8 бит</a:t>
                      </a:r>
                    </a:p>
                  </a:txBody>
                  <a:tcPr marL="32723" marR="32723" marT="32723" marB="327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1048">
                <a:tc>
                  <a:txBody>
                    <a:bodyPr/>
                    <a:lstStyle/>
                    <a:p>
                      <a:r>
                        <a:rPr lang="ru-RU" sz="15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килобит</a:t>
                      </a:r>
                    </a:p>
                  </a:txBody>
                  <a:tcPr marL="32723" marR="32723" marT="32723" marB="327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кбит (кб)</a:t>
                      </a:r>
                    </a:p>
                  </a:txBody>
                  <a:tcPr marL="32723" marR="32723" marT="32723" marB="327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1 000 бит</a:t>
                      </a:r>
                    </a:p>
                  </a:txBody>
                  <a:tcPr marL="32723" marR="32723" marT="32723" marB="327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301048">
                <a:tc>
                  <a:txBody>
                    <a:bodyPr/>
                    <a:lstStyle/>
                    <a:p>
                      <a:r>
                        <a:rPr lang="ru-RU" sz="15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килобайт</a:t>
                      </a:r>
                    </a:p>
                  </a:txBody>
                  <a:tcPr marL="32723" marR="32723" marT="32723" marB="327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КБайт (</a:t>
                      </a:r>
                      <a:r>
                        <a:rPr lang="en-US" sz="15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K</a:t>
                      </a:r>
                      <a:r>
                        <a:rPr lang="ru-RU" sz="15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Б)</a:t>
                      </a:r>
                    </a:p>
                  </a:txBody>
                  <a:tcPr marL="32723" marR="32723" marT="32723" marB="327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1024 байта</a:t>
                      </a:r>
                    </a:p>
                  </a:txBody>
                  <a:tcPr marL="32723" marR="32723" marT="32723" marB="327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1048">
                <a:tc>
                  <a:txBody>
                    <a:bodyPr/>
                    <a:lstStyle/>
                    <a:p>
                      <a:r>
                        <a:rPr lang="ru-RU" sz="15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мегабит</a:t>
                      </a:r>
                    </a:p>
                  </a:txBody>
                  <a:tcPr marL="32723" marR="32723" marT="32723" marB="327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мбит (мб)</a:t>
                      </a:r>
                    </a:p>
                  </a:txBody>
                  <a:tcPr marL="32723" marR="32723" marT="32723" marB="327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1 000 килобит</a:t>
                      </a:r>
                    </a:p>
                  </a:txBody>
                  <a:tcPr marL="32723" marR="32723" marT="32723" marB="327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301048">
                <a:tc>
                  <a:txBody>
                    <a:bodyPr/>
                    <a:lstStyle/>
                    <a:p>
                      <a:r>
                        <a:rPr lang="ru-RU" sz="15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мегабайт</a:t>
                      </a:r>
                    </a:p>
                  </a:txBody>
                  <a:tcPr marL="32723" marR="32723" marT="32723" marB="327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МБайт (МБ)</a:t>
                      </a:r>
                    </a:p>
                  </a:txBody>
                  <a:tcPr marL="32723" marR="32723" marT="32723" marB="327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1024 килобайта</a:t>
                      </a:r>
                    </a:p>
                  </a:txBody>
                  <a:tcPr marL="32723" marR="32723" marT="32723" marB="327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1048">
                <a:tc>
                  <a:txBody>
                    <a:bodyPr/>
                    <a:lstStyle/>
                    <a:p>
                      <a:r>
                        <a:rPr lang="ru-RU" sz="15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гигабит</a:t>
                      </a:r>
                    </a:p>
                  </a:txBody>
                  <a:tcPr marL="32723" marR="32723" marT="32723" marB="327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гбит (гб)</a:t>
                      </a:r>
                    </a:p>
                  </a:txBody>
                  <a:tcPr marL="32723" marR="32723" marT="32723" marB="327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1 000 мегабит</a:t>
                      </a:r>
                    </a:p>
                  </a:txBody>
                  <a:tcPr marL="32723" marR="32723" marT="32723" marB="327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301048">
                <a:tc>
                  <a:txBody>
                    <a:bodyPr/>
                    <a:lstStyle/>
                    <a:p>
                      <a:r>
                        <a:rPr lang="ru-RU" sz="15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гигабайт</a:t>
                      </a:r>
                    </a:p>
                  </a:txBody>
                  <a:tcPr marL="32723" marR="32723" marT="32723" marB="327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ГБайт (ГБ)</a:t>
                      </a:r>
                    </a:p>
                  </a:txBody>
                  <a:tcPr marL="32723" marR="32723" marT="32723" marB="327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1024 мегабайта</a:t>
                      </a:r>
                    </a:p>
                  </a:txBody>
                  <a:tcPr marL="32723" marR="32723" marT="32723" marB="327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1048">
                <a:tc>
                  <a:txBody>
                    <a:bodyPr/>
                    <a:lstStyle/>
                    <a:p>
                      <a:r>
                        <a:rPr lang="ru-RU" sz="15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терабит</a:t>
                      </a:r>
                    </a:p>
                  </a:txBody>
                  <a:tcPr marL="32723" marR="32723" marT="32723" marB="327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тбит (тб)</a:t>
                      </a:r>
                    </a:p>
                  </a:txBody>
                  <a:tcPr marL="32723" marR="32723" marT="32723" marB="327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1 000 гигабит</a:t>
                      </a:r>
                    </a:p>
                  </a:txBody>
                  <a:tcPr marL="32723" marR="32723" marT="32723" marB="327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301048">
                <a:tc>
                  <a:txBody>
                    <a:bodyPr/>
                    <a:lstStyle/>
                    <a:p>
                      <a:r>
                        <a:rPr lang="ru-RU" sz="15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терабайт</a:t>
                      </a:r>
                    </a:p>
                  </a:txBody>
                  <a:tcPr marL="32723" marR="32723" marT="32723" marB="327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ТБайт (ТБ)</a:t>
                      </a:r>
                    </a:p>
                  </a:txBody>
                  <a:tcPr marL="32723" marR="32723" marT="32723" marB="327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1024 гигабайта</a:t>
                      </a:r>
                    </a:p>
                  </a:txBody>
                  <a:tcPr marL="32723" marR="32723" marT="32723" marB="327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18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9000" y="2669373"/>
            <a:ext cx="8610600" cy="1293028"/>
          </a:xfrm>
        </p:spPr>
        <p:txBody>
          <a:bodyPr/>
          <a:lstStyle/>
          <a:p>
            <a:r>
              <a:rPr lang="en-US" dirty="0" smtClean="0"/>
              <a:t>&lt;&lt; </a:t>
            </a:r>
            <a:r>
              <a:rPr lang="ru-RU" dirty="0" smtClean="0"/>
              <a:t>или</a:t>
            </a:r>
            <a:r>
              <a:rPr lang="en-US" dirty="0" smtClean="0"/>
              <a:t> &gt;&gt;(</a:t>
            </a:r>
            <a:r>
              <a:rPr lang="ru-RU" dirty="0" smtClean="0"/>
              <a:t>побитовый сдвиг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8815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1650" y="1083460"/>
            <a:ext cx="8610600" cy="1293028"/>
          </a:xfrm>
        </p:spPr>
        <p:txBody>
          <a:bodyPr/>
          <a:lstStyle/>
          <a:p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Виды Логических операций</a:t>
            </a:r>
            <a:br>
              <a:rPr lang="ru-RU" dirty="0" smtClean="0">
                <a:solidFill>
                  <a:schemeClr val="bg2">
                    <a:lumMod val="75000"/>
                  </a:schemeClr>
                </a:solidFill>
              </a:rPr>
            </a:b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31" name="Объект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421949"/>
              </p:ext>
            </p:extLst>
          </p:nvPr>
        </p:nvGraphicFramePr>
        <p:xfrm>
          <a:off x="1587500" y="2376488"/>
          <a:ext cx="9467850" cy="1554480"/>
        </p:xfrm>
        <a:graphic>
          <a:graphicData uri="http://schemas.openxmlformats.org/drawingml/2006/table">
            <a:tbl>
              <a:tblPr/>
              <a:tblGrid>
                <a:gridCol w="1352550"/>
                <a:gridCol w="1352550"/>
                <a:gridCol w="1352550"/>
                <a:gridCol w="1352550"/>
                <a:gridCol w="1352550"/>
                <a:gridCol w="1352550"/>
                <a:gridCol w="1352550"/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Язык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НЕ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ИЛИ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Искл. ИЛИ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Сдвиг влево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Сдвиг вправо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i-FI" b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hlinkClick r:id="rId2" tooltip="Си (язык программирования)"/>
                        </a:rPr>
                        <a:t>C</a:t>
                      </a:r>
                      <a:r>
                        <a:rPr lang="fi-FI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/</a:t>
                      </a:r>
                      <a:r>
                        <a:rPr lang="fi-FI" b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hlinkClick r:id="rId3" tooltip="С++"/>
                        </a:rPr>
                        <a:t>С++</a:t>
                      </a:r>
                      <a:r>
                        <a:rPr lang="fi-FI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fi-FI" b="0" u="none" strike="noStrike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hlinkClick r:id="rId4" tooltip="C Sharp"/>
                        </a:rPr>
                        <a:t>C</a:t>
                      </a:r>
                      <a:r>
                        <a:rPr lang="fi-FI" b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hlinkClick r:id="rId4" tooltip="C Sharp"/>
                        </a:rPr>
                        <a:t>#</a:t>
                      </a:r>
                      <a:r>
                        <a:rPr lang="fi-FI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fi-FI" b="0" u="none" strike="noStrike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hlinkClick r:id="rId5" tooltip="Python"/>
                        </a:rPr>
                        <a:t>Python</a:t>
                      </a:r>
                      <a:endParaRPr lang="fi-FI" b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~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&amp;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|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^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&lt;&lt;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&gt;&gt;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2" name="AutoShape 28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AutoShape 29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AutoShape 30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AutoShape 31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AutoShape 32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7" name="AutoShape 33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AutoShape 34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AutoShape 35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0" name="AutoShape 36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AutoShape 37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2" name="AutoShape 38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3" name="AutoShape 39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AutoShape 40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5" name="AutoShape 41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6" name="AutoShape 42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7" name="AutoShape 43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8" name="AutoShape 44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9" name="AutoShape 45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0" name="AutoShape 46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1" name="AutoShape 47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2" name="AutoShape 48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3" name="AutoShape 49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4" name="AutoShape 50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5" name="AutoShape 51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6" name="AutoShape 52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7" name="AutoShape 53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8" name="AutoShape 54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9" name="AutoShape 55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0" name="AutoShape 56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1" name="AutoShape 57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2" name="AutoShape 58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3" name="AutoShape 59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4" name="AutoShape 60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5" name="AutoShape 61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6" name="AutoShape 62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7" name="AutoShape 63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8" name="AutoShape 64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9" name="AutoShape 65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0" name="AutoShape 66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1" name="AutoShape 67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2" name="AutoShape 68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3" name="AutoShape 69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4" name="AutoShape 70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5" name="AutoShape 71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6" name="AutoShape 72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7" name="AutoShape 73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8" name="AutoShape 74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9" name="AutoShape 75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AutoShape 76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1" name="AutoShape 77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2" name="AutoShape 78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3" name="AutoShape 79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4" name="AutoShape 80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5" name="AutoShape 81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6" name="AutoShape 82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7" name="AutoShape 83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8" name="AutoShape 84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9" name="AutoShape 85"/>
          <p:cNvSpPr>
            <a:spLocks noChangeAspect="1" noChangeArrowheads="1"/>
          </p:cNvSpPr>
          <p:nvPr/>
        </p:nvSpPr>
        <p:spPr bwMode="auto">
          <a:xfrm>
            <a:off x="685800" y="237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38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254000"/>
            <a:ext cx="10820400" cy="5964685"/>
          </a:xfrm>
        </p:spPr>
        <p:txBody>
          <a:bodyPr>
            <a:normAutofit/>
          </a:bodyPr>
          <a:lstStyle/>
          <a:p>
            <a:endParaRPr lang="ru-RU" b="1" dirty="0" smtClean="0"/>
          </a:p>
          <a:p>
            <a:r>
              <a:rPr lang="ru-RU" dirty="0"/>
              <a:t>Что вообще такое побитовый сдвиг</a:t>
            </a:r>
            <a:r>
              <a:rPr lang="en-US" dirty="0"/>
              <a:t>?</a:t>
            </a:r>
            <a:endParaRPr lang="ru-RU" dirty="0"/>
          </a:p>
          <a:p>
            <a:endParaRPr lang="ru-RU" b="1" dirty="0"/>
          </a:p>
          <a:p>
            <a:r>
              <a:rPr lang="ru-RU" b="1" dirty="0" smtClean="0"/>
              <a:t>Логический сдвиг</a:t>
            </a:r>
          </a:p>
          <a:p>
            <a:r>
              <a:rPr lang="ru-RU" dirty="0" smtClean="0"/>
              <a:t>При </a:t>
            </a:r>
            <a:r>
              <a:rPr lang="ru-RU" dirty="0"/>
              <a:t>логическом сдвиге значение последнего бита по направлению </a:t>
            </a:r>
            <a:r>
              <a:rPr lang="ru-RU" dirty="0" smtClean="0"/>
              <a:t>сдвига, </a:t>
            </a:r>
            <a:r>
              <a:rPr lang="ru-RU" dirty="0"/>
              <a:t>а первый приобретает нулевое значение.</a:t>
            </a:r>
          </a:p>
          <a:p>
            <a:r>
              <a:rPr lang="ru-RU" b="1" dirty="0"/>
              <a:t>Арифметический </a:t>
            </a:r>
            <a:r>
              <a:rPr lang="ru-RU" b="1" dirty="0" smtClean="0"/>
              <a:t>сдвиг</a:t>
            </a:r>
          </a:p>
          <a:p>
            <a:r>
              <a:rPr lang="ru-RU" dirty="0" smtClean="0"/>
              <a:t>Арифметический </a:t>
            </a:r>
            <a:r>
              <a:rPr lang="ru-RU" dirty="0"/>
              <a:t>сдвиг аналогичен логическому, но число считается знаковым, представленным в дополнительном коде. Так, при правом сдвиге старший бит сохраняет своё значение. Левый арифметический сдвиг идентичен логическому.</a:t>
            </a:r>
          </a:p>
          <a:p>
            <a:r>
              <a:rPr lang="ru-RU" dirty="0"/>
              <a:t>Арифметические сдвиги влево и вправо используются для быстрого умножения и деления на 2.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445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228600"/>
            <a:ext cx="10820400" cy="5990085"/>
          </a:xfrm>
        </p:spPr>
        <p:txBody>
          <a:bodyPr/>
          <a:lstStyle/>
          <a:p>
            <a:endParaRPr lang="ru-RU" dirty="0" smtClean="0">
              <a:solidFill>
                <a:schemeClr val="tx2"/>
              </a:solidFill>
            </a:endParaRPr>
          </a:p>
          <a:p>
            <a:r>
              <a:rPr lang="ru-RU" dirty="0"/>
              <a:t>Как он происходит, и в чём разница между сдвигом вправо и влево??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&lt;&lt; </a:t>
            </a:r>
            <a:r>
              <a:rPr lang="ru-RU" dirty="0">
                <a:solidFill>
                  <a:schemeClr val="tx2"/>
                </a:solidFill>
              </a:rPr>
              <a:t>сдвигает </a:t>
            </a:r>
            <a:r>
              <a:rPr lang="ru-RU" dirty="0" smtClean="0">
                <a:solidFill>
                  <a:schemeClr val="tx2"/>
                </a:solidFill>
              </a:rPr>
              <a:t>влево </a:t>
            </a:r>
            <a:r>
              <a:rPr lang="ru-RU" dirty="0" smtClean="0">
                <a:solidFill>
                  <a:schemeClr val="tx2"/>
                </a:solidFill>
              </a:rPr>
              <a:t>левый </a:t>
            </a:r>
            <a:r>
              <a:rPr lang="ru-RU" dirty="0">
                <a:solidFill>
                  <a:schemeClr val="tx2"/>
                </a:solidFill>
              </a:rPr>
              <a:t>операнд на кол-во </a:t>
            </a:r>
            <a:r>
              <a:rPr lang="ru-RU" dirty="0" smtClean="0">
                <a:solidFill>
                  <a:schemeClr val="tx2"/>
                </a:solidFill>
              </a:rPr>
              <a:t>битов, </a:t>
            </a:r>
            <a:r>
              <a:rPr lang="ru-RU" dirty="0">
                <a:solidFill>
                  <a:schemeClr val="tx2"/>
                </a:solidFill>
              </a:rPr>
              <a:t>указанное правым операндом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&gt;&gt; </a:t>
            </a:r>
            <a:r>
              <a:rPr lang="ru-RU" dirty="0">
                <a:solidFill>
                  <a:schemeClr val="tx2"/>
                </a:solidFill>
              </a:rPr>
              <a:t>сдвигает </a:t>
            </a:r>
            <a:r>
              <a:rPr lang="ru-RU" dirty="0" smtClean="0">
                <a:solidFill>
                  <a:schemeClr val="tx2"/>
                </a:solidFill>
              </a:rPr>
              <a:t>вправо </a:t>
            </a:r>
            <a:r>
              <a:rPr lang="ru-RU" dirty="0" smtClean="0">
                <a:solidFill>
                  <a:schemeClr val="tx2"/>
                </a:solidFill>
              </a:rPr>
              <a:t>левый </a:t>
            </a:r>
            <a:r>
              <a:rPr lang="ru-RU" dirty="0">
                <a:solidFill>
                  <a:schemeClr val="tx2"/>
                </a:solidFill>
              </a:rPr>
              <a:t>операнд на кол-во </a:t>
            </a:r>
            <a:r>
              <a:rPr lang="ru-RU" dirty="0" smtClean="0">
                <a:solidFill>
                  <a:schemeClr val="tx2"/>
                </a:solidFill>
              </a:rPr>
              <a:t>битов, </a:t>
            </a:r>
            <a:r>
              <a:rPr lang="ru-RU" dirty="0">
                <a:solidFill>
                  <a:schemeClr val="tx2"/>
                </a:solidFill>
              </a:rPr>
              <a:t>указанное правым операндом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969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ru-RU" dirty="0"/>
              <a:t>Операции сдвига</a:t>
            </a:r>
          </a:p>
          <a:p>
            <a:r>
              <a:rPr lang="ru-RU" dirty="0"/>
              <a:t>Операции сдвига также производятся над разрядами чисел. Сдвиг может происходить вправо и влево.</a:t>
            </a:r>
          </a:p>
          <a:p>
            <a:endParaRPr lang="ru-RU" dirty="0"/>
          </a:p>
          <a:p>
            <a:r>
              <a:rPr lang="ru-RU" dirty="0"/>
              <a:t>x&lt;&lt;y - сдвигает число x влево на y разрядов. Например, 4&lt;&lt;1 сдвигает число 4 (которое в двоичном представлении 100) на один разряд влево, то есть в итоге получается 1000 или число 8 в десятичном представлении.</a:t>
            </a:r>
          </a:p>
          <a:p>
            <a:endParaRPr lang="ru-RU" dirty="0"/>
          </a:p>
          <a:p>
            <a:r>
              <a:rPr lang="ru-RU" dirty="0"/>
              <a:t>x&gt;&gt;y - сдвигает число x вправо на y разрядов. Например, 16&gt;&gt;1 сдвигает число 16 (которое в двоичном представлении 10000) на один разряд вправо, то есть в итоге получается 1000 или число 8 в десятичном представлении.</a:t>
            </a:r>
          </a:p>
          <a:p>
            <a:endParaRPr lang="ru-RU" dirty="0"/>
          </a:p>
          <a:p>
            <a:r>
              <a:rPr lang="ru-RU" dirty="0"/>
              <a:t>Таким образом, если исходное число, которое надо сдвинуть в ту или другую строну, делится на два, то фактически получается умножение или деление на два. Поэтому подобную операцию можно использовать вместо непосредственного умножения или деления на два.</a:t>
            </a:r>
          </a:p>
        </p:txBody>
      </p:sp>
    </p:spTree>
    <p:extLst>
      <p:ext uri="{BB962C8B-B14F-4D97-AF65-F5344CB8AC3E}">
        <p14:creationId xmlns:p14="http://schemas.microsoft.com/office/powerpoint/2010/main" val="184528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Логическое исключение или(</a:t>
            </a:r>
            <a:r>
              <a:rPr lang="en-US" dirty="0" smtClean="0"/>
              <a:t> ^ 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Как </a:t>
            </a:r>
            <a:r>
              <a:rPr lang="ru-RU" dirty="0" smtClean="0"/>
              <a:t>Вы думаете, </a:t>
            </a:r>
            <a:r>
              <a:rPr lang="ru-RU" dirty="0" smtClean="0"/>
              <a:t>можно ли поменять значения двух переменных, при том что </a:t>
            </a:r>
            <a:r>
              <a:rPr lang="ru-RU" dirty="0"/>
              <a:t>В</a:t>
            </a:r>
            <a:r>
              <a:rPr lang="ru-RU" dirty="0" smtClean="0"/>
              <a:t>ы </a:t>
            </a:r>
            <a:r>
              <a:rPr lang="ru-RU" dirty="0" smtClean="0"/>
              <a:t>не используете третью переменную, но при использовании исключающего или</a:t>
            </a:r>
            <a:r>
              <a:rPr lang="ru-RU" dirty="0"/>
              <a:t>(</a:t>
            </a:r>
            <a:r>
              <a:rPr lang="en-US" dirty="0"/>
              <a:t> ^ </a:t>
            </a:r>
            <a:r>
              <a:rPr lang="en-US" dirty="0" smtClean="0"/>
              <a:t>)</a:t>
            </a:r>
            <a:r>
              <a:rPr lang="ru-RU" dirty="0" smtClean="0"/>
              <a:t>?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81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381339"/>
              </p:ext>
            </p:extLst>
          </p:nvPr>
        </p:nvGraphicFramePr>
        <p:xfrm>
          <a:off x="1320800" y="1157393"/>
          <a:ext cx="10312400" cy="116670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062480"/>
                <a:gridCol w="2062480"/>
                <a:gridCol w="2062480"/>
                <a:gridCol w="2062480"/>
                <a:gridCol w="2062480"/>
              </a:tblGrid>
              <a:tr h="0">
                <a:tc>
                  <a:txBody>
                    <a:bodyPr/>
                    <a:lstStyle/>
                    <a:p>
                      <a:r>
                        <a:rPr lang="en-US" b="0" i="0" dirty="0" smtClean="0"/>
                        <a:t>A</a:t>
                      </a:r>
                      <a:endParaRPr lang="ru-RU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/>
                        <a:t>0</a:t>
                      </a:r>
                      <a:endParaRPr lang="ru-RU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/>
                        <a:t>0</a:t>
                      </a:r>
                      <a:endParaRPr lang="ru-RU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/>
                        <a:t>1</a:t>
                      </a:r>
                      <a:endParaRPr lang="ru-RU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/>
                        <a:t>1</a:t>
                      </a:r>
                      <a:endParaRPr lang="ru-RU" b="0" i="0" dirty="0"/>
                    </a:p>
                  </a:txBody>
                  <a:tcPr/>
                </a:tc>
              </a:tr>
              <a:tr h="331047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43518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Result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86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1616</TotalTime>
  <Words>435</Words>
  <Application>Microsoft Office PowerPoint</Application>
  <PresentationFormat>Широкоэкранный</PresentationFormat>
  <Paragraphs>98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След самолета</vt:lpstr>
      <vt:lpstr>0 и 1(двоичная система счисления)</vt:lpstr>
      <vt:lpstr>Размерность памяти</vt:lpstr>
      <vt:lpstr>&lt;&lt; или &gt;&gt;(побитовый сдвиг)</vt:lpstr>
      <vt:lpstr>Виды Логических операций </vt:lpstr>
      <vt:lpstr>Презентация PowerPoint</vt:lpstr>
      <vt:lpstr>Презентация PowerPoint</vt:lpstr>
      <vt:lpstr>Презентация PowerPoint</vt:lpstr>
      <vt:lpstr>Логическое исключение или( ^ )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 и 1(двоичная система исчесления)</dc:title>
  <dc:creator>Богдан Ткачёв</dc:creator>
  <cp:lastModifiedBy>Богдан Ткачёв</cp:lastModifiedBy>
  <cp:revision>16</cp:revision>
  <dcterms:created xsi:type="dcterms:W3CDTF">2019-09-29T16:29:12Z</dcterms:created>
  <dcterms:modified xsi:type="dcterms:W3CDTF">2019-10-05T17:12:07Z</dcterms:modified>
</cp:coreProperties>
</file>