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6"/>
  </p:notesMasterIdLst>
  <p:handoutMasterIdLst>
    <p:handoutMasterId r:id="rId7"/>
  </p:handoutMasterIdLst>
  <p:sldIdLst>
    <p:sldId id="26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4" autoAdjust="0"/>
  </p:normalViewPr>
  <p:slideViewPr>
    <p:cSldViewPr snapToGrid="0" showGuides="1">
      <p:cViewPr varScale="1">
        <p:scale>
          <a:sx n="86" d="100"/>
          <a:sy n="86" d="100"/>
        </p:scale>
        <p:origin x="562" y="53"/>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9/26/2023</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9/26/2023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34304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8481316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522678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265375"/>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a:xfrm>
            <a:off x="1399430" y="507108"/>
            <a:ext cx="8333222" cy="750490"/>
          </a:xfrm>
        </p:spPr>
        <p:txBody>
          <a:bodyPr/>
          <a:lstStyle/>
          <a:p>
            <a:pPr algn="ctr"/>
            <a:r>
              <a:rPr lang="en-US" b="0" dirty="0"/>
              <a:t>Movie Rental Analysis</a:t>
            </a:r>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p:txBody>
          <a:bodyPr/>
          <a:lstStyle/>
          <a:p>
            <a:endParaRPr lang="en-US" dirty="0"/>
          </a:p>
        </p:txBody>
      </p:sp>
      <p:graphicFrame>
        <p:nvGraphicFramePr>
          <p:cNvPr id="19" name="Table Placeholder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763425894"/>
              </p:ext>
            </p:extLst>
          </p:nvPr>
        </p:nvGraphicFramePr>
        <p:xfrm>
          <a:off x="0" y="1336416"/>
          <a:ext cx="12192000" cy="5312960"/>
        </p:xfrm>
        <a:graphic>
          <a:graphicData uri="http://schemas.openxmlformats.org/drawingml/2006/table">
            <a:tbl>
              <a:tblPr firstRow="1" bandRow="1">
                <a:tableStyleId>{5C22544A-7EE6-4342-B048-85BDC9FD1C3A}</a:tableStyleId>
              </a:tblPr>
              <a:tblGrid>
                <a:gridCol w="2435036">
                  <a:extLst>
                    <a:ext uri="{9D8B030D-6E8A-4147-A177-3AD203B41FA5}">
                      <a16:colId xmlns:a16="http://schemas.microsoft.com/office/drawing/2014/main" val="4235906612"/>
                    </a:ext>
                  </a:extLst>
                </a:gridCol>
                <a:gridCol w="2441764">
                  <a:extLst>
                    <a:ext uri="{9D8B030D-6E8A-4147-A177-3AD203B41FA5}">
                      <a16:colId xmlns:a16="http://schemas.microsoft.com/office/drawing/2014/main" val="284311610"/>
                    </a:ext>
                  </a:extLst>
                </a:gridCol>
                <a:gridCol w="2438400">
                  <a:extLst>
                    <a:ext uri="{9D8B030D-6E8A-4147-A177-3AD203B41FA5}">
                      <a16:colId xmlns:a16="http://schemas.microsoft.com/office/drawing/2014/main" val="1235871454"/>
                    </a:ext>
                  </a:extLst>
                </a:gridCol>
                <a:gridCol w="2438400">
                  <a:extLst>
                    <a:ext uri="{9D8B030D-6E8A-4147-A177-3AD203B41FA5}">
                      <a16:colId xmlns:a16="http://schemas.microsoft.com/office/drawing/2014/main" val="2126728798"/>
                    </a:ext>
                  </a:extLst>
                </a:gridCol>
                <a:gridCol w="2438400">
                  <a:extLst>
                    <a:ext uri="{9D8B030D-6E8A-4147-A177-3AD203B41FA5}">
                      <a16:colId xmlns:a16="http://schemas.microsoft.com/office/drawing/2014/main" val="2084617311"/>
                    </a:ext>
                  </a:extLst>
                </a:gridCol>
              </a:tblGrid>
              <a:tr h="721588">
                <a:tc>
                  <a:txBody>
                    <a:bodyPr/>
                    <a:lstStyle/>
                    <a:p>
                      <a:pPr algn="ctr"/>
                      <a:r>
                        <a:rPr lang="en-IN" sz="1600" b="1" i="0" u="none" strike="noStrike" kern="1200" dirty="0">
                          <a:solidFill>
                            <a:srgbClr val="3F3F3F"/>
                          </a:solidFill>
                          <a:effectLst/>
                          <a:latin typeface="+mn-lt"/>
                          <a:ea typeface="+mn-ea"/>
                          <a:cs typeface="+mn-cs"/>
                        </a:rPr>
                        <a:t>Customer Analysis</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Film Analysis</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Store and Inventory Management</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Payment and Subscription Analysis</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Operational Efficiency</a:t>
                      </a:r>
                      <a:endParaRPr lang="en-IN" sz="160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4591372">
                <a:tc>
                  <a:txBody>
                    <a:bodyPr/>
                    <a:lstStyle/>
                    <a:p>
                      <a:endParaRPr lang="en-IN" sz="1600" dirty="0">
                        <a:solidFill>
                          <a:schemeClr val="tx1"/>
                        </a:solidFill>
                      </a:endParaRPr>
                    </a:p>
                  </a:txBody>
                  <a:tcPr marL="182880" marR="94257" anchor="ctr">
                    <a:solidFill>
                      <a:schemeClr val="accent3">
                        <a:lumMod val="90000"/>
                      </a:schemeClr>
                    </a:solidFill>
                  </a:tcPr>
                </a:tc>
                <a:tc>
                  <a:txBody>
                    <a:bodyPr/>
                    <a:lstStyle/>
                    <a:p>
                      <a:pPr algn="ctr"/>
                      <a:endParaRPr lang="en-IN" sz="1600" dirty="0">
                        <a:solidFill>
                          <a:schemeClr val="tx1"/>
                        </a:solidFill>
                        <a:latin typeface="+mn-lt"/>
                      </a:endParaRPr>
                    </a:p>
                  </a:txBody>
                  <a:tcPr marL="94257" marR="94257" anchor="ctr">
                    <a:solidFill>
                      <a:schemeClr val="accent3"/>
                    </a:solidFill>
                  </a:tcPr>
                </a:tc>
                <a:tc>
                  <a:txBody>
                    <a:bodyPr/>
                    <a:lstStyle/>
                    <a:p>
                      <a:pPr algn="ctr"/>
                      <a:endParaRPr lang="en-IN" sz="1600" dirty="0">
                        <a:solidFill>
                          <a:schemeClr val="tx1"/>
                        </a:solidFill>
                        <a:latin typeface="+mn-lt"/>
                      </a:endParaRPr>
                    </a:p>
                  </a:txBody>
                  <a:tcPr marL="94257" marR="94257" anchor="ctr">
                    <a:solidFill>
                      <a:schemeClr val="accent3"/>
                    </a:solidFill>
                  </a:tcPr>
                </a:tc>
                <a:tc>
                  <a:txBody>
                    <a:bodyPr/>
                    <a:lstStyle/>
                    <a:p>
                      <a:pPr algn="ctr"/>
                      <a:endParaRPr lang="en-IN" sz="1600" dirty="0">
                        <a:solidFill>
                          <a:schemeClr val="tx1"/>
                        </a:solidFill>
                        <a:latin typeface="+mn-lt"/>
                      </a:endParaRPr>
                    </a:p>
                  </a:txBody>
                  <a:tcPr marL="94257" marR="94257" anchor="ctr">
                    <a:solidFill>
                      <a:schemeClr val="accent3"/>
                    </a:solidFill>
                  </a:tcPr>
                </a:tc>
                <a:tc>
                  <a:txBody>
                    <a:bodyPr/>
                    <a:lstStyle/>
                    <a:p>
                      <a:pPr algn="ct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bl>
          </a:graphicData>
        </a:graphic>
      </p:graphicFrame>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a:t>
            </a:fld>
            <a:endParaRPr lang="en-US" dirty="0"/>
          </a:p>
        </p:txBody>
      </p:sp>
      <p:sp>
        <p:nvSpPr>
          <p:cNvPr id="2" name="TextBox 1">
            <a:extLst>
              <a:ext uri="{FF2B5EF4-FFF2-40B4-BE49-F238E27FC236}">
                <a16:creationId xmlns:a16="http://schemas.microsoft.com/office/drawing/2014/main" id="{CC320C23-A96E-47B1-833A-3625A2E406A1}"/>
              </a:ext>
            </a:extLst>
          </p:cNvPr>
          <p:cNvSpPr txBox="1"/>
          <p:nvPr/>
        </p:nvSpPr>
        <p:spPr>
          <a:xfrm>
            <a:off x="71021" y="2166152"/>
            <a:ext cx="2317072" cy="3231654"/>
          </a:xfrm>
          <a:prstGeom prst="rect">
            <a:avLst/>
          </a:prstGeom>
          <a:noFill/>
        </p:spPr>
        <p:txBody>
          <a:bodyPr wrap="square" rtlCol="0">
            <a:spAutoFit/>
          </a:bodyPr>
          <a:lstStyle/>
          <a:p>
            <a:r>
              <a:rPr lang="en-IN" sz="1200" dirty="0"/>
              <a:t>As of a good start to analyse the customers using the below key points </a:t>
            </a:r>
          </a:p>
          <a:p>
            <a:endParaRPr lang="en-IN" sz="1200" dirty="0"/>
          </a:p>
          <a:p>
            <a:r>
              <a:rPr lang="en-IN" sz="1200" dirty="0"/>
              <a:t>Customer demographics and their specific categorization using their age distribution, gender distribution, location analysis.</a:t>
            </a:r>
          </a:p>
          <a:p>
            <a:endParaRPr lang="en-IN" sz="1200" dirty="0"/>
          </a:p>
          <a:p>
            <a:r>
              <a:rPr lang="en-IN" sz="1200" dirty="0"/>
              <a:t>Customer behaviour plays a major factor and sets a change of trend which has to be taken in consideration to be aware of using rental frequency, preferred genres, average spending per rental</a:t>
            </a:r>
          </a:p>
          <a:p>
            <a:endParaRPr lang="en-US" sz="1200" dirty="0"/>
          </a:p>
        </p:txBody>
      </p:sp>
      <p:sp>
        <p:nvSpPr>
          <p:cNvPr id="8" name="TextBox 7">
            <a:extLst>
              <a:ext uri="{FF2B5EF4-FFF2-40B4-BE49-F238E27FC236}">
                <a16:creationId xmlns:a16="http://schemas.microsoft.com/office/drawing/2014/main" id="{EAE54B71-6A69-44EC-8252-CA65711D2A8B}"/>
              </a:ext>
            </a:extLst>
          </p:cNvPr>
          <p:cNvSpPr txBox="1"/>
          <p:nvPr/>
        </p:nvSpPr>
        <p:spPr>
          <a:xfrm>
            <a:off x="2459114" y="2052977"/>
            <a:ext cx="2317072" cy="4893647"/>
          </a:xfrm>
          <a:prstGeom prst="rect">
            <a:avLst/>
          </a:prstGeom>
          <a:noFill/>
        </p:spPr>
        <p:txBody>
          <a:bodyPr wrap="square" rtlCol="0">
            <a:spAutoFit/>
          </a:bodyPr>
          <a:lstStyle/>
          <a:p>
            <a:r>
              <a:rPr lang="en-US" sz="1200" dirty="0"/>
              <a:t>To check and </a:t>
            </a:r>
            <a:r>
              <a:rPr lang="en-US" sz="1200" dirty="0" err="1"/>
              <a:t>analyse</a:t>
            </a:r>
            <a:r>
              <a:rPr lang="en-US" sz="1200" dirty="0"/>
              <a:t> the trends and patterns in the film using the below factors.</a:t>
            </a:r>
          </a:p>
          <a:p>
            <a:endParaRPr lang="en-US" sz="1200" dirty="0"/>
          </a:p>
          <a:p>
            <a:r>
              <a:rPr lang="en-US" sz="1200" dirty="0"/>
              <a:t>Film Genres which defines the film and what category it belongs to and with respect to it we can categorize it by using the below points as: Genre popularity, Revenue by genre, Viewer ratings by genre</a:t>
            </a:r>
          </a:p>
          <a:p>
            <a:endParaRPr lang="en-US" sz="1200" dirty="0"/>
          </a:p>
          <a:p>
            <a:r>
              <a:rPr lang="en-US" sz="1200" dirty="0"/>
              <a:t>Film Actors and Actresses which also plays a major role where it influences views based on fans popularity and also with additional key points as   </a:t>
            </a:r>
          </a:p>
          <a:p>
            <a:r>
              <a:rPr lang="en-US" sz="1200" dirty="0"/>
              <a:t>- Most casted actors  - Top-grossing actors , Audience ratings for films featuring specific actors</a:t>
            </a:r>
          </a:p>
          <a:p>
            <a:endParaRPr lang="en-US" sz="1200" dirty="0"/>
          </a:p>
          <a:p>
            <a:r>
              <a:rPr lang="en-US" sz="1200" dirty="0"/>
              <a:t>Film Language and Localization including language preferences, Localization impact on viewership, Regional film preferences</a:t>
            </a:r>
          </a:p>
        </p:txBody>
      </p:sp>
      <p:sp>
        <p:nvSpPr>
          <p:cNvPr id="9" name="TextBox 8">
            <a:extLst>
              <a:ext uri="{FF2B5EF4-FFF2-40B4-BE49-F238E27FC236}">
                <a16:creationId xmlns:a16="http://schemas.microsoft.com/office/drawing/2014/main" id="{8C7D1575-6527-4C4E-82E2-1D36D15C8EB1}"/>
              </a:ext>
            </a:extLst>
          </p:cNvPr>
          <p:cNvSpPr txBox="1"/>
          <p:nvPr/>
        </p:nvSpPr>
        <p:spPr>
          <a:xfrm>
            <a:off x="4875320" y="2166152"/>
            <a:ext cx="2317072" cy="3785652"/>
          </a:xfrm>
          <a:prstGeom prst="rect">
            <a:avLst/>
          </a:prstGeom>
          <a:noFill/>
        </p:spPr>
        <p:txBody>
          <a:bodyPr wrap="square" rtlCol="0">
            <a:spAutoFit/>
          </a:bodyPr>
          <a:lstStyle/>
          <a:p>
            <a:r>
              <a:rPr lang="en-US" sz="1200" dirty="0"/>
              <a:t>Assess film availability per genre, turnover rate, and seasonal demand to optimize content selection and space usage.</a:t>
            </a:r>
            <a:br>
              <a:rPr lang="en-IN" sz="1200" dirty="0"/>
            </a:br>
            <a:br>
              <a:rPr lang="en-IN" sz="1200" dirty="0"/>
            </a:br>
            <a:r>
              <a:rPr lang="en-IN" sz="1200" dirty="0"/>
              <a:t>Analysis of the inventory to check for the availability of movies and related terms can be looked in to using the Film availability per genre, Inventory turnover rate, seasonal demand analysis.</a:t>
            </a:r>
          </a:p>
          <a:p>
            <a:endParaRPr lang="en-IN" sz="1200" dirty="0"/>
          </a:p>
          <a:p>
            <a:r>
              <a:rPr lang="en-IN" sz="1200" dirty="0"/>
              <a:t>Store Locations plays a major part to understand the relationship between the availability, </a:t>
            </a:r>
            <a:r>
              <a:rPr lang="en-IN" sz="1200" dirty="0" err="1"/>
              <a:t>accessability</a:t>
            </a:r>
            <a:r>
              <a:rPr lang="en-IN" sz="1200" dirty="0"/>
              <a:t> of movies with respect to the locations by location effectiveness, foot traffic analysis, store performance by region</a:t>
            </a:r>
            <a:endParaRPr lang="en-US" sz="1200" dirty="0"/>
          </a:p>
        </p:txBody>
      </p:sp>
      <p:sp>
        <p:nvSpPr>
          <p:cNvPr id="10" name="TextBox 9">
            <a:extLst>
              <a:ext uri="{FF2B5EF4-FFF2-40B4-BE49-F238E27FC236}">
                <a16:creationId xmlns:a16="http://schemas.microsoft.com/office/drawing/2014/main" id="{062C9C12-5F21-4732-8D2A-72107C56BCA4}"/>
              </a:ext>
            </a:extLst>
          </p:cNvPr>
          <p:cNvSpPr txBox="1"/>
          <p:nvPr/>
        </p:nvSpPr>
        <p:spPr>
          <a:xfrm>
            <a:off x="7309281" y="2194518"/>
            <a:ext cx="2317072" cy="2492990"/>
          </a:xfrm>
          <a:prstGeom prst="rect">
            <a:avLst/>
          </a:prstGeom>
          <a:noFill/>
        </p:spPr>
        <p:txBody>
          <a:bodyPr wrap="square" rtlCol="0">
            <a:spAutoFit/>
          </a:bodyPr>
          <a:lstStyle/>
          <a:p>
            <a:r>
              <a:rPr lang="en-US" sz="1200" dirty="0"/>
              <a:t>As a main part of income generation can be </a:t>
            </a:r>
            <a:r>
              <a:rPr lang="en-US" sz="1200" dirty="0" err="1"/>
              <a:t>analysed</a:t>
            </a:r>
            <a:r>
              <a:rPr lang="en-US" sz="1200" dirty="0"/>
              <a:t> further to improvise and study further using subscription Models like subscription types offered  - revenue from subscriptions  - churn rate analysis</a:t>
            </a:r>
          </a:p>
          <a:p>
            <a:endParaRPr lang="en-US" sz="1200" dirty="0"/>
          </a:p>
          <a:p>
            <a:r>
              <a:rPr lang="en-US" sz="1200" dirty="0"/>
              <a:t>Payment Trends can be validated and tracked using preferred payment methods, payment frequency, payment security analysis</a:t>
            </a:r>
          </a:p>
        </p:txBody>
      </p:sp>
      <p:sp>
        <p:nvSpPr>
          <p:cNvPr id="11" name="TextBox 10">
            <a:extLst>
              <a:ext uri="{FF2B5EF4-FFF2-40B4-BE49-F238E27FC236}">
                <a16:creationId xmlns:a16="http://schemas.microsoft.com/office/drawing/2014/main" id="{660FFBF8-84DB-4751-AE02-7F326B50FA68}"/>
              </a:ext>
            </a:extLst>
          </p:cNvPr>
          <p:cNvSpPr txBox="1"/>
          <p:nvPr/>
        </p:nvSpPr>
        <p:spPr>
          <a:xfrm>
            <a:off x="9732652" y="2166152"/>
            <a:ext cx="2317072" cy="3416320"/>
          </a:xfrm>
          <a:prstGeom prst="rect">
            <a:avLst/>
          </a:prstGeom>
          <a:noFill/>
        </p:spPr>
        <p:txBody>
          <a:bodyPr wrap="square" rtlCol="0">
            <a:spAutoFit/>
          </a:bodyPr>
          <a:lstStyle/>
          <a:p>
            <a:r>
              <a:rPr lang="en-US" sz="1200" dirty="0"/>
              <a:t>Analyze customer service ratings, staff training impact, and inquiry handling efficiency to enhance service quality and optimize staffing.</a:t>
            </a:r>
          </a:p>
          <a:p>
            <a:endParaRPr lang="en-IN" sz="1200" dirty="0"/>
          </a:p>
          <a:p>
            <a:r>
              <a:rPr lang="en-US" sz="1200" dirty="0"/>
              <a:t>Rental Process Efficiency to evaluate rental process duration, return process analysis, and customer feedback to streamline operations and improve the overall rental experience with also the below key points.</a:t>
            </a:r>
          </a:p>
          <a:p>
            <a:endParaRPr lang="en-US" sz="1200" dirty="0"/>
          </a:p>
          <a:p>
            <a:r>
              <a:rPr lang="en-US" sz="1200" dirty="0"/>
              <a:t>- Customer service ratings  </a:t>
            </a:r>
          </a:p>
          <a:p>
            <a:pPr marL="171450" indent="-171450">
              <a:buFontTx/>
              <a:buChar char="-"/>
            </a:pPr>
            <a:r>
              <a:rPr lang="en-US" sz="1200" dirty="0"/>
              <a:t>Staff training impact </a:t>
            </a:r>
          </a:p>
          <a:p>
            <a:r>
              <a:rPr lang="en-US" sz="1200" dirty="0"/>
              <a:t>- Efficiency in handling customer inquiries</a:t>
            </a:r>
          </a:p>
        </p:txBody>
      </p:sp>
    </p:spTree>
    <p:extLst>
      <p:ext uri="{BB962C8B-B14F-4D97-AF65-F5344CB8AC3E}">
        <p14:creationId xmlns:p14="http://schemas.microsoft.com/office/powerpoint/2010/main" val="2973707689"/>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7F4215-C6BB-44A3-9A5E-9446E6835900}">
  <ds:schemaRefs>
    <ds:schemaRef ds:uri="http://schemas.microsoft.com/office/infopath/2007/PartnerControls"/>
    <ds:schemaRef ds:uri="http://schemas.microsoft.com/office/2006/documentManagement/types"/>
    <ds:schemaRef ds:uri="http://purl.org/dc/elements/1.1/"/>
    <ds:schemaRef ds:uri="http://www.w3.org/XML/1998/namespace"/>
    <ds:schemaRef ds:uri="16c05727-aa75-4e4a-9b5f-8a80a1165891"/>
    <ds:schemaRef ds:uri="http://purl.org/dc/terms/"/>
    <ds:schemaRef ds:uri="http://purl.org/dc/dcmitype/"/>
    <ds:schemaRef ds:uri="http://schemas.microsoft.com/office/2006/metadata/properties"/>
    <ds:schemaRef ds:uri="http://schemas.openxmlformats.org/package/2006/metadata/core-properties"/>
    <ds:schemaRef ds:uri="71af3243-3dd4-4a8d-8c0d-dd76da1f02a5"/>
  </ds:schemaRefs>
</ds:datastoreItem>
</file>

<file path=customXml/itemProps2.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80A5AF1-8C57-4290-936E-5FD27C9572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0</TotalTime>
  <Words>399</Words>
  <Application>Microsoft Office PowerPoint</Application>
  <PresentationFormat>Widescreen</PresentationFormat>
  <Paragraphs>33</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Arial Black</vt:lpstr>
      <vt:lpstr>Calibri</vt:lpstr>
      <vt:lpstr>Calibri Light</vt:lpstr>
      <vt:lpstr>CiscoSans ExtraLight</vt:lpstr>
      <vt:lpstr>Gill Sans SemiBold</vt:lpstr>
      <vt:lpstr>Times New Roman</vt:lpstr>
      <vt:lpstr>Office Theme</vt:lpstr>
      <vt:lpstr>Movie Rental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2023-09-21T08:08:27Z</dcterms:created>
  <dcterms:modified xsi:type="dcterms:W3CDTF">2023-09-26T05:58:52Z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