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xboroughCF" charset="1" panose="00000500000000000000"/>
      <p:regular r:id="rId17"/>
    </p:embeddedFont>
    <p:embeddedFont>
      <p:font typeface="Poppins Light" charset="1" panose="02000000000000000000"/>
      <p:regular r:id="rId18"/>
    </p:embeddedFont>
    <p:embeddedFont>
      <p:font typeface="Poppins Medium" charset="1" panose="02000000000000000000"/>
      <p:regular r:id="rId19"/>
    </p:embeddedFont>
    <p:embeddedFont>
      <p:font typeface="Poppins Light Bold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C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4428" y="3541232"/>
            <a:ext cx="13519144" cy="3204536"/>
            <a:chOff x="0" y="0"/>
            <a:chExt cx="18025526" cy="4272715"/>
          </a:xfrm>
        </p:grpSpPr>
        <p:sp>
          <p:nvSpPr>
            <p:cNvPr name="AutoShape 3" id="3"/>
            <p:cNvSpPr/>
            <p:nvPr/>
          </p:nvSpPr>
          <p:spPr>
            <a:xfrm rot="0">
              <a:off x="0" y="4259934"/>
              <a:ext cx="18025526" cy="12781"/>
            </a:xfrm>
            <a:prstGeom prst="rect">
              <a:avLst/>
            </a:prstGeom>
            <a:solidFill>
              <a:srgbClr val="F0F2F4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171450"/>
              <a:ext cx="18025526" cy="3516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900">
                  <a:solidFill>
                    <a:srgbClr val="000000"/>
                  </a:solidFill>
                  <a:latin typeface="RoxboroughCF"/>
                  <a:ea typeface="RoxboroughCF"/>
                  <a:cs typeface="RoxboroughCF"/>
                  <a:sym typeface="RoxboroughCF"/>
                </a:rPr>
                <a:t>Analyzing U.S. Aviation Accidents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547168" y="6284225"/>
            <a:ext cx="9740832" cy="4003751"/>
          </a:xfrm>
          <a:custGeom>
            <a:avLst/>
            <a:gdLst/>
            <a:ahLst/>
            <a:cxnLst/>
            <a:rect r="r" b="b" t="t" l="l"/>
            <a:pathLst>
              <a:path h="4003751" w="9740832">
                <a:moveTo>
                  <a:pt x="0" y="0"/>
                </a:moveTo>
                <a:lnTo>
                  <a:pt x="9740832" y="0"/>
                </a:lnTo>
                <a:lnTo>
                  <a:pt x="9740832" y="4003751"/>
                </a:lnTo>
                <a:lnTo>
                  <a:pt x="0" y="4003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57434" y="6975474"/>
            <a:ext cx="12173131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RECOMMENDATIONS OF SAFE AIRCRAFT FOR A CLIENT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5129" y="2894131"/>
            <a:ext cx="12957742" cy="4498738"/>
            <a:chOff x="0" y="0"/>
            <a:chExt cx="17276990" cy="59983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7276990" cy="4384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RoxboroughCF"/>
                  <a:ea typeface="RoxboroughCF"/>
                  <a:cs typeface="RoxboroughCF"/>
                  <a:sym typeface="RoxboroughCF"/>
                </a:rPr>
                <a:t>Only when the tide goes out do you discover who’s been swimming naked.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319247" y="5375593"/>
              <a:ext cx="8638495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27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Warren Buffett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C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65663" y="6176495"/>
            <a:ext cx="14956674" cy="9525"/>
          </a:xfrm>
          <a:prstGeom prst="rect">
            <a:avLst/>
          </a:prstGeom>
          <a:solidFill>
            <a:srgbClr val="111B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636459" y="3487098"/>
            <a:ext cx="6651541" cy="6799902"/>
          </a:xfrm>
          <a:custGeom>
            <a:avLst/>
            <a:gdLst/>
            <a:ahLst/>
            <a:cxnLst/>
            <a:rect r="r" b="b" t="t" l="l"/>
            <a:pathLst>
              <a:path h="6799902" w="6651541">
                <a:moveTo>
                  <a:pt x="0" y="0"/>
                </a:moveTo>
                <a:lnTo>
                  <a:pt x="6651541" y="0"/>
                </a:lnTo>
                <a:lnTo>
                  <a:pt x="6651541" y="6799902"/>
                </a:lnTo>
                <a:lnTo>
                  <a:pt x="0" y="6799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61345" y="6681320"/>
            <a:ext cx="8565310" cy="1101163"/>
            <a:chOff x="0" y="0"/>
            <a:chExt cx="11420413" cy="14682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11420413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27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Keith Tongi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85167"/>
              <a:ext cx="11420413" cy="68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39"/>
                </a:lnSpc>
              </a:pPr>
              <a:r>
                <a:rPr lang="en-US" sz="2899" spc="57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keith.tongi@student.moringaschool.com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62134" y="4217025"/>
            <a:ext cx="13163732" cy="14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111B1E"/>
                </a:solidFill>
                <a:latin typeface="RoxboroughCF"/>
                <a:ea typeface="RoxboroughCF"/>
                <a:cs typeface="RoxboroughCF"/>
                <a:sym typeface="RoxboroughCF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456738"/>
            <a:ext cx="11784905" cy="955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123238"/>
            <a:ext cx="885335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Project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870259"/>
            <a:ext cx="16230600" cy="1852479"/>
            <a:chOff x="0" y="0"/>
            <a:chExt cx="21640800" cy="246997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21640800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29">
                  <a:solidFill>
                    <a:srgbClr val="111B1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Goal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38046"/>
              <a:ext cx="21640800" cy="1431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Understand trends and risk factors in aviation accidents in the US market to inform aircraft operation and acquisition decisions.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397502"/>
            <a:ext cx="13579354" cy="1290504"/>
            <a:chOff x="0" y="0"/>
            <a:chExt cx="18105806" cy="172067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810580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29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Dataset used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38046"/>
              <a:ext cx="18105806" cy="682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Raw Aviation Accident data  obtained from a Kaggle dataset.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7462706"/>
            <a:ext cx="16230600" cy="1290504"/>
            <a:chOff x="0" y="0"/>
            <a:chExt cx="21640800" cy="172067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21640800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29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Tools Used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38046"/>
              <a:ext cx="21640800" cy="682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Python for cleaning my dataset and visualisations and Tableau for visualisation.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8C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00648"/>
            <a:ext cx="16230600" cy="408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Challenge: </a:t>
            </a: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Diversifying into aviation requires strong risk management.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Objective: Minimize accidents and maximize operational safety by choosing low-risk aircraft for purchase.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Deliverable: Actionable insights and recommendations for aircraft selection.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426730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Business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92355" y="5143500"/>
            <a:ext cx="12358625" cy="70977"/>
          </a:xfrm>
          <a:prstGeom prst="rect">
            <a:avLst/>
          </a:prstGeom>
          <a:solidFill>
            <a:srgbClr val="F0F2F4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240532" y="5027166"/>
            <a:ext cx="303645" cy="303645"/>
            <a:chOff x="-2540" y="-2540"/>
            <a:chExt cx="6355080" cy="63550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056680" y="5027166"/>
            <a:ext cx="303645" cy="303645"/>
            <a:chOff x="-2540" y="-2540"/>
            <a:chExt cx="6355080" cy="6355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875050" y="5027166"/>
            <a:ext cx="303645" cy="303645"/>
            <a:chOff x="-2540" y="-2540"/>
            <a:chExt cx="6355080" cy="63550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446529" y="5062654"/>
            <a:ext cx="303645" cy="303645"/>
            <a:chOff x="-2540" y="-2540"/>
            <a:chExt cx="6355080" cy="63550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3017109" y="5026011"/>
            <a:ext cx="1253164" cy="356030"/>
          </a:xfrm>
          <a:custGeom>
            <a:avLst/>
            <a:gdLst/>
            <a:ahLst/>
            <a:cxnLst/>
            <a:rect r="r" b="b" t="t" l="l"/>
            <a:pathLst>
              <a:path h="356030" w="1253164">
                <a:moveTo>
                  <a:pt x="0" y="0"/>
                </a:moveTo>
                <a:lnTo>
                  <a:pt x="1253164" y="0"/>
                </a:lnTo>
                <a:lnTo>
                  <a:pt x="1253164" y="356030"/>
                </a:lnTo>
                <a:lnTo>
                  <a:pt x="0" y="356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8592" y="3441819"/>
            <a:ext cx="4303256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32">
                <a:solidFill>
                  <a:srgbClr val="F0F2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Loading and Cleaning Raw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30832" y="6008208"/>
            <a:ext cx="4955342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32">
                <a:solidFill>
                  <a:srgbClr val="F0F2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Exploratory Data Analysis (EDA) and Visualisations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73387" y="3441819"/>
            <a:ext cx="4610617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32">
                <a:solidFill>
                  <a:srgbClr val="F0F2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 and Recommendations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93258" y="6008208"/>
            <a:ext cx="5010187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32">
                <a:solidFill>
                  <a:srgbClr val="F0F2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Tableau Visualisation of Cleaned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009650"/>
            <a:ext cx="684468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0F2F4"/>
                </a:solidFill>
                <a:latin typeface="RoxboroughCF"/>
                <a:ea typeface="RoxboroughCF"/>
                <a:cs typeface="RoxboroughCF"/>
                <a:sym typeface="RoxboroughCF"/>
              </a:rPr>
              <a:t>The Data Journey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272797" y="5026011"/>
            <a:ext cx="1072842" cy="304800"/>
          </a:xfrm>
          <a:custGeom>
            <a:avLst/>
            <a:gdLst/>
            <a:ahLst/>
            <a:cxnLst/>
            <a:rect r="r" b="b" t="t" l="l"/>
            <a:pathLst>
              <a:path h="304800" w="1072842">
                <a:moveTo>
                  <a:pt x="0" y="0"/>
                </a:moveTo>
                <a:lnTo>
                  <a:pt x="1072842" y="0"/>
                </a:lnTo>
                <a:lnTo>
                  <a:pt x="1072842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333799" y="5026011"/>
            <a:ext cx="1072842" cy="304800"/>
          </a:xfrm>
          <a:custGeom>
            <a:avLst/>
            <a:gdLst/>
            <a:ahLst/>
            <a:cxnLst/>
            <a:rect r="r" b="b" t="t" l="l"/>
            <a:pathLst>
              <a:path h="304800" w="1072842">
                <a:moveTo>
                  <a:pt x="0" y="0"/>
                </a:moveTo>
                <a:lnTo>
                  <a:pt x="1072842" y="0"/>
                </a:lnTo>
                <a:lnTo>
                  <a:pt x="1072842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7865" y="2095500"/>
            <a:ext cx="9851369" cy="6436718"/>
          </a:xfrm>
          <a:custGeom>
            <a:avLst/>
            <a:gdLst/>
            <a:ahLst/>
            <a:cxnLst/>
            <a:rect r="r" b="b" t="t" l="l"/>
            <a:pathLst>
              <a:path h="6436718" w="9851369">
                <a:moveTo>
                  <a:pt x="0" y="0"/>
                </a:moveTo>
                <a:lnTo>
                  <a:pt x="9851370" y="0"/>
                </a:lnTo>
                <a:lnTo>
                  <a:pt x="9851370" y="6436718"/>
                </a:lnTo>
                <a:lnTo>
                  <a:pt x="0" y="6436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9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418581" y="1981200"/>
            <a:ext cx="4469492" cy="656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7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General decline in incidents over time suggests improving safety standards.</a:t>
            </a:r>
          </a:p>
          <a:p>
            <a:pPr algn="l" marL="647692" indent="-323846" lvl="1">
              <a:lnSpc>
                <a:spcPts val="47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environment for investing in an aviation business is favourable for new entrants as a result.</a:t>
            </a:r>
          </a:p>
          <a:p>
            <a:pPr algn="l">
              <a:lnSpc>
                <a:spcPts val="47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64818" y="1162050"/>
            <a:ext cx="1015441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Accident Trends Over Time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483760" y="1028700"/>
            <a:ext cx="11775540" cy="9525"/>
          </a:xfrm>
          <a:prstGeom prst="rect">
            <a:avLst/>
          </a:prstGeom>
          <a:solidFill>
            <a:srgbClr val="111B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54780"/>
            <a:ext cx="8597127" cy="7432686"/>
          </a:xfrm>
          <a:custGeom>
            <a:avLst/>
            <a:gdLst/>
            <a:ahLst/>
            <a:cxnLst/>
            <a:rect r="r" b="b" t="t" l="l"/>
            <a:pathLst>
              <a:path h="7432686" w="8597127">
                <a:moveTo>
                  <a:pt x="0" y="0"/>
                </a:moveTo>
                <a:lnTo>
                  <a:pt x="8597127" y="0"/>
                </a:lnTo>
                <a:lnTo>
                  <a:pt x="8597127" y="7432686"/>
                </a:lnTo>
                <a:lnTo>
                  <a:pt x="0" y="7432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83230"/>
            <a:ext cx="1034283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Geographic Hotspots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13310" y="1940480"/>
            <a:ext cx="6209790" cy="71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Californi</a:t>
            </a:r>
            <a:r>
              <a:rPr lang="en-US" sz="2999" spc="5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a, Texas, Florida, and Arizona have the highest accident counts, likely due to high traffic and favorable flying conditions.</a:t>
            </a: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Recommendation - While these are the most attractive markets, the client should prioritize safer plane types and safety standards.</a:t>
            </a:r>
          </a:p>
          <a:p>
            <a:pPr algn="l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567040" y="1028700"/>
            <a:ext cx="7692260" cy="9527"/>
          </a:xfrm>
          <a:prstGeom prst="rect">
            <a:avLst/>
          </a:prstGeom>
          <a:solidFill>
            <a:srgbClr val="111B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86778"/>
            <a:ext cx="10006826" cy="3507076"/>
          </a:xfrm>
          <a:custGeom>
            <a:avLst/>
            <a:gdLst/>
            <a:ahLst/>
            <a:cxnLst/>
            <a:rect r="r" b="b" t="t" l="l"/>
            <a:pathLst>
              <a:path h="3507076" w="10006826">
                <a:moveTo>
                  <a:pt x="0" y="0"/>
                </a:moveTo>
                <a:lnTo>
                  <a:pt x="10006826" y="0"/>
                </a:lnTo>
                <a:lnTo>
                  <a:pt x="10006826" y="3507076"/>
                </a:lnTo>
                <a:lnTo>
                  <a:pt x="0" y="350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49" r="0" b="-14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737532"/>
            <a:ext cx="10006826" cy="3735921"/>
          </a:xfrm>
          <a:custGeom>
            <a:avLst/>
            <a:gdLst/>
            <a:ahLst/>
            <a:cxnLst/>
            <a:rect r="r" b="b" t="t" l="l"/>
            <a:pathLst>
              <a:path h="3735921" w="10006826">
                <a:moveTo>
                  <a:pt x="0" y="0"/>
                </a:moveTo>
                <a:lnTo>
                  <a:pt x="10006826" y="0"/>
                </a:lnTo>
                <a:lnTo>
                  <a:pt x="10006826" y="3735921"/>
                </a:lnTo>
                <a:lnTo>
                  <a:pt x="0" y="37359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1" r="-6094" b="-124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09650"/>
            <a:ext cx="1238447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Aircraft Models and Engine Types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23113" y="2618675"/>
            <a:ext cx="5722426" cy="656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7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</a:t>
            </a:r>
            <a:r>
              <a:rPr lang="en-US" sz="2999" spc="5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essna models and single-engine planes are involved in a disproportionate number of accidents.</a:t>
            </a:r>
          </a:p>
          <a:p>
            <a:pPr algn="l" marL="647694" indent="-323847" lvl="1">
              <a:lnSpc>
                <a:spcPts val="4799"/>
              </a:lnSpc>
              <a:buFont typeface="Arial"/>
              <a:buChar char="•"/>
            </a:pPr>
            <a:r>
              <a:rPr lang="en-US" sz="2999" spc="5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Recommendation - The client should avoid the risky plane makes and models and seek out safer alternatives.</a:t>
            </a:r>
          </a:p>
          <a:p>
            <a:pPr algn="l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8C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246598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Key Business 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99502"/>
            <a:ext cx="15834614" cy="558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Ai</a:t>
            </a: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rcraft Mod</a:t>
            </a: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el Selection: </a:t>
            </a: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Prioritise models with lower accident involvement. Avoid historically accident-prone makes/mod</a:t>
            </a: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els unles</a:t>
            </a: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 critical safety upgrades are verified.</a:t>
            </a:r>
          </a:p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Engine Type: </a:t>
            </a: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Invest more in multi-engine aircraft; avoid an initial fleet heavily dependent on single-engine planes.</a:t>
            </a:r>
          </a:p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Maintenance and Pilot Training: </a:t>
            </a: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Commit to robust training and maintenance programs.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246598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0F2F4"/>
                </a:solidFill>
                <a:latin typeface="RoxboroughCF"/>
                <a:ea typeface="RoxboroughCF"/>
                <a:cs typeface="RoxboroughCF"/>
                <a:sym typeface="RoxboroughCF"/>
              </a:rPr>
              <a:t>Next Steps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99502"/>
            <a:ext cx="15834614" cy="487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F0F2F4"/>
                </a:solidFill>
                <a:latin typeface="Poppins Light"/>
                <a:ea typeface="Poppins Light"/>
                <a:cs typeface="Poppins Light"/>
                <a:sym typeface="Poppins Light"/>
              </a:rPr>
              <a:t>I</a:t>
            </a:r>
            <a:r>
              <a:rPr lang="en-US" sz="3499" spc="69">
                <a:solidFill>
                  <a:srgbClr val="F0F2F4"/>
                </a:solidFill>
                <a:latin typeface="Poppins Light"/>
                <a:ea typeface="Poppins Light"/>
                <a:cs typeface="Poppins Light"/>
                <a:sym typeface="Poppins Light"/>
              </a:rPr>
              <a:t>nvestigate specific safety records of shortlisted aircraft (accidents per flight hour if possible).</a:t>
            </a:r>
          </a:p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F0F2F4"/>
                </a:solidFill>
                <a:latin typeface="Poppins Light"/>
                <a:ea typeface="Poppins Light"/>
                <a:cs typeface="Poppins Light"/>
                <a:sym typeface="Poppins Light"/>
              </a:rPr>
              <a:t>Eng</a:t>
            </a:r>
            <a:r>
              <a:rPr lang="en-US" sz="3499" spc="69">
                <a:solidFill>
                  <a:srgbClr val="F0F2F4"/>
                </a:solidFill>
                <a:latin typeface="Poppins Light"/>
                <a:ea typeface="Poppins Light"/>
                <a:cs typeface="Poppins Light"/>
                <a:sym typeface="Poppins Light"/>
              </a:rPr>
              <a:t>age with manufacturers for updated s</a:t>
            </a:r>
            <a:r>
              <a:rPr lang="en-US" sz="3499" spc="69">
                <a:solidFill>
                  <a:srgbClr val="F0F2F4"/>
                </a:solidFill>
                <a:latin typeface="Poppins Light"/>
                <a:ea typeface="Poppins Light"/>
                <a:cs typeface="Poppins Light"/>
                <a:sym typeface="Poppins Light"/>
              </a:rPr>
              <a:t>afety r</a:t>
            </a:r>
            <a:r>
              <a:rPr lang="en-US" sz="3499" spc="69">
                <a:solidFill>
                  <a:srgbClr val="F0F2F4"/>
                </a:solidFill>
                <a:latin typeface="Poppins Light"/>
                <a:ea typeface="Poppins Light"/>
                <a:cs typeface="Poppins Light"/>
                <a:sym typeface="Poppins Light"/>
              </a:rPr>
              <a:t>ecords and retrofit options.</a:t>
            </a:r>
          </a:p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F0F2F4"/>
                </a:solidFill>
                <a:latin typeface="Poppins Light"/>
                <a:ea typeface="Poppins Light"/>
                <a:cs typeface="Poppins Light"/>
                <a:sym typeface="Poppins Light"/>
              </a:rPr>
              <a:t>Pilot a </a:t>
            </a:r>
            <a:r>
              <a:rPr lang="en-US" sz="3499" spc="69">
                <a:solidFill>
                  <a:srgbClr val="F0F2F4"/>
                </a:solidFill>
                <a:latin typeface="Poppins Light"/>
                <a:ea typeface="Poppins Light"/>
                <a:cs typeface="Poppins Light"/>
                <a:sym typeface="Poppins Light"/>
              </a:rPr>
              <a:t>small fleet trial with continuous monitoring before full rollout.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DAGlpy5aOdw</dc:identifier>
  <dcterms:modified xsi:type="dcterms:W3CDTF">2011-08-01T06:04:30Z</dcterms:modified>
  <cp:revision>1</cp:revision>
  <dc:title>Blue and Gray Minimalist Business Coach Marketing Presentation</dc:title>
</cp:coreProperties>
</file>