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6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0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468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07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70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3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200150" indent="-285750">
              <a:buFont typeface="Wingdings" panose="05000000000000000000" pitchFamily="2" charset="2"/>
              <a:buChar char="q"/>
              <a:defRPr/>
            </a:lvl3pPr>
            <a:lvl4pPr marL="1657350" indent="-285750">
              <a:buFont typeface="Wingdings" panose="05000000000000000000" pitchFamily="2" charset="2"/>
              <a:buChar char="q"/>
              <a:defRPr/>
            </a:lvl4pPr>
            <a:lvl5pPr marL="2114550" indent="-28575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6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7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2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36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curid=27739389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ingarticles.in/step-by-step-tutorial-of-ftk-imager-beginners-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ftt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F0B2-A029-4BA5-A6EF-D08C9BC42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600" dirty="0">
                <a:latin typeface="Consolas" panose="020B0609020204030204" pitchFamily="49" charset="0"/>
              </a:rPr>
              <a:t>Intro to Forensics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1016A8-E46F-499E-8BA2-C36BB1B56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979490"/>
            <a:ext cx="8825658" cy="861420"/>
          </a:xfrm>
        </p:spPr>
        <p:txBody>
          <a:bodyPr/>
          <a:lstStyle/>
          <a:p>
            <a:r>
              <a:rPr lang="en-US" dirty="0"/>
              <a:t>Albert morris</a:t>
            </a:r>
          </a:p>
        </p:txBody>
      </p:sp>
    </p:spTree>
    <p:extLst>
      <p:ext uri="{BB962C8B-B14F-4D97-AF65-F5344CB8AC3E}">
        <p14:creationId xmlns:p14="http://schemas.microsoft.com/office/powerpoint/2010/main" val="391047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0CAC-13C2-49ED-BA88-90D843C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Digital Forensic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1178-A2E1-4BFF-8C76-8AC38467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345475"/>
            <a:ext cx="9916199" cy="505980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Open Source: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SANS Investigative Forensic Toolkit (SIFT)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The Sleuth Kit (Autopsy)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Volatility – Memory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Commercial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Forensics Tool Kit (FTK)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EnCase 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Information that can be found: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E-mail addresses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Names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Phone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Keywords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Web addresses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File types</a:t>
            </a:r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33990BDE-07F3-4B2A-A4B4-773BA924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774" y="0"/>
            <a:ext cx="3810000" cy="4095750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22C7D0EB-BA80-47E0-B4AA-A085CE70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39" y="4113340"/>
            <a:ext cx="3914775" cy="1676400"/>
          </a:xfrm>
          <a:prstGeom prst="rect">
            <a:avLst/>
          </a:prstGeom>
        </p:spPr>
      </p:pic>
      <p:pic>
        <p:nvPicPr>
          <p:cNvPr id="9" name="Picture 8" descr="A picture containing green, outdoor, text, tennis&#10;&#10;Description automatically generated">
            <a:extLst>
              <a:ext uri="{FF2B5EF4-FFF2-40B4-BE49-F238E27FC236}">
                <a16:creationId xmlns:a16="http://schemas.microsoft.com/office/drawing/2014/main" id="{F1B8A3FB-BB66-425A-AC69-1B343619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833" y="4049356"/>
            <a:ext cx="12700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5627A-DDCA-4CB4-BC3A-D6B82725171C}"/>
              </a:ext>
            </a:extLst>
          </p:cNvPr>
          <p:cNvSpPr txBox="1"/>
          <p:nvPr/>
        </p:nvSpPr>
        <p:spPr>
          <a:xfrm>
            <a:off x="4168795" y="5961207"/>
            <a:ext cx="715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5"/>
              </a:rPr>
              <a:t>https://en.wikipedia.org/w/index.php?curid=27739389</a:t>
            </a:r>
            <a:br>
              <a:rPr lang="en-US" dirty="0"/>
            </a:br>
            <a:r>
              <a:rPr lang="en-US" dirty="0"/>
              <a:t>Source https://en.wikipedia.org/w/index.php?curid=37287879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0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15D1-96A9-4B3C-B3FC-0A506724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Forensic Image Formats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8F1CBF-7D83-43E7-98F4-EC6E3A91A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" r="2" b="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B207-AD8B-4219-B089-190B8CF5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EnCase (extension .E01)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Access Data Custom Content Image (.AD1)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Raw dd (.001) Open 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System image (.iso)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2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C301-19E0-4092-9C00-4AAC5631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Incident Response (Network Forensics)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C470-D54B-4C2F-99DC-03CB5CCD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National Institute of Standards and Technology (NIST) outlined the incident response cycle. The phases are: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Preparation:</a:t>
            </a:r>
            <a:r>
              <a:rPr lang="en-US" dirty="0"/>
              <a:t> to respond quickly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Prevention</a:t>
            </a:r>
            <a:r>
              <a:rPr lang="en-US" dirty="0"/>
              <a:t>: patching, network + host hardening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Detection and analysis: </a:t>
            </a:r>
            <a:r>
              <a:rPr lang="en-US" dirty="0"/>
              <a:t>false positives are normal, get a picture of what the normal network traffic looks like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Containment, eradication and recovery</a:t>
            </a:r>
            <a:r>
              <a:rPr lang="en-US" dirty="0"/>
              <a:t>: minimize impact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Post-incident activity</a:t>
            </a:r>
            <a:r>
              <a:rPr lang="en-US" dirty="0"/>
              <a:t>: What did we do right/wrong? Are our policies effective? Is there a lack of resources to respond? What can we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256463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AEF-8279-4CF9-896F-04AD4F9F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0985-5FD0-46A5-80E1-ACC45007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Evidence: Logs and </a:t>
            </a:r>
            <a:r>
              <a:rPr lang="en-US" dirty="0" err="1"/>
              <a:t>pcap</a:t>
            </a:r>
            <a:r>
              <a:rPr lang="en-US" dirty="0"/>
              <a:t> files (if possible)</a:t>
            </a:r>
          </a:p>
          <a:p>
            <a:r>
              <a:rPr lang="en-US" dirty="0"/>
              <a:t>Logs of interest: authentication, application, operating system, and the firewall log.</a:t>
            </a:r>
          </a:p>
          <a:p>
            <a:r>
              <a:rPr lang="en-US" dirty="0"/>
              <a:t>Tools used:</a:t>
            </a:r>
          </a:p>
          <a:p>
            <a:pPr lvl="1"/>
            <a:r>
              <a:rPr lang="en-US" dirty="0" err="1"/>
              <a:t>NetIntercept</a:t>
            </a:r>
            <a:endParaRPr lang="en-US" dirty="0"/>
          </a:p>
          <a:p>
            <a:pPr lvl="1"/>
            <a:r>
              <a:rPr lang="en-US" dirty="0" err="1"/>
              <a:t>Netwitness</a:t>
            </a:r>
            <a:r>
              <a:rPr lang="en-US" dirty="0"/>
              <a:t> Investigator</a:t>
            </a:r>
          </a:p>
          <a:p>
            <a:pPr lvl="1"/>
            <a:r>
              <a:rPr lang="en-US" dirty="0"/>
              <a:t>Snort</a:t>
            </a:r>
          </a:p>
          <a:p>
            <a:pPr lvl="1"/>
            <a:r>
              <a:rPr lang="en-US" dirty="0"/>
              <a:t>Wireshark </a:t>
            </a:r>
          </a:p>
        </p:txBody>
      </p:sp>
    </p:spTree>
    <p:extLst>
      <p:ext uri="{BB962C8B-B14F-4D97-AF65-F5344CB8AC3E}">
        <p14:creationId xmlns:p14="http://schemas.microsoft.com/office/powerpoint/2010/main" val="47058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2680-4430-4CB6-A6B0-961AE8BB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Workshop!!PDF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CD59-2191-42E7-8DE4-6CCC4858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40971"/>
            <a:ext cx="12074596" cy="5164311"/>
          </a:xfrm>
        </p:spPr>
        <p:txBody>
          <a:bodyPr>
            <a:normAutofit/>
          </a:bodyPr>
          <a:lstStyle/>
          <a:p>
            <a:r>
              <a:rPr lang="en-US" dirty="0"/>
              <a:t>Start by placing the pdf on the desktop of the Kali VM</a:t>
            </a:r>
          </a:p>
          <a:p>
            <a:r>
              <a:rPr lang="en-US" dirty="0"/>
              <a:t>Right click desktop, open in terminal</a:t>
            </a:r>
          </a:p>
          <a:p>
            <a:r>
              <a:rPr lang="en-US" dirty="0"/>
              <a:t>Type: </a:t>
            </a:r>
          </a:p>
          <a:p>
            <a:pPr lvl="1"/>
            <a:r>
              <a:rPr lang="en-US" dirty="0"/>
              <a:t>pdfid python_textbook.pdf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peepdf python_textbook.pdf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pdf-parser python_textbook.pdf | grep .exe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pdfdetach -saveall python_textbook.pdf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Move byte-of-python.pdf to your windows OS(your host) and rename it to .exe from .pdf</a:t>
            </a:r>
          </a:p>
        </p:txBody>
      </p:sp>
    </p:spTree>
    <p:extLst>
      <p:ext uri="{BB962C8B-B14F-4D97-AF65-F5344CB8AC3E}">
        <p14:creationId xmlns:p14="http://schemas.microsoft.com/office/powerpoint/2010/main" val="14723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14E80-7733-4109-9826-A2654DA9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34" y="0"/>
            <a:ext cx="3144066" cy="3129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5DA8E-AC35-48E6-A702-FFF3230B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Workshop!! Autopsy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ED55-86B3-40F7-80F5-3F5875F03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306286"/>
            <a:ext cx="9958413" cy="4942113"/>
          </a:xfrm>
        </p:spPr>
        <p:txBody>
          <a:bodyPr/>
          <a:lstStyle/>
          <a:p>
            <a:r>
              <a:rPr lang="en-US" dirty="0"/>
              <a:t>Open Autopsy</a:t>
            </a:r>
          </a:p>
          <a:p>
            <a:r>
              <a:rPr lang="en-US" dirty="0"/>
              <a:t>Click on New Case</a:t>
            </a:r>
          </a:p>
          <a:p>
            <a:r>
              <a:rPr lang="en-US" dirty="0"/>
              <a:t>Give it a name, it can be something like &lt;Company&gt;.&lt;Instance&gt; or anything you want </a:t>
            </a:r>
          </a:p>
          <a:p>
            <a:r>
              <a:rPr lang="en-US" dirty="0"/>
              <a:t>Fill in your information if you want, it will help for the report later on </a:t>
            </a:r>
          </a:p>
          <a:p>
            <a:r>
              <a:rPr lang="en-US" dirty="0"/>
              <a:t>Click on Add Data Source if the prompt does not appear automatically and select “Unallocated Space Image File”</a:t>
            </a:r>
          </a:p>
          <a:p>
            <a:r>
              <a:rPr lang="en-US" dirty="0"/>
              <a:t>Browse and </a:t>
            </a:r>
            <a:r>
              <a:rPr lang="en-US" dirty="0" err="1"/>
              <a:t>selecte</a:t>
            </a:r>
            <a:r>
              <a:rPr lang="en-US" dirty="0"/>
              <a:t> the .dd file, click next and Autopsy will take care of the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8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46E0-8143-4FFE-89B3-AD4F59C0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Workshop!! Wireshark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A5C8-42BC-4CB3-B589-EE6414C5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2017-01-28-traffic-analysis-exercise in Wireshark</a:t>
            </a:r>
          </a:p>
          <a:p>
            <a:r>
              <a:rPr lang="en-US" dirty="0"/>
              <a:t>Set up Wireshark columns with the pdf provided</a:t>
            </a:r>
          </a:p>
          <a:p>
            <a:r>
              <a:rPr lang="en-US" dirty="0"/>
              <a:t>Answer the following questions:</a:t>
            </a:r>
          </a:p>
          <a:p>
            <a:pPr>
              <a:lnSpc>
                <a:spcPct val="150000"/>
              </a:lnSpc>
            </a:pPr>
            <a:r>
              <a:rPr lang="en-US" dirty="0"/>
              <a:t>What was the date and time of the infection?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the MAC address of the infected Windows computer?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the IP address of the infected Windows computer?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the host name of the infected Windows computer?</a:t>
            </a:r>
          </a:p>
          <a:p>
            <a:pPr>
              <a:lnSpc>
                <a:spcPct val="150000"/>
              </a:lnSpc>
            </a:pPr>
            <a:r>
              <a:rPr lang="en-US" dirty="0"/>
              <a:t>What type of malware was the computer infected with?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5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E213-EC1A-4AAD-B894-03D6A3D1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Workshop!! Wireshark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A897-2A35-4F5C-880D-31A6B37B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to use:</a:t>
            </a:r>
          </a:p>
          <a:p>
            <a:pPr lvl="1"/>
            <a:r>
              <a:rPr lang="en-US" dirty="0" err="1"/>
              <a:t>http.request</a:t>
            </a:r>
            <a:r>
              <a:rPr lang="en-US" dirty="0"/>
              <a:t>    See all the request made to a webserver</a:t>
            </a:r>
          </a:p>
          <a:p>
            <a:pPr lvl="1"/>
            <a:r>
              <a:rPr lang="en-US" dirty="0" err="1"/>
              <a:t>nbns</a:t>
            </a:r>
            <a:r>
              <a:rPr lang="en-US" dirty="0"/>
              <a:t>     See all the </a:t>
            </a:r>
            <a:r>
              <a:rPr lang="en-US" dirty="0" err="1"/>
              <a:t>netBIOS</a:t>
            </a:r>
            <a:r>
              <a:rPr lang="en-US" dirty="0"/>
              <a:t> traffic</a:t>
            </a:r>
          </a:p>
          <a:p>
            <a:pPr lvl="1"/>
            <a:r>
              <a:rPr lang="en-US" dirty="0" err="1"/>
              <a:t>dhcp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3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C16F-A978-43DE-A829-F9575656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Workshop!! Wireshark continued</a:t>
            </a:r>
            <a:br>
              <a:rPr lang="en-US" dirty="0"/>
            </a:br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8F7F-8244-4012-8A72-2E3A5226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was the date and time of the infection?</a:t>
            </a:r>
          </a:p>
          <a:p>
            <a:r>
              <a:rPr lang="en-US" dirty="0"/>
              <a:t>A: The computer was infected on 2017-01-27 around 22:54 UTC.</a:t>
            </a:r>
          </a:p>
          <a:p>
            <a:r>
              <a:rPr lang="en-US" dirty="0"/>
              <a:t>Q: What is the MAC address of the infected Windows computer?</a:t>
            </a:r>
          </a:p>
          <a:p>
            <a:r>
              <a:rPr lang="en-US" dirty="0"/>
              <a:t>A: 5c:26:0a:02:a8:e4 (Dell_02:a8:e4)</a:t>
            </a:r>
          </a:p>
          <a:p>
            <a:r>
              <a:rPr lang="en-US" dirty="0"/>
              <a:t>Q: What is the IP address of the infected Windows computer?</a:t>
            </a:r>
          </a:p>
          <a:p>
            <a:r>
              <a:rPr lang="en-US" dirty="0"/>
              <a:t>A: 172.16.4.193</a:t>
            </a:r>
          </a:p>
          <a:p>
            <a:r>
              <a:rPr lang="en-US" dirty="0"/>
              <a:t>Q: What is the host name of the infected Windows computer?</a:t>
            </a:r>
          </a:p>
          <a:p>
            <a:r>
              <a:rPr lang="en-US" dirty="0"/>
              <a:t>A: </a:t>
            </a:r>
            <a:r>
              <a:rPr lang="en-US" dirty="0" err="1"/>
              <a:t>Stewie</a:t>
            </a:r>
            <a:r>
              <a:rPr lang="en-US" dirty="0"/>
              <a:t>-PC</a:t>
            </a:r>
          </a:p>
          <a:p>
            <a:r>
              <a:rPr lang="en-US" dirty="0"/>
              <a:t>Q: What type of malware was the computer infected with?</a:t>
            </a:r>
          </a:p>
          <a:p>
            <a:r>
              <a:rPr lang="en-US" dirty="0"/>
              <a:t>A: Ransomware</a:t>
            </a:r>
          </a:p>
        </p:txBody>
      </p:sp>
    </p:spTree>
    <p:extLst>
      <p:ext uri="{BB962C8B-B14F-4D97-AF65-F5344CB8AC3E}">
        <p14:creationId xmlns:p14="http://schemas.microsoft.com/office/powerpoint/2010/main" val="202448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4645-31A5-4975-BC0E-B901DF50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788E-4B07-492A-A89A-BE24CF5A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0667"/>
            <a:ext cx="10874347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https://www.hackingarticles.in/step-by-step-tutorial-of-ftk-imager-beginners-guide/</a:t>
            </a:r>
            <a:endParaRPr lang="en-US" dirty="0"/>
          </a:p>
          <a:p>
            <a:r>
              <a:rPr lang="en-US" dirty="0"/>
              <a:t>Forensics Textbook: The Basics of Digital Forensics, The Primer for Getting Started in Digital Forensics, Second Edition By John Sammons</a:t>
            </a:r>
          </a:p>
        </p:txBody>
      </p:sp>
    </p:spTree>
    <p:extLst>
      <p:ext uri="{BB962C8B-B14F-4D97-AF65-F5344CB8AC3E}">
        <p14:creationId xmlns:p14="http://schemas.microsoft.com/office/powerpoint/2010/main" val="11500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snow covered mountain&#10;&#10;Description automatically generated">
            <a:extLst>
              <a:ext uri="{FF2B5EF4-FFF2-40B4-BE49-F238E27FC236}">
                <a16:creationId xmlns:a16="http://schemas.microsoft.com/office/drawing/2014/main" id="{E009CC77-7C1B-469F-9DDA-42F45C2B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06" y="2547256"/>
            <a:ext cx="6553494" cy="4310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078E2-1577-44DC-A64F-1200170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whoami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CA81-8CB5-48C6-BA3A-EC9EF430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7" y="1762959"/>
            <a:ext cx="8946541" cy="419548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Cal Poly Pomona - Information Security and Forensics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Director of Digital Forensics- FAST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From Spain, Tenerife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https://www.linkedin.com/in/albert1337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Twitter: @cubaa15</a:t>
            </a:r>
          </a:p>
        </p:txBody>
      </p:sp>
    </p:spTree>
    <p:extLst>
      <p:ext uri="{BB962C8B-B14F-4D97-AF65-F5344CB8AC3E}">
        <p14:creationId xmlns:p14="http://schemas.microsoft.com/office/powerpoint/2010/main" val="289064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19AD-0F0C-4603-AD04-6ECD8610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F88B-7CF5-4BA5-A06C-02F688B7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30745" cy="4195481"/>
          </a:xfrm>
        </p:spPr>
        <p:txBody>
          <a:bodyPr/>
          <a:lstStyle/>
          <a:p>
            <a:r>
              <a:rPr lang="en-US" dirty="0"/>
              <a:t>Forensics:</a:t>
            </a:r>
          </a:p>
          <a:p>
            <a:r>
              <a:rPr lang="en-US" dirty="0"/>
              <a:t>https://www.cfreds.nist.gov/</a:t>
            </a:r>
          </a:p>
          <a:p>
            <a:r>
              <a:rPr lang="en-US" dirty="0">
                <a:hlinkClick r:id="rId2"/>
              </a:rPr>
              <a:t>http://dftt.sourceforge.net/</a:t>
            </a:r>
            <a:endParaRPr lang="en-US" dirty="0"/>
          </a:p>
          <a:p>
            <a:r>
              <a:rPr lang="en-US" dirty="0"/>
              <a:t>Wireshark Exercise: </a:t>
            </a:r>
          </a:p>
          <a:p>
            <a:r>
              <a:rPr lang="en-US" dirty="0"/>
              <a:t>http://www.malware-traffic-analysis.net/2017/01/28/index.html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824B-55C3-4AF5-93FB-587ECF02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FAST- Forensics and Security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ABB2-0C67-4FAA-8F3F-3D449BD7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Security focused CPP Club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Hands on workshops by students for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Semesterly CTF’s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Connected to Industry professionals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Student chapter of the High Technology Crime Investigation Association (HTCIA)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Opportunity for like minded students to learn and grow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https://www.cppfast.org/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https://htcia.org/about/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https://lh5.googleusercontent.com/FGvf87dAHAh_xrlCERvLzCS4NLp9KaQOAh7utnvTNZfUmuRpi9Q8Be_jxk4mO7MtxHggceHgjUdvS80DOUIy4mj84EAZ2I7ErtX2XSdOrTYvJ_3muRLPdtchJlddIiPd0w6oW1RS4jk">
            <a:extLst>
              <a:ext uri="{FF2B5EF4-FFF2-40B4-BE49-F238E27FC236}">
                <a16:creationId xmlns:a16="http://schemas.microsoft.com/office/drawing/2014/main" id="{B0CA3A9D-59FD-4136-8002-134FD245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104" y="1959908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98FE-189A-49DB-8AA9-24063561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Forensics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4D21-A769-4358-A079-B92D5BF1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052368" cy="43951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Forensics</a:t>
            </a:r>
            <a:r>
              <a:rPr lang="en-US" dirty="0">
                <a:latin typeface="Consolas" panose="020B0609020204030204" pitchFamily="49" charset="0"/>
              </a:rPr>
              <a:t> = application of science to solve a legal problem.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electronic discovery </a:t>
            </a:r>
            <a:r>
              <a:rPr lang="en-US" dirty="0">
                <a:latin typeface="Consolas" panose="020B0609020204030204" pitchFamily="49" charset="0"/>
              </a:rPr>
              <a:t>(eDiscovery) = any process in which electronic data is sought, located, secured, and searched with the intent of using it as evidence in a civil or criminal legal case.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Involves the analysis of images, video, and audio encompassing computers, mobile devices, networks, and the cloud.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The analysis focus on authenticity, comparison, and enhancement.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Mainly used in criminal investigations, Civil Litigation, and Intelligence 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i="1" dirty="0">
              <a:latin typeface="Consolas" panose="020B0609020204030204" pitchFamily="49" charset="0"/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i="1" dirty="0">
                <a:latin typeface="Consolas" panose="020B0609020204030204" pitchFamily="49" charset="0"/>
              </a:rPr>
              <a:t>“The best scientific evidence in the world is worthless if it’s inadmissible in a court of law.”</a:t>
            </a:r>
          </a:p>
        </p:txBody>
      </p:sp>
    </p:spTree>
    <p:extLst>
      <p:ext uri="{BB962C8B-B14F-4D97-AF65-F5344CB8AC3E}">
        <p14:creationId xmlns:p14="http://schemas.microsoft.com/office/powerpoint/2010/main" val="423777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9F7D-8EEC-4034-BB29-E566F32B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Dennis Rader	AKA BTK(Bind, Torture, Kill)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871A-59E7-4B51-8EE4-51A3DDE3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Murdered people in Kansas from 1974 to 1991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Managed to avoid capture for 30 years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He sent a letter confessing a crime and asked to contact police via a floppy disk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Floppy disk was analyzed for metadata with the following findings: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Date Created: Thursday, February 10, 2005 6:05:34 PM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Dated Modified: Monday, February 14, 2005 2:47:44 PM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Title: Christ Lutheran Church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Last Saved By: Dennis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This metadata lead to the quick arrest of the President of the church, Dennis Rader</a:t>
            </a:r>
          </a:p>
        </p:txBody>
      </p:sp>
    </p:spTree>
    <p:extLst>
      <p:ext uri="{BB962C8B-B14F-4D97-AF65-F5344CB8AC3E}">
        <p14:creationId xmlns:p14="http://schemas.microsoft.com/office/powerpoint/2010/main" val="322307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42EB-D512-44AE-8551-E91E0E25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Digital Forensics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37D8-E6AE-42B2-8E8F-5CC599C1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7726"/>
            <a:ext cx="10463349" cy="500755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latin typeface="Consolas" panose="020B0609020204030204" pitchFamily="49" charset="0"/>
              </a:rPr>
              <a:t>Search Authority:</a:t>
            </a:r>
            <a:r>
              <a:rPr lang="en-US" sz="2400" dirty="0">
                <a:latin typeface="Consolas" panose="020B0609020204030204" pitchFamily="49" charset="0"/>
              </a:rPr>
              <a:t> warrant, subpoena, or even consent.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latin typeface="Consolas" panose="020B0609020204030204" pitchFamily="49" charset="0"/>
              </a:rPr>
              <a:t>Chain of Custody:</a:t>
            </a:r>
            <a:r>
              <a:rPr lang="en-US" sz="2400" dirty="0">
                <a:latin typeface="Consolas" panose="020B0609020204030204" pitchFamily="49" charset="0"/>
              </a:rPr>
              <a:t> essential to maintain integrity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latin typeface="Consolas" panose="020B0609020204030204" pitchFamily="49" charset="0"/>
              </a:rPr>
              <a:t>Imaging/Hashing Function: </a:t>
            </a:r>
            <a:r>
              <a:rPr lang="en-US" sz="2400" dirty="0">
                <a:latin typeface="Consolas" panose="020B0609020204030204" pitchFamily="49" charset="0"/>
              </a:rPr>
              <a:t>Forensic image duplicating original(Read only)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latin typeface="Consolas" panose="020B0609020204030204" pitchFamily="49" charset="0"/>
              </a:rPr>
              <a:t>Validated Tools: </a:t>
            </a:r>
            <a:r>
              <a:rPr lang="en-US" sz="2400" dirty="0">
                <a:latin typeface="Consolas" panose="020B0609020204030204" pitchFamily="49" charset="0"/>
              </a:rPr>
              <a:t>Document tool testing + validations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latin typeface="Consolas" panose="020B0609020204030204" pitchFamily="49" charset="0"/>
              </a:rPr>
              <a:t>Repeatability(Quality Analysis): </a:t>
            </a:r>
            <a:r>
              <a:rPr lang="en-US" sz="2400" dirty="0">
                <a:latin typeface="Consolas" panose="020B0609020204030204" pitchFamily="49" charset="0"/>
              </a:rPr>
              <a:t>Collection of practices + procedures throughout the whole forensic process helping guarantee accuracy of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latin typeface="Consolas" panose="020B0609020204030204" pitchFamily="49" charset="0"/>
              </a:rPr>
              <a:t>Analysis: </a:t>
            </a:r>
            <a:r>
              <a:rPr lang="en-US" sz="2400" dirty="0">
                <a:latin typeface="Consolas" panose="020B0609020204030204" pitchFamily="49" charset="0"/>
              </a:rPr>
              <a:t>Timeline, breaking encryption, connect the dots….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latin typeface="Consolas" panose="020B0609020204030204" pitchFamily="49" charset="0"/>
              </a:rPr>
              <a:t>Reporting: </a:t>
            </a:r>
            <a:r>
              <a:rPr lang="en-US" sz="2400" dirty="0">
                <a:latin typeface="Consolas" panose="020B0609020204030204" pitchFamily="49" charset="0"/>
              </a:rPr>
              <a:t>Know your audience! Executive summary, list items examined, methods + tools used, conclusion, relevant exhibits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latin typeface="Consolas" panose="020B0609020204030204" pitchFamily="49" charset="0"/>
              </a:rPr>
              <a:t>Possible Expert Presentation: </a:t>
            </a:r>
            <a:r>
              <a:rPr lang="en-US" sz="2400" dirty="0">
                <a:latin typeface="Consolas" panose="020B0609020204030204" pitchFamily="49" charset="0"/>
              </a:rPr>
              <a:t>Present to judge or jury</a:t>
            </a:r>
          </a:p>
        </p:txBody>
      </p:sp>
    </p:spTree>
    <p:extLst>
      <p:ext uri="{BB962C8B-B14F-4D97-AF65-F5344CB8AC3E}">
        <p14:creationId xmlns:p14="http://schemas.microsoft.com/office/powerpoint/2010/main" val="427429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984-39B6-4EAD-AA6C-680CE9C4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File Systems +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3D2B-DCFE-4539-9916-3F299B30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53248"/>
            <a:ext cx="9226893" cy="439515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File System’s job is to keep files allocated in an orderly way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FAT 12,FAT 16,FAT 32, FATX: File Allocation Table (USB)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NTFS: New Technology File System (Windows)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HSF, HSF+: Hierarchical File System (Mac)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Allocated Data: Used Spaced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Unallocated Data: Unused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Slack Space: when original file is partially overwritten, and the remains of unallocated space can be recuperated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Artifacts:</a:t>
            </a:r>
            <a:r>
              <a:rPr lang="en-US" dirty="0"/>
              <a:t> items that get left behind based upon the activities of the end user of the device – footprints if you will.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Volatile Data: Live data that depends on power to stay alive (RAM)</a:t>
            </a:r>
          </a:p>
        </p:txBody>
      </p:sp>
    </p:spTree>
    <p:extLst>
      <p:ext uri="{BB962C8B-B14F-4D97-AF65-F5344CB8AC3E}">
        <p14:creationId xmlns:p14="http://schemas.microsoft.com/office/powerpoint/2010/main" val="227490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AC95-1517-4401-BAFF-F91F8F00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 of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94DA-99E5-49C4-ABA7-A1202556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CPU, cache, and register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Routing table, ARP cache, process table, kernel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Temporary file system/swap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Data on hard disk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Remotely logged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Data contained on archival media</a:t>
            </a:r>
          </a:p>
        </p:txBody>
      </p:sp>
    </p:spTree>
    <p:extLst>
      <p:ext uri="{BB962C8B-B14F-4D97-AF65-F5344CB8AC3E}">
        <p14:creationId xmlns:p14="http://schemas.microsoft.com/office/powerpoint/2010/main" val="398230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5E11-F1E3-4E73-B25A-DA260A55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Write Blocking + Evidence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1ACB-4B25-4A2E-AA97-D6C4C593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Prevents any data from being written to the original evidence drive.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When cloning the original source of data it’s necessary to have a software of hardware write blocker to keep data’s integrity.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RAM can contain running processes, executed console commands, passwords in clear text, unencrypted data, instant messages, Internet protocol addresses, and Trojan horse(s)</a:t>
            </a:r>
          </a:p>
        </p:txBody>
      </p:sp>
    </p:spTree>
    <p:extLst>
      <p:ext uri="{BB962C8B-B14F-4D97-AF65-F5344CB8AC3E}">
        <p14:creationId xmlns:p14="http://schemas.microsoft.com/office/powerpoint/2010/main" val="267711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1287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Verdana</vt:lpstr>
      <vt:lpstr>Wingdings</vt:lpstr>
      <vt:lpstr>Wingdings 3</vt:lpstr>
      <vt:lpstr>Ion</vt:lpstr>
      <vt:lpstr>Intro to Forensics</vt:lpstr>
      <vt:lpstr>~whoami</vt:lpstr>
      <vt:lpstr>FAST- Forensics and Security Technology</vt:lpstr>
      <vt:lpstr>Forensics Basics</vt:lpstr>
      <vt:lpstr>Dennis Rader AKA BTK(Bind, Torture, Kill)</vt:lpstr>
      <vt:lpstr>The Digital Forensics Process </vt:lpstr>
      <vt:lpstr>File Systems + Volatility</vt:lpstr>
      <vt:lpstr>Order of Volatility</vt:lpstr>
      <vt:lpstr>Write Blocking + Evidence in Ram</vt:lpstr>
      <vt:lpstr>Digital Forensic Tools</vt:lpstr>
      <vt:lpstr>Forensic Image Formats</vt:lpstr>
      <vt:lpstr>Incident Response (Network Forensics)</vt:lpstr>
      <vt:lpstr>Network continued…</vt:lpstr>
      <vt:lpstr>Workshop!!PDF Parsing</vt:lpstr>
      <vt:lpstr>Workshop!! Autopsy</vt:lpstr>
      <vt:lpstr>Workshop!! Wireshark Exercise</vt:lpstr>
      <vt:lpstr>Workshop!! Wireshark continued</vt:lpstr>
      <vt:lpstr>Workshop!! Wireshark continued Answers</vt:lpstr>
      <vt:lpstr>Resources</vt:lpstr>
      <vt:lpstr>Training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Forensics</dc:title>
  <dc:creator>Alberto morris</dc:creator>
  <cp:lastModifiedBy>Alberto morris</cp:lastModifiedBy>
  <cp:revision>23</cp:revision>
  <dcterms:created xsi:type="dcterms:W3CDTF">2019-07-20T05:05:10Z</dcterms:created>
  <dcterms:modified xsi:type="dcterms:W3CDTF">2019-07-20T09:35:41Z</dcterms:modified>
</cp:coreProperties>
</file>