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16b8201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16b8201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b8201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b8201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16b8201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16b8201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16b82011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16b8201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16b82011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16b82011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16b82011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16b8201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16b8201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16b8201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16b82011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16b8201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e1569e57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e1569e57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e1569e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9e1569e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e1569e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e1569e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e1569e5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e1569e5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e1569e5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9e1569e5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9e1569e5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9e1569e5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e55efe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e55efe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16b8201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16b8201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751677"/>
            <a:ext cx="8222100" cy="145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 Report on Micro Credit           Loan Use Case</a:t>
            </a:r>
            <a:endParaRPr/>
          </a:p>
        </p:txBody>
      </p:sp>
      <p:sp>
        <p:nvSpPr>
          <p:cNvPr id="86" name="Google Shape;86;p13"/>
          <p:cNvSpPr txBox="1"/>
          <p:nvPr>
            <p:ph idx="1" type="subTitle"/>
          </p:nvPr>
        </p:nvSpPr>
        <p:spPr>
          <a:xfrm>
            <a:off x="4404900" y="4040800"/>
            <a:ext cx="3787200" cy="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Tongkholun Haokip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241725"/>
            <a:ext cx="8520600" cy="4404900"/>
          </a:xfrm>
          <a:prstGeom prst="rect">
            <a:avLst/>
          </a:prstGeom>
        </p:spPr>
        <p:txBody>
          <a:bodyPr anchorCtr="0" anchor="t" bIns="91425" lIns="91425" spcFirstLastPara="1" rIns="91425" wrap="square" tIns="91425">
            <a:noAutofit/>
          </a:bodyPr>
          <a:lstStyle/>
          <a:p>
            <a:pPr indent="-365125" lvl="0" marL="457200" rtl="0" algn="l">
              <a:spcBef>
                <a:spcPts val="110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cnt_loans30 : Number of loans taken by user in last 30 days</a:t>
            </a:r>
            <a:endParaRPr sz="2150">
              <a:solidFill>
                <a:srgbClr val="000000"/>
              </a:solidFill>
              <a:highlight>
                <a:srgbClr val="FFFFFF"/>
              </a:highlight>
              <a:latin typeface="Arial"/>
              <a:ea typeface="Arial"/>
              <a:cs typeface="Arial"/>
              <a:sym typeface="Arial"/>
            </a:endParaRPr>
          </a:p>
          <a:p>
            <a:pPr indent="-365125" lvl="0" marL="457200" rtl="0" algn="l">
              <a:spcBef>
                <a:spcPts val="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amnt_loans30 : Total amount of loans taken by user in last 30 days</a:t>
            </a:r>
            <a:endParaRPr sz="2150">
              <a:solidFill>
                <a:srgbClr val="000000"/>
              </a:solidFill>
              <a:highlight>
                <a:srgbClr val="FFFFFF"/>
              </a:highlight>
              <a:latin typeface="Arial"/>
              <a:ea typeface="Arial"/>
              <a:cs typeface="Arial"/>
              <a:sym typeface="Arial"/>
            </a:endParaRPr>
          </a:p>
          <a:p>
            <a:pPr indent="-365125" lvl="0" marL="457200" rtl="0" algn="l">
              <a:spcBef>
                <a:spcPts val="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maxamnt_loans30 : maximum amount of loan taken by the user in last 30 days : There are only two options: 5 &amp; 10 Rs., -for which the user needs to pay back 6 &amp; 12 Rs. respectively</a:t>
            </a:r>
            <a:endParaRPr sz="2150">
              <a:solidFill>
                <a:srgbClr val="000000"/>
              </a:solidFill>
              <a:highlight>
                <a:srgbClr val="FFFFFF"/>
              </a:highlight>
              <a:latin typeface="Arial"/>
              <a:ea typeface="Arial"/>
              <a:cs typeface="Arial"/>
              <a:sym typeface="Arial"/>
            </a:endParaRPr>
          </a:p>
          <a:p>
            <a:pPr indent="-365125" lvl="0" marL="457200" rtl="0" algn="l">
              <a:spcBef>
                <a:spcPts val="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medianamnt_loans30 : Median of amounts of loan taken by the user in last 30 days</a:t>
            </a:r>
            <a:endParaRPr sz="2150">
              <a:solidFill>
                <a:srgbClr val="000000"/>
              </a:solidFill>
              <a:highlight>
                <a:srgbClr val="FFFFFF"/>
              </a:highlight>
              <a:latin typeface="Arial"/>
              <a:ea typeface="Arial"/>
              <a:cs typeface="Arial"/>
              <a:sym typeface="Arial"/>
            </a:endParaRPr>
          </a:p>
          <a:p>
            <a:pPr indent="-365125" lvl="0" marL="457200" rtl="0" algn="l">
              <a:spcBef>
                <a:spcPts val="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cnt_loans90 : Number of loans taken by user in last 90 days</a:t>
            </a:r>
            <a:endParaRPr sz="2150">
              <a:solidFill>
                <a:srgbClr val="000000"/>
              </a:solidFill>
              <a:highlight>
                <a:srgbClr val="FFFFFF"/>
              </a:highlight>
              <a:latin typeface="Arial"/>
              <a:ea typeface="Arial"/>
              <a:cs typeface="Arial"/>
              <a:sym typeface="Arial"/>
            </a:endParaRPr>
          </a:p>
          <a:p>
            <a:pPr indent="-365125" lvl="0" marL="457200" rtl="0" algn="l">
              <a:spcBef>
                <a:spcPts val="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amnt_loans90 : Total amount of loans taken by user in last 90 days</a:t>
            </a:r>
            <a:endParaRPr sz="2150">
              <a:solidFill>
                <a:srgbClr val="000000"/>
              </a:solidFill>
              <a:highlight>
                <a:srgbClr val="FFFFFF"/>
              </a:highlight>
              <a:latin typeface="Arial"/>
              <a:ea typeface="Arial"/>
              <a:cs typeface="Arial"/>
              <a:sym typeface="Arial"/>
            </a:endParaRPr>
          </a:p>
          <a:p>
            <a:pPr indent="0" lvl="0" marL="0" rtl="0" algn="l">
              <a:spcBef>
                <a:spcPts val="700"/>
              </a:spcBef>
              <a:spcAft>
                <a:spcPts val="1600"/>
              </a:spcAft>
              <a:buNone/>
            </a:pPr>
            <a:r>
              <a:t/>
            </a:r>
            <a:endParaRPr sz="29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311700" y="228300"/>
            <a:ext cx="8520600" cy="4340700"/>
          </a:xfrm>
          <a:prstGeom prst="rect">
            <a:avLst/>
          </a:prstGeom>
        </p:spPr>
        <p:txBody>
          <a:bodyPr anchorCtr="0" anchor="t" bIns="91425" lIns="91425" spcFirstLastPara="1" rIns="91425" wrap="square" tIns="91425">
            <a:noAutofit/>
          </a:bodyPr>
          <a:lstStyle/>
          <a:p>
            <a:pPr indent="-377825" lvl="0" marL="457200" rtl="0" algn="l">
              <a:spcBef>
                <a:spcPts val="1100"/>
              </a:spcBef>
              <a:spcAft>
                <a:spcPts val="0"/>
              </a:spcAft>
              <a:buClr>
                <a:srgbClr val="000000"/>
              </a:buClr>
              <a:buSzPts val="2350"/>
              <a:buFont typeface="Arial"/>
              <a:buChar char="●"/>
            </a:pPr>
            <a:r>
              <a:rPr lang="en" sz="2350">
                <a:solidFill>
                  <a:srgbClr val="000000"/>
                </a:solidFill>
                <a:highlight>
                  <a:srgbClr val="FFFFFF"/>
                </a:highlight>
                <a:latin typeface="Arial"/>
                <a:ea typeface="Arial"/>
                <a:cs typeface="Arial"/>
                <a:sym typeface="Arial"/>
              </a:rPr>
              <a:t>maxamnt_loans90 : maximum amount of loan taken by the user in last 90 days</a:t>
            </a:r>
            <a:endParaRPr sz="2350">
              <a:solidFill>
                <a:srgbClr val="000000"/>
              </a:solidFill>
              <a:highlight>
                <a:srgbClr val="FFFFFF"/>
              </a:highlight>
              <a:latin typeface="Arial"/>
              <a:ea typeface="Arial"/>
              <a:cs typeface="Arial"/>
              <a:sym typeface="Arial"/>
            </a:endParaRPr>
          </a:p>
          <a:p>
            <a:pPr indent="-377825" lvl="0" marL="457200" rtl="0" algn="l">
              <a:spcBef>
                <a:spcPts val="0"/>
              </a:spcBef>
              <a:spcAft>
                <a:spcPts val="0"/>
              </a:spcAft>
              <a:buClr>
                <a:srgbClr val="000000"/>
              </a:buClr>
              <a:buSzPts val="2350"/>
              <a:buFont typeface="Arial"/>
              <a:buChar char="●"/>
            </a:pPr>
            <a:r>
              <a:rPr lang="en" sz="2350">
                <a:solidFill>
                  <a:srgbClr val="000000"/>
                </a:solidFill>
                <a:highlight>
                  <a:srgbClr val="FFFFFF"/>
                </a:highlight>
                <a:latin typeface="Arial"/>
                <a:ea typeface="Arial"/>
                <a:cs typeface="Arial"/>
                <a:sym typeface="Arial"/>
              </a:rPr>
              <a:t>medianamnt_loans90 : Median of amounts of loan taken by the user in last 90 days</a:t>
            </a:r>
            <a:endParaRPr sz="2350">
              <a:solidFill>
                <a:srgbClr val="000000"/>
              </a:solidFill>
              <a:highlight>
                <a:srgbClr val="FFFFFF"/>
              </a:highlight>
              <a:latin typeface="Arial"/>
              <a:ea typeface="Arial"/>
              <a:cs typeface="Arial"/>
              <a:sym typeface="Arial"/>
            </a:endParaRPr>
          </a:p>
          <a:p>
            <a:pPr indent="-377825" lvl="0" marL="457200" rtl="0" algn="l">
              <a:spcBef>
                <a:spcPts val="0"/>
              </a:spcBef>
              <a:spcAft>
                <a:spcPts val="0"/>
              </a:spcAft>
              <a:buClr>
                <a:srgbClr val="000000"/>
              </a:buClr>
              <a:buSzPts val="2350"/>
              <a:buFont typeface="Arial"/>
              <a:buChar char="●"/>
            </a:pPr>
            <a:r>
              <a:rPr lang="en" sz="2350">
                <a:solidFill>
                  <a:srgbClr val="000000"/>
                </a:solidFill>
                <a:highlight>
                  <a:srgbClr val="FFFFFF"/>
                </a:highlight>
                <a:latin typeface="Arial"/>
                <a:ea typeface="Arial"/>
                <a:cs typeface="Arial"/>
                <a:sym typeface="Arial"/>
              </a:rPr>
              <a:t>payback30 : Average payback time in days over last 30 days</a:t>
            </a:r>
            <a:endParaRPr sz="2350">
              <a:solidFill>
                <a:srgbClr val="000000"/>
              </a:solidFill>
              <a:highlight>
                <a:srgbClr val="FFFFFF"/>
              </a:highlight>
              <a:latin typeface="Arial"/>
              <a:ea typeface="Arial"/>
              <a:cs typeface="Arial"/>
              <a:sym typeface="Arial"/>
            </a:endParaRPr>
          </a:p>
          <a:p>
            <a:pPr indent="-377825" lvl="0" marL="457200" rtl="0" algn="l">
              <a:spcBef>
                <a:spcPts val="0"/>
              </a:spcBef>
              <a:spcAft>
                <a:spcPts val="0"/>
              </a:spcAft>
              <a:buClr>
                <a:srgbClr val="000000"/>
              </a:buClr>
              <a:buSzPts val="2350"/>
              <a:buFont typeface="Arial"/>
              <a:buChar char="●"/>
            </a:pPr>
            <a:r>
              <a:rPr lang="en" sz="2350">
                <a:solidFill>
                  <a:srgbClr val="000000"/>
                </a:solidFill>
                <a:highlight>
                  <a:srgbClr val="FFFFFF"/>
                </a:highlight>
                <a:latin typeface="Arial"/>
                <a:ea typeface="Arial"/>
                <a:cs typeface="Arial"/>
                <a:sym typeface="Arial"/>
              </a:rPr>
              <a:t>payback90 : Average payback time in days over last 90 days</a:t>
            </a:r>
            <a:endParaRPr sz="2350">
              <a:solidFill>
                <a:srgbClr val="000000"/>
              </a:solidFill>
              <a:highlight>
                <a:srgbClr val="FFFFFF"/>
              </a:highlight>
              <a:latin typeface="Arial"/>
              <a:ea typeface="Arial"/>
              <a:cs typeface="Arial"/>
              <a:sym typeface="Arial"/>
            </a:endParaRPr>
          </a:p>
          <a:p>
            <a:pPr indent="-377825" lvl="0" marL="457200" rtl="0" algn="l">
              <a:spcBef>
                <a:spcPts val="0"/>
              </a:spcBef>
              <a:spcAft>
                <a:spcPts val="0"/>
              </a:spcAft>
              <a:buClr>
                <a:srgbClr val="000000"/>
              </a:buClr>
              <a:buSzPts val="2350"/>
              <a:buFont typeface="Arial"/>
              <a:buChar char="●"/>
            </a:pPr>
            <a:r>
              <a:rPr lang="en" sz="2350">
                <a:solidFill>
                  <a:srgbClr val="000000"/>
                </a:solidFill>
                <a:highlight>
                  <a:srgbClr val="FFFFFF"/>
                </a:highlight>
                <a:latin typeface="Arial"/>
                <a:ea typeface="Arial"/>
                <a:cs typeface="Arial"/>
                <a:sym typeface="Arial"/>
              </a:rPr>
              <a:t>pcircle : telecom circle</a:t>
            </a:r>
            <a:endParaRPr sz="2350">
              <a:solidFill>
                <a:srgbClr val="000000"/>
              </a:solidFill>
              <a:highlight>
                <a:srgbClr val="FFFFFF"/>
              </a:highlight>
              <a:latin typeface="Arial"/>
              <a:ea typeface="Arial"/>
              <a:cs typeface="Arial"/>
              <a:sym typeface="Arial"/>
            </a:endParaRPr>
          </a:p>
          <a:p>
            <a:pPr indent="-377825" lvl="0" marL="457200" rtl="0" algn="l">
              <a:spcBef>
                <a:spcPts val="0"/>
              </a:spcBef>
              <a:spcAft>
                <a:spcPts val="0"/>
              </a:spcAft>
              <a:buClr>
                <a:srgbClr val="000000"/>
              </a:buClr>
              <a:buSzPts val="2350"/>
              <a:buFont typeface="Arial"/>
              <a:buChar char="●"/>
            </a:pPr>
            <a:r>
              <a:rPr lang="en" sz="2350">
                <a:solidFill>
                  <a:srgbClr val="000000"/>
                </a:solidFill>
                <a:highlight>
                  <a:srgbClr val="FFFFFF"/>
                </a:highlight>
                <a:latin typeface="Arial"/>
                <a:ea typeface="Arial"/>
                <a:cs typeface="Arial"/>
                <a:sym typeface="Arial"/>
              </a:rPr>
              <a:t>pdate : date</a:t>
            </a:r>
            <a:endParaRPr sz="2350">
              <a:solidFill>
                <a:srgbClr val="000000"/>
              </a:solidFill>
              <a:highlight>
                <a:srgbClr val="FFFFFF"/>
              </a:highlight>
              <a:latin typeface="Arial"/>
              <a:ea typeface="Arial"/>
              <a:cs typeface="Arial"/>
              <a:sym typeface="Arial"/>
            </a:endParaRPr>
          </a:p>
          <a:p>
            <a:pPr indent="0" lvl="0" marL="0" rtl="0" algn="l">
              <a:spcBef>
                <a:spcPts val="700"/>
              </a:spcBef>
              <a:spcAft>
                <a:spcPts val="1600"/>
              </a:spcAft>
              <a:buNone/>
            </a:pPr>
            <a:r>
              <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311700" y="147725"/>
            <a:ext cx="8551800" cy="44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 </a:t>
            </a:r>
            <a:r>
              <a:rPr b="1" lang="en" sz="2100">
                <a:latin typeface="Merriweather"/>
                <a:ea typeface="Merriweather"/>
                <a:cs typeface="Merriweather"/>
                <a:sym typeface="Merriweather"/>
              </a:rPr>
              <a:t>Data Preprocessing Done</a:t>
            </a:r>
            <a:r>
              <a:rPr lang="en" sz="2100">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Some features like pcircle,Unnamed doesn’t contribute any relevant information So, I drop it. Also, there are some features that have outliers and the target variable is also highly imbalanced. To impute this I am going to use a z-score to bring down the skewness in the dataset.</a:t>
            </a:r>
            <a:endParaRPr>
              <a:latin typeface="Merriweather"/>
              <a:ea typeface="Merriweather"/>
              <a:cs typeface="Merriweather"/>
              <a:sym typeface="Merriweather"/>
            </a:endParaRPr>
          </a:p>
          <a:p>
            <a:pPr indent="0" lvl="0" marL="0" rtl="0" algn="l">
              <a:spcBef>
                <a:spcPts val="1600"/>
              </a:spcBef>
              <a:spcAft>
                <a:spcPts val="0"/>
              </a:spcAft>
              <a:buNone/>
            </a:pPr>
            <a:r>
              <a:rPr b="1" lang="en">
                <a:latin typeface="Merriweather"/>
                <a:ea typeface="Merriweather"/>
                <a:cs typeface="Merriweather"/>
                <a:sym typeface="Merriweather"/>
              </a:rPr>
              <a:t>-Data Inputs- Logic- Output Relationships</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Most of the input features are numerical which is quite understandable in most cases and considering all this cases and taking it into account computing the output is simple which is binary classification (i.e 1:Non-Defaulter &amp; 0:Defaulter.) so the output is directly dependent on the input since, in most of the cae there is a positive relationship between them.</a:t>
            </a:r>
            <a:endParaRPr>
              <a:latin typeface="Merriweather"/>
              <a:ea typeface="Merriweather"/>
              <a:cs typeface="Merriweather"/>
              <a:sym typeface="Merriweather"/>
            </a:endParaRPr>
          </a:p>
          <a:p>
            <a:pPr indent="0" lvl="0" marL="0" rtl="0" algn="l">
              <a:spcBef>
                <a:spcPts val="1600"/>
              </a:spcBef>
              <a:spcAft>
                <a:spcPts val="0"/>
              </a:spcAft>
              <a:buNone/>
            </a:pPr>
            <a:r>
              <a:t/>
            </a:r>
            <a:endParaRPr>
              <a:latin typeface="Merriweather"/>
              <a:ea typeface="Merriweather"/>
              <a:cs typeface="Merriweather"/>
              <a:sym typeface="Merriweather"/>
            </a:endParaRPr>
          </a:p>
          <a:p>
            <a:pPr indent="0" lvl="0" marL="0" rtl="0" algn="l">
              <a:spcBef>
                <a:spcPts val="1600"/>
              </a:spcBef>
              <a:spcAft>
                <a:spcPts val="0"/>
              </a:spcAft>
              <a:buNone/>
            </a:pPr>
            <a:r>
              <a:t/>
            </a:r>
            <a:endParaRPr b="1">
              <a:latin typeface="Merriweather"/>
              <a:ea typeface="Merriweather"/>
              <a:cs typeface="Merriweather"/>
              <a:sym typeface="Merriweather"/>
            </a:endParaRPr>
          </a:p>
          <a:p>
            <a:pPr indent="0" lvl="0" marL="0" rtl="0" algn="l">
              <a:spcBef>
                <a:spcPts val="1600"/>
              </a:spcBef>
              <a:spcAft>
                <a:spcPts val="1600"/>
              </a:spcAft>
              <a:buNone/>
            </a:pPr>
            <a:r>
              <a:t/>
            </a:r>
            <a:endParaRPr b="1">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311700" y="201450"/>
            <a:ext cx="8520600" cy="46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-State the set of assumptions (if any) related to the problem under consideration</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Some of the assumptions that I made are :</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1). Optimize the data using PCA and scaled down to certain point.</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2). Since the output has binary outcome I am going to choose some classification model such as Linear Regression (LR),Decision Tree (DT) and GaussianNB (GNB) for prediction.</a:t>
            </a:r>
            <a:endParaRPr>
              <a:latin typeface="Merriweather"/>
              <a:ea typeface="Merriweather"/>
              <a:cs typeface="Merriweather"/>
              <a:sym typeface="Merriweather"/>
            </a:endParaRPr>
          </a:p>
          <a:p>
            <a:pPr indent="0" lvl="0" marL="0" rtl="0" algn="l">
              <a:spcBef>
                <a:spcPts val="1600"/>
              </a:spcBef>
              <a:spcAft>
                <a:spcPts val="0"/>
              </a:spcAft>
              <a:buNone/>
            </a:pPr>
            <a:r>
              <a:rPr b="1" lang="en">
                <a:latin typeface="Merriweather"/>
                <a:ea typeface="Merriweather"/>
                <a:cs typeface="Merriweather"/>
                <a:sym typeface="Merriweather"/>
              </a:rPr>
              <a:t>-Hardware and Software Requirements and Tools Used</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Hardware requirements :</a:t>
            </a:r>
            <a:endParaRPr>
              <a:latin typeface="Merriweather"/>
              <a:ea typeface="Merriweather"/>
              <a:cs typeface="Merriweather"/>
              <a:sym typeface="Merriweather"/>
            </a:endParaRPr>
          </a:p>
          <a:p>
            <a:pPr indent="0" lvl="0" marL="0" rtl="0" algn="l">
              <a:spcBef>
                <a:spcPts val="1600"/>
              </a:spcBef>
              <a:spcAft>
                <a:spcPts val="1600"/>
              </a:spcAft>
              <a:buNone/>
            </a:pPr>
            <a:r>
              <a:rPr lang="en">
                <a:latin typeface="Merriweather"/>
                <a:ea typeface="Merriweather"/>
                <a:cs typeface="Merriweather"/>
                <a:sym typeface="Merriweather"/>
              </a:rPr>
              <a:t>1). CPU and memory : At least 2 CPUs and 4GB RAM in production environment the minimum requirement would be 8 CPUs and 16GB RAM.</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311700" y="228300"/>
            <a:ext cx="8520600" cy="43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erriweather"/>
                <a:ea typeface="Merriweather"/>
                <a:cs typeface="Merriweather"/>
                <a:sym typeface="Merriweather"/>
              </a:rPr>
              <a:t>2). Disk Space : TrueSight IT Data Analytics.</a:t>
            </a:r>
            <a:endParaRPr sz="1900">
              <a:latin typeface="Merriweather"/>
              <a:ea typeface="Merriweather"/>
              <a:cs typeface="Merriweather"/>
              <a:sym typeface="Merriweather"/>
            </a:endParaRPr>
          </a:p>
          <a:p>
            <a:pPr indent="0" lvl="0" marL="0" rtl="0" algn="l">
              <a:spcBef>
                <a:spcPts val="1600"/>
              </a:spcBef>
              <a:spcAft>
                <a:spcPts val="0"/>
              </a:spcAft>
              <a:buNone/>
            </a:pPr>
            <a:r>
              <a:rPr b="1" lang="en" sz="1900">
                <a:latin typeface="Merriweather"/>
                <a:ea typeface="Merriweather"/>
                <a:cs typeface="Merriweather"/>
                <a:sym typeface="Merriweather"/>
              </a:rPr>
              <a:t>- Software requirement:</a:t>
            </a:r>
            <a:endParaRPr b="1" sz="1900">
              <a:latin typeface="Merriweather"/>
              <a:ea typeface="Merriweather"/>
              <a:cs typeface="Merriweather"/>
              <a:sym typeface="Merriweather"/>
            </a:endParaRPr>
          </a:p>
          <a:p>
            <a:pPr indent="0" lvl="0" marL="0" rtl="0" algn="l">
              <a:spcBef>
                <a:spcPts val="1600"/>
              </a:spcBef>
              <a:spcAft>
                <a:spcPts val="0"/>
              </a:spcAft>
              <a:buNone/>
            </a:pPr>
            <a:r>
              <a:rPr lang="en" sz="1900">
                <a:latin typeface="Merriweather"/>
                <a:ea typeface="Merriweather"/>
                <a:cs typeface="Merriweather"/>
                <a:sym typeface="Merriweather"/>
              </a:rPr>
              <a:t>1).Tool : python</a:t>
            </a:r>
            <a:endParaRPr sz="1900">
              <a:latin typeface="Merriweather"/>
              <a:ea typeface="Merriweather"/>
              <a:cs typeface="Merriweather"/>
              <a:sym typeface="Merriweather"/>
            </a:endParaRPr>
          </a:p>
          <a:p>
            <a:pPr indent="0" lvl="0" marL="0" rtl="0" algn="l">
              <a:spcBef>
                <a:spcPts val="1600"/>
              </a:spcBef>
              <a:spcAft>
                <a:spcPts val="0"/>
              </a:spcAft>
              <a:buNone/>
            </a:pPr>
            <a:r>
              <a:rPr lang="en" sz="1900">
                <a:latin typeface="Merriweather"/>
                <a:ea typeface="Merriweather"/>
                <a:cs typeface="Merriweather"/>
                <a:sym typeface="Merriweather"/>
              </a:rPr>
              <a:t>2). Libraries : a) Pandas , b)Numpy and c) matplotlib and seaborn etc.</a:t>
            </a:r>
            <a:endParaRPr sz="1900">
              <a:latin typeface="Merriweather"/>
              <a:ea typeface="Merriweather"/>
              <a:cs typeface="Merriweather"/>
              <a:sym typeface="Merriweather"/>
            </a:endParaRPr>
          </a:p>
          <a:p>
            <a:pPr indent="-349250" lvl="0" marL="457200" rtl="0" algn="l">
              <a:spcBef>
                <a:spcPts val="1600"/>
              </a:spcBef>
              <a:spcAft>
                <a:spcPts val="0"/>
              </a:spcAft>
              <a:buSzPts val="1900"/>
              <a:buFont typeface="Merriweather"/>
              <a:buAutoNum type="alphaLcParenR"/>
            </a:pPr>
            <a:r>
              <a:rPr lang="en" sz="1900">
                <a:latin typeface="Merriweather"/>
                <a:ea typeface="Merriweather"/>
                <a:cs typeface="Merriweather"/>
                <a:sym typeface="Merriweather"/>
              </a:rPr>
              <a:t>Pandas: For reading and indexing the DataFrame</a:t>
            </a:r>
            <a:endParaRPr sz="1900">
              <a:latin typeface="Merriweather"/>
              <a:ea typeface="Merriweather"/>
              <a:cs typeface="Merriweather"/>
              <a:sym typeface="Merriweather"/>
            </a:endParaRPr>
          </a:p>
          <a:p>
            <a:pPr indent="-349250" lvl="0" marL="457200" rtl="0" algn="l">
              <a:spcBef>
                <a:spcPts val="0"/>
              </a:spcBef>
              <a:spcAft>
                <a:spcPts val="0"/>
              </a:spcAft>
              <a:buSzPts val="1900"/>
              <a:buFont typeface="Merriweather"/>
              <a:buAutoNum type="alphaLcParenR"/>
            </a:pPr>
            <a:r>
              <a:rPr lang="en" sz="1900">
                <a:latin typeface="Merriweather"/>
                <a:ea typeface="Merriweather"/>
                <a:cs typeface="Merriweather"/>
                <a:sym typeface="Merriweather"/>
              </a:rPr>
              <a:t>Numpy: For handling numerical python</a:t>
            </a:r>
            <a:endParaRPr sz="1900">
              <a:latin typeface="Merriweather"/>
              <a:ea typeface="Merriweather"/>
              <a:cs typeface="Merriweather"/>
              <a:sym typeface="Merriweather"/>
            </a:endParaRPr>
          </a:p>
          <a:p>
            <a:pPr indent="-349250" lvl="0" marL="457200" rtl="0" algn="l">
              <a:spcBef>
                <a:spcPts val="0"/>
              </a:spcBef>
              <a:spcAft>
                <a:spcPts val="0"/>
              </a:spcAft>
              <a:buSzPts val="1900"/>
              <a:buFont typeface="Merriweather"/>
              <a:buAutoNum type="alphaLcParenR"/>
            </a:pPr>
            <a:r>
              <a:rPr lang="en" sz="1900">
                <a:latin typeface="Merriweather"/>
                <a:ea typeface="Merriweather"/>
                <a:cs typeface="Merriweather"/>
                <a:sym typeface="Merriweather"/>
              </a:rPr>
              <a:t>Matplotlib: Use to visualize the relationship and check correlation between two or more variables.</a:t>
            </a:r>
            <a:endParaRPr sz="1900">
              <a:latin typeface="Merriweather"/>
              <a:ea typeface="Merriweather"/>
              <a:cs typeface="Merriweather"/>
              <a:sym typeface="Merriweather"/>
            </a:endParaRPr>
          </a:p>
          <a:p>
            <a:pPr indent="0" lvl="0" marL="0" rtl="0" algn="l">
              <a:spcBef>
                <a:spcPts val="1600"/>
              </a:spcBef>
              <a:spcAft>
                <a:spcPts val="1600"/>
              </a:spcAft>
              <a:buNone/>
            </a:pPr>
            <a:r>
              <a:t/>
            </a:r>
            <a:endParaRPr sz="19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1611550" y="0"/>
            <a:ext cx="5493000" cy="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Model/s Development and Evaluation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700"/>
          </a:p>
        </p:txBody>
      </p:sp>
      <p:sp>
        <p:nvSpPr>
          <p:cNvPr id="160" name="Google Shape;160;p27"/>
          <p:cNvSpPr txBox="1"/>
          <p:nvPr>
            <p:ph idx="1" type="body"/>
          </p:nvPr>
        </p:nvSpPr>
        <p:spPr>
          <a:xfrm>
            <a:off x="311700" y="604500"/>
            <a:ext cx="85206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Merriweather"/>
                <a:ea typeface="Merriweather"/>
                <a:cs typeface="Merriweather"/>
                <a:sym typeface="Merriweather"/>
              </a:rPr>
              <a:t>-Identification of possible problem-solving approaches (methods)</a:t>
            </a:r>
            <a:endParaRPr b="1" sz="1600">
              <a:latin typeface="Merriweather"/>
              <a:ea typeface="Merriweather"/>
              <a:cs typeface="Merriweather"/>
              <a:sym typeface="Merriweather"/>
            </a:endParaRPr>
          </a:p>
          <a:p>
            <a:pPr indent="0" lvl="0" marL="0" rtl="0" algn="l">
              <a:spcBef>
                <a:spcPts val="1600"/>
              </a:spcBef>
              <a:spcAft>
                <a:spcPts val="0"/>
              </a:spcAft>
              <a:buNone/>
            </a:pPr>
            <a:r>
              <a:rPr b="1" lang="en" sz="1600">
                <a:latin typeface="Merriweather"/>
                <a:ea typeface="Merriweather"/>
                <a:cs typeface="Merriweather"/>
                <a:sym typeface="Merriweather"/>
              </a:rPr>
              <a:t>Statistical approach: </a:t>
            </a:r>
            <a:r>
              <a:rPr lang="en" sz="1600">
                <a:latin typeface="Merriweather"/>
                <a:ea typeface="Merriweather"/>
                <a:cs typeface="Merriweather"/>
                <a:sym typeface="Merriweather"/>
              </a:rPr>
              <a:t>Here, I check the statistical summary and after having and idea about the presence of outliers.So, I impute it with the Z-score .</a:t>
            </a:r>
            <a:endParaRPr sz="1600">
              <a:latin typeface="Merriweather"/>
              <a:ea typeface="Merriweather"/>
              <a:cs typeface="Merriweather"/>
              <a:sym typeface="Merriweather"/>
            </a:endParaRPr>
          </a:p>
          <a:p>
            <a:pPr indent="0" lvl="0" marL="0" rtl="0" algn="l">
              <a:spcBef>
                <a:spcPts val="1600"/>
              </a:spcBef>
              <a:spcAft>
                <a:spcPts val="0"/>
              </a:spcAft>
              <a:buNone/>
            </a:pPr>
            <a:r>
              <a:rPr b="1" lang="en" sz="1600">
                <a:latin typeface="Merriweather"/>
                <a:ea typeface="Merriweather"/>
                <a:cs typeface="Merriweather"/>
                <a:sym typeface="Merriweather"/>
              </a:rPr>
              <a:t>Analytical approach: </a:t>
            </a:r>
            <a:r>
              <a:rPr lang="en" sz="1600">
                <a:latin typeface="Merriweather"/>
                <a:ea typeface="Merriweather"/>
                <a:cs typeface="Merriweather"/>
                <a:sym typeface="Merriweather"/>
              </a:rPr>
              <a:t>Optimize the model by scaling down the feature to certain level using StandardScaler &amp; reducing it to lower dimensional value using PCA.</a:t>
            </a:r>
            <a:endParaRPr sz="1600">
              <a:latin typeface="Merriweather"/>
              <a:ea typeface="Merriweather"/>
              <a:cs typeface="Merriweather"/>
              <a:sym typeface="Merriweather"/>
            </a:endParaRPr>
          </a:p>
          <a:p>
            <a:pPr indent="0" lvl="0" marL="0" rtl="0" algn="l">
              <a:spcBef>
                <a:spcPts val="1600"/>
              </a:spcBef>
              <a:spcAft>
                <a:spcPts val="0"/>
              </a:spcAft>
              <a:buNone/>
            </a:pPr>
            <a:r>
              <a:rPr b="1" lang="en" sz="1600">
                <a:latin typeface="Merriweather"/>
                <a:ea typeface="Merriweather"/>
                <a:cs typeface="Merriweather"/>
                <a:sym typeface="Merriweather"/>
              </a:rPr>
              <a:t>-Testing of Identified Approaches (Algorithms)</a:t>
            </a:r>
            <a:endParaRPr sz="1600">
              <a:latin typeface="Merriweather"/>
              <a:ea typeface="Merriweather"/>
              <a:cs typeface="Merriweather"/>
              <a:sym typeface="Merriweather"/>
            </a:endParaRPr>
          </a:p>
          <a:p>
            <a:pPr indent="0" lvl="0" marL="0" rtl="0" algn="l">
              <a:spcBef>
                <a:spcPts val="1600"/>
              </a:spcBef>
              <a:spcAft>
                <a:spcPts val="0"/>
              </a:spcAft>
              <a:buNone/>
            </a:pPr>
            <a:r>
              <a:rPr lang="en" sz="1600">
                <a:latin typeface="Merriweather"/>
                <a:ea typeface="Merriweather"/>
                <a:cs typeface="Merriweather"/>
                <a:sym typeface="Merriweather"/>
              </a:rPr>
              <a:t>Algorithms used: </a:t>
            </a:r>
            <a:endParaRPr sz="1600">
              <a:latin typeface="Merriweather"/>
              <a:ea typeface="Merriweather"/>
              <a:cs typeface="Merriweather"/>
              <a:sym typeface="Merriweather"/>
            </a:endParaRPr>
          </a:p>
          <a:p>
            <a:pPr indent="0" lvl="0" marL="0" rtl="0" algn="l">
              <a:spcBef>
                <a:spcPts val="1600"/>
              </a:spcBef>
              <a:spcAft>
                <a:spcPts val="0"/>
              </a:spcAft>
              <a:buNone/>
            </a:pPr>
            <a:r>
              <a:rPr lang="en" sz="1600">
                <a:latin typeface="Merriweather"/>
                <a:ea typeface="Merriweather"/>
                <a:cs typeface="Merriweather"/>
                <a:sym typeface="Merriweather"/>
              </a:rPr>
              <a:t>1). Linear Regression (LR)</a:t>
            </a:r>
            <a:endParaRPr sz="1600">
              <a:latin typeface="Merriweather"/>
              <a:ea typeface="Merriweather"/>
              <a:cs typeface="Merriweather"/>
              <a:sym typeface="Merriweather"/>
            </a:endParaRPr>
          </a:p>
          <a:p>
            <a:pPr indent="0" lvl="0" marL="0" rtl="0" algn="l">
              <a:spcBef>
                <a:spcPts val="1600"/>
              </a:spcBef>
              <a:spcAft>
                <a:spcPts val="0"/>
              </a:spcAft>
              <a:buNone/>
            </a:pPr>
            <a:r>
              <a:rPr lang="en" sz="1600">
                <a:latin typeface="Merriweather"/>
                <a:ea typeface="Merriweather"/>
                <a:cs typeface="Merriweather"/>
                <a:sym typeface="Merriweather"/>
              </a:rPr>
              <a:t>2). Decision Tree (DT) &amp; GaussianNB (GNB)</a:t>
            </a:r>
            <a:endParaRPr sz="1600">
              <a:latin typeface="Merriweather"/>
              <a:ea typeface="Merriweather"/>
              <a:cs typeface="Merriweather"/>
              <a:sym typeface="Merriweather"/>
            </a:endParaRPr>
          </a:p>
          <a:p>
            <a:pPr indent="0" lvl="0" marL="0" rtl="0" algn="l">
              <a:spcBef>
                <a:spcPts val="1600"/>
              </a:spcBef>
              <a:spcAft>
                <a:spcPts val="0"/>
              </a:spcAft>
              <a:buNone/>
            </a:pPr>
            <a:r>
              <a:t/>
            </a:r>
            <a:endParaRPr sz="1600">
              <a:latin typeface="Merriweather"/>
              <a:ea typeface="Merriweather"/>
              <a:cs typeface="Merriweather"/>
              <a:sym typeface="Merriweather"/>
            </a:endParaRPr>
          </a:p>
          <a:p>
            <a:pPr indent="0" lvl="0" marL="0" rtl="0" algn="l">
              <a:spcBef>
                <a:spcPts val="1600"/>
              </a:spcBef>
              <a:spcAft>
                <a:spcPts val="1600"/>
              </a:spcAft>
              <a:buNone/>
            </a:pPr>
            <a:r>
              <a:t/>
            </a:r>
            <a:endParaRPr sz="16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311700" y="120875"/>
            <a:ext cx="8520600" cy="46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-Run and Evaluate selected models</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After running the models and Evaluating it Decision Tree (DT) gives the best output overall. So, I choose it as my prefered model for the problem.</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-Key Metrics for success in solving problem under consideration</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The key metrics that I consider are as follows:</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1). Accuracy Score</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2). Confusion Matrix</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3).F1-Score ,Precision &amp; recall</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4).Classification report etc.</a:t>
            </a:r>
            <a:endParaRPr>
              <a:latin typeface="Merriweather"/>
              <a:ea typeface="Merriweather"/>
              <a:cs typeface="Merriweather"/>
              <a:sym typeface="Merriweather"/>
            </a:endParaRPr>
          </a:p>
          <a:p>
            <a:pPr indent="0" lvl="0" marL="0" rtl="0" algn="l">
              <a:spcBef>
                <a:spcPts val="1600"/>
              </a:spcBef>
              <a:spcAft>
                <a:spcPts val="0"/>
              </a:spcAft>
              <a:buNone/>
            </a:pPr>
            <a:r>
              <a:t/>
            </a:r>
            <a:endParaRPr>
              <a:latin typeface="Merriweather"/>
              <a:ea typeface="Merriweather"/>
              <a:cs typeface="Merriweather"/>
              <a:sym typeface="Merriweather"/>
            </a:endParaRPr>
          </a:p>
          <a:p>
            <a:pPr indent="0" lvl="0" marL="0" rtl="0" algn="l">
              <a:spcBef>
                <a:spcPts val="1600"/>
              </a:spcBef>
              <a:spcAft>
                <a:spcPts val="0"/>
              </a:spcAft>
              <a:buNone/>
            </a:pPr>
            <a:r>
              <a:t/>
            </a:r>
            <a:endParaRPr b="1" sz="1600">
              <a:latin typeface="Merriweather"/>
              <a:ea typeface="Merriweather"/>
              <a:cs typeface="Merriweather"/>
              <a:sym typeface="Merriweather"/>
            </a:endParaRPr>
          </a:p>
          <a:p>
            <a:pPr indent="0" lvl="0" marL="0" rtl="0" algn="l">
              <a:spcBef>
                <a:spcPts val="1600"/>
              </a:spcBef>
              <a:spcAft>
                <a:spcPts val="1600"/>
              </a:spcAft>
              <a:buNone/>
            </a:pPr>
            <a:r>
              <a:t/>
            </a:r>
            <a:endParaRPr b="1" sz="16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632175" y="53725"/>
            <a:ext cx="26322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71" name="Google Shape;171;p29"/>
          <p:cNvSpPr txBox="1"/>
          <p:nvPr>
            <p:ph idx="1" type="body"/>
          </p:nvPr>
        </p:nvSpPr>
        <p:spPr>
          <a:xfrm>
            <a:off x="311700" y="684975"/>
            <a:ext cx="8520600" cy="38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-Key Findings and Conclusions of the Study</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1).</a:t>
            </a:r>
            <a:r>
              <a:rPr lang="en" sz="1850">
                <a:solidFill>
                  <a:srgbClr val="000000"/>
                </a:solidFill>
                <a:highlight>
                  <a:srgbClr val="FFFFFF"/>
                </a:highlight>
                <a:latin typeface="Merriweather"/>
                <a:ea typeface="Merriweather"/>
                <a:cs typeface="Merriweather"/>
                <a:sym typeface="Merriweather"/>
              </a:rPr>
              <a:t>The dataset is highly imbalanced. Label ‘1’ has approximately 87.5% records, while, label ‘0’ has approximately 12.5% records.</a:t>
            </a:r>
            <a:endParaRPr sz="185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2). Maximum amount of loan taken is around 160k .</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3). There are three types of payback and most customers are very likely to payback the loan availed to them. </a:t>
            </a:r>
            <a:endParaRPr>
              <a:latin typeface="Merriweather"/>
              <a:ea typeface="Merriweather"/>
              <a:cs typeface="Merriweather"/>
              <a:sym typeface="Merriweather"/>
            </a:endParaRPr>
          </a:p>
          <a:p>
            <a:pPr indent="0" lvl="0" marL="0" rtl="0" algn="l">
              <a:spcBef>
                <a:spcPts val="1600"/>
              </a:spcBef>
              <a:spcAft>
                <a:spcPts val="1600"/>
              </a:spcAft>
              <a:buNone/>
            </a:pPr>
            <a:r>
              <a:rPr lang="en">
                <a:latin typeface="Merriweather"/>
                <a:ea typeface="Merriweather"/>
                <a:cs typeface="Merriweather"/>
                <a:sym typeface="Merriweather"/>
              </a:rPr>
              <a:t>4). From most of the chosen model Decision Tree (DT) gives the best result so I choose it as my preferred model for the problem.</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484450" y="278550"/>
            <a:ext cx="3840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ACKNOWLEDGMENT</a:t>
            </a:r>
            <a:endParaRPr b="1"/>
          </a:p>
        </p:txBody>
      </p:sp>
      <p:sp>
        <p:nvSpPr>
          <p:cNvPr id="92" name="Google Shape;92;p14"/>
          <p:cNvSpPr txBox="1"/>
          <p:nvPr>
            <p:ph idx="1" type="body"/>
          </p:nvPr>
        </p:nvSpPr>
        <p:spPr>
          <a:xfrm>
            <a:off x="375300" y="1007225"/>
            <a:ext cx="83934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Merriweather"/>
                <a:ea typeface="Merriweather"/>
                <a:cs typeface="Merriweather"/>
                <a:sym typeface="Merriweather"/>
              </a:rPr>
              <a:t>I would like to express my special thanks &amp; gratitude to the Analytics Department of Flip Robo Technologies and concerned mentor  </a:t>
            </a:r>
            <a:r>
              <a:rPr i="1" lang="en" u="sng">
                <a:latin typeface="Merriweather"/>
                <a:ea typeface="Merriweather"/>
                <a:cs typeface="Merriweather"/>
                <a:sym typeface="Merriweather"/>
              </a:rPr>
              <a:t>Mr.Nitin Mishra  </a:t>
            </a:r>
            <a:r>
              <a:rPr i="1" lang="en">
                <a:latin typeface="Merriweather"/>
                <a:ea typeface="Merriweather"/>
                <a:cs typeface="Merriweather"/>
                <a:sym typeface="Merriweather"/>
              </a:rPr>
              <a:t>for providing me with the Golden Opportunity to work on this wonderful project of </a:t>
            </a:r>
            <a:r>
              <a:rPr i="1" lang="en" u="sng">
                <a:latin typeface="Merriweather"/>
                <a:ea typeface="Merriweather"/>
                <a:cs typeface="Merriweather"/>
                <a:sym typeface="Merriweather"/>
              </a:rPr>
              <a:t>Micro Credit </a:t>
            </a:r>
            <a:r>
              <a:rPr i="1" lang="en">
                <a:latin typeface="Merriweather"/>
                <a:ea typeface="Merriweather"/>
                <a:cs typeface="Merriweather"/>
                <a:sym typeface="Merriweather"/>
              </a:rPr>
              <a:t>on “Loan Use Case” . And also help me in completing my project.</a:t>
            </a:r>
            <a:endParaRPr i="1">
              <a:latin typeface="Merriweather"/>
              <a:ea typeface="Merriweather"/>
              <a:cs typeface="Merriweather"/>
              <a:sym typeface="Merriweather"/>
            </a:endParaRPr>
          </a:p>
          <a:p>
            <a:pPr indent="0" lvl="0" marL="0" rtl="0" algn="l">
              <a:spcBef>
                <a:spcPts val="1600"/>
              </a:spcBef>
              <a:spcAft>
                <a:spcPts val="1600"/>
              </a:spcAft>
              <a:buNone/>
            </a:pPr>
            <a:r>
              <a:rPr i="1" lang="en">
                <a:latin typeface="Merriweather"/>
                <a:ea typeface="Merriweather"/>
                <a:cs typeface="Merriweather"/>
                <a:sym typeface="Merriweather"/>
              </a:rPr>
              <a:t>I came to know about so many new things. I am really thankful to them. Secondly, I would also like to extend my gratitude  to my parents &amp; friends who helped me a lot in finalizing this project within the limited  time frame.</a:t>
            </a:r>
            <a:endParaRPr i="1">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283000" y="168275"/>
            <a:ext cx="310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98" name="Google Shape;98;p15"/>
          <p:cNvSpPr txBox="1"/>
          <p:nvPr>
            <p:ph idx="1" type="body"/>
          </p:nvPr>
        </p:nvSpPr>
        <p:spPr>
          <a:xfrm>
            <a:off x="311700" y="776075"/>
            <a:ext cx="8520600" cy="3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000"/>
              <a:t>Business Problem Framing </a:t>
            </a:r>
            <a:endParaRPr/>
          </a:p>
          <a:p>
            <a:pPr indent="0" lvl="0" marL="0" rtl="0" algn="l">
              <a:spcBef>
                <a:spcPts val="1600"/>
              </a:spcBef>
              <a:spcAft>
                <a:spcPts val="0"/>
              </a:spcAft>
              <a:buNone/>
            </a:pPr>
            <a:r>
              <a:rPr lang="en">
                <a:latin typeface="Merriweather"/>
                <a:ea typeface="Merriweather"/>
                <a:cs typeface="Merriweather"/>
                <a:sym typeface="Merriweather"/>
              </a:rPr>
              <a:t>The business problem is from Microfinance Institution (MFI) an organization that offers financial services (MFS) to low income populations. Their primary focus is on implementing Mobile Financial Services (MFS) to the customer by working together with the Telecom Industry . In order to provide better products at lower prices to all value conscious customers through disruptive innovation.</a:t>
            </a:r>
            <a:endParaRPr>
              <a:latin typeface="Merriweather"/>
              <a:ea typeface="Merriweather"/>
              <a:cs typeface="Merriweather"/>
              <a:sym typeface="Merriweather"/>
            </a:endParaRPr>
          </a:p>
          <a:p>
            <a:pPr indent="0" lvl="0" marL="0" rtl="0" algn="l">
              <a:spcBef>
                <a:spcPts val="1600"/>
              </a:spcBef>
              <a:spcAft>
                <a:spcPts val="1600"/>
              </a:spcAft>
              <a:buNone/>
            </a:pPr>
            <a:r>
              <a:rPr lang="en">
                <a:latin typeface="Merriweather"/>
                <a:ea typeface="Merriweather"/>
                <a:cs typeface="Merriweather"/>
                <a:sym typeface="Merriweather"/>
              </a:rPr>
              <a:t>The main goal is to build a system that will distinguish the customers into 1:Non-Defaulter &amp; 0:Defaulter.So, that the company can  improve it’s customer selection for further investment and improvement.</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311700" y="161150"/>
            <a:ext cx="8520600" cy="45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a:t>
            </a:r>
            <a:r>
              <a:rPr b="1" lang="en" sz="2000">
                <a:latin typeface="Merriweather"/>
                <a:ea typeface="Merriweather"/>
                <a:cs typeface="Merriweather"/>
                <a:sym typeface="Merriweather"/>
              </a:rPr>
              <a:t>Conceptual Background of the Domain Problem</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b="1" lang="en" sz="2000">
                <a:latin typeface="Merriweather"/>
                <a:ea typeface="Merriweather"/>
                <a:cs typeface="Merriweather"/>
                <a:sym typeface="Merriweather"/>
              </a:rPr>
              <a:t> </a:t>
            </a:r>
            <a:r>
              <a:rPr lang="en">
                <a:latin typeface="Merriweather"/>
                <a:ea typeface="Merriweather"/>
                <a:cs typeface="Merriweather"/>
                <a:sym typeface="Merriweather"/>
              </a:rPr>
              <a:t>In order to understand problem in detail one needs to be fully aware of how the Loaning system function. More so, in particular how Microfinance Services (MFS) Loan schemes are provided to a customer. The Features and its contribution to the problem. </a:t>
            </a:r>
            <a:endParaRPr>
              <a:latin typeface="Merriweather"/>
              <a:ea typeface="Merriweather"/>
              <a:cs typeface="Merriweather"/>
              <a:sym typeface="Merriweather"/>
            </a:endParaRPr>
          </a:p>
          <a:p>
            <a:pPr indent="0" lvl="0" marL="0" rtl="0" algn="l">
              <a:spcBef>
                <a:spcPts val="1600"/>
              </a:spcBef>
              <a:spcAft>
                <a:spcPts val="0"/>
              </a:spcAft>
              <a:buNone/>
            </a:pPr>
            <a:r>
              <a:rPr b="1" lang="en" sz="2000">
                <a:latin typeface="Merriweather"/>
                <a:ea typeface="Merriweather"/>
                <a:cs typeface="Merriweather"/>
                <a:sym typeface="Merriweather"/>
              </a:rPr>
              <a:t>- Review of Literature</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1). MFS is a poverty reduction tool for providing financial assistance to the unbanked poor families around the globe.</a:t>
            </a:r>
            <a:endParaRPr>
              <a:latin typeface="Merriweather"/>
              <a:ea typeface="Merriweather"/>
              <a:cs typeface="Merriweather"/>
              <a:sym typeface="Merriweather"/>
            </a:endParaRPr>
          </a:p>
          <a:p>
            <a:pPr indent="0" lvl="0" marL="0" rtl="0" algn="l">
              <a:spcBef>
                <a:spcPts val="1600"/>
              </a:spcBef>
              <a:spcAft>
                <a:spcPts val="1600"/>
              </a:spcAft>
              <a:buNone/>
            </a:pPr>
            <a:r>
              <a:rPr lang="en">
                <a:latin typeface="Merriweather"/>
                <a:ea typeface="Merriweather"/>
                <a:cs typeface="Merriweather"/>
                <a:sym typeface="Merriweather"/>
              </a:rPr>
              <a:t>2). The primary focus is to provide loans to individuals,Agriculture &amp; Pvt.firms etc by collaborating with the Telecom Industry.  </a:t>
            </a:r>
            <a:endParaRPr sz="20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311700" y="53725"/>
            <a:ext cx="8520600" cy="47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a:ea typeface="Merriweather"/>
                <a:cs typeface="Merriweather"/>
                <a:sym typeface="Merriweather"/>
              </a:rPr>
              <a:t>3). As the focus is providing loans to the customer there is need for improvement in customer selection by distinguishing them into 1:Non-Defaulter &amp; 0:Defaulter.</a:t>
            </a:r>
            <a:endParaRPr sz="1700">
              <a:latin typeface="Merriweather"/>
              <a:ea typeface="Merriweather"/>
              <a:cs typeface="Merriweather"/>
              <a:sym typeface="Merriweather"/>
            </a:endParaRPr>
          </a:p>
          <a:p>
            <a:pPr indent="0" lvl="0" marL="0" rtl="0" algn="l">
              <a:spcBef>
                <a:spcPts val="1600"/>
              </a:spcBef>
              <a:spcAft>
                <a:spcPts val="0"/>
              </a:spcAft>
              <a:buNone/>
            </a:pPr>
            <a:r>
              <a:rPr lang="en" sz="1700">
                <a:latin typeface="Merriweather"/>
                <a:ea typeface="Merriweather"/>
                <a:cs typeface="Merriweather"/>
                <a:sym typeface="Merriweather"/>
              </a:rPr>
              <a:t>4)Proper customer selection must be done so that  further improvement and Investments can be made.</a:t>
            </a:r>
            <a:endParaRPr sz="1700">
              <a:latin typeface="Merriweather"/>
              <a:ea typeface="Merriweather"/>
              <a:cs typeface="Merriweather"/>
              <a:sym typeface="Merriweather"/>
            </a:endParaRPr>
          </a:p>
          <a:p>
            <a:pPr indent="0" lvl="0" marL="0" rtl="0" algn="l">
              <a:spcBef>
                <a:spcPts val="1600"/>
              </a:spcBef>
              <a:spcAft>
                <a:spcPts val="0"/>
              </a:spcAft>
              <a:buNone/>
            </a:pPr>
            <a:r>
              <a:rPr lang="en" sz="1700">
                <a:latin typeface="Merriweather"/>
                <a:ea typeface="Merriweather"/>
                <a:cs typeface="Merriweather"/>
                <a:sym typeface="Merriweather"/>
              </a:rPr>
              <a:t>In order to have better understanding about the problem research must be done on Loan system,Investments,Customer demographics, MFS and its functionality etc.</a:t>
            </a:r>
            <a:endParaRPr sz="1700">
              <a:latin typeface="Merriweather"/>
              <a:ea typeface="Merriweather"/>
              <a:cs typeface="Merriweather"/>
              <a:sym typeface="Merriweather"/>
            </a:endParaRPr>
          </a:p>
          <a:p>
            <a:pPr indent="0" lvl="0" marL="0" rtl="0" algn="l">
              <a:spcBef>
                <a:spcPts val="1600"/>
              </a:spcBef>
              <a:spcAft>
                <a:spcPts val="0"/>
              </a:spcAft>
              <a:buNone/>
            </a:pPr>
            <a:r>
              <a:rPr lang="en" sz="1700">
                <a:latin typeface="Merriweather"/>
                <a:ea typeface="Merriweather"/>
                <a:cs typeface="Merriweather"/>
                <a:sym typeface="Merriweather"/>
              </a:rPr>
              <a:t>- </a:t>
            </a:r>
            <a:r>
              <a:rPr b="1" lang="en" sz="1700">
                <a:latin typeface="Merriweather"/>
                <a:ea typeface="Merriweather"/>
                <a:cs typeface="Merriweather"/>
                <a:sym typeface="Merriweather"/>
              </a:rPr>
              <a:t>Motivation for the Problem Undertaken </a:t>
            </a:r>
            <a:endParaRPr sz="1700">
              <a:latin typeface="Merriweather"/>
              <a:ea typeface="Merriweather"/>
              <a:cs typeface="Merriweather"/>
              <a:sym typeface="Merriweather"/>
            </a:endParaRPr>
          </a:p>
          <a:p>
            <a:pPr indent="0" lvl="0" marL="0" rtl="0" algn="l">
              <a:spcBef>
                <a:spcPts val="1600"/>
              </a:spcBef>
              <a:spcAft>
                <a:spcPts val="0"/>
              </a:spcAft>
              <a:buNone/>
            </a:pPr>
            <a:r>
              <a:rPr lang="en" sz="1700">
                <a:latin typeface="Merriweather"/>
                <a:ea typeface="Merriweather"/>
                <a:cs typeface="Merriweather"/>
                <a:sym typeface="Merriweather"/>
              </a:rPr>
              <a:t>As an aspiring Data Scientist I find the problem  interesting &amp; challenging as it deals with the real world problem.So, building an ML Model to detect defaulter/Non-Defaulter customer to help the company was the main motive I undertake this project.</a:t>
            </a:r>
            <a:endParaRPr sz="1600">
              <a:latin typeface="Merriweather"/>
              <a:ea typeface="Merriweather"/>
              <a:cs typeface="Merriweather"/>
              <a:sym typeface="Merriweather"/>
            </a:endParaRPr>
          </a:p>
          <a:p>
            <a:pPr indent="0" lvl="0" marL="0" rtl="0" algn="l">
              <a:spcBef>
                <a:spcPts val="1600"/>
              </a:spcBef>
              <a:spcAft>
                <a:spcPts val="0"/>
              </a:spcAft>
              <a:buNone/>
            </a:pPr>
            <a:r>
              <a:t/>
            </a:r>
            <a:endParaRPr>
              <a:latin typeface="Merriweather"/>
              <a:ea typeface="Merriweather"/>
              <a:cs typeface="Merriweather"/>
              <a:sym typeface="Merriweather"/>
            </a:endParaRPr>
          </a:p>
          <a:p>
            <a:pPr indent="0" lvl="0" marL="0" rtl="0" algn="l">
              <a:spcBef>
                <a:spcPts val="1600"/>
              </a:spcBef>
              <a:spcAft>
                <a:spcPts val="0"/>
              </a:spcAft>
              <a:buNone/>
            </a:pPr>
            <a:r>
              <a:t/>
            </a:r>
            <a:endParaRPr>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987550" y="168275"/>
            <a:ext cx="4391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Analytical Problem Framing</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t/>
            </a:r>
            <a:endParaRPr b="1" sz="2600"/>
          </a:p>
        </p:txBody>
      </p:sp>
      <p:sp>
        <p:nvSpPr>
          <p:cNvPr id="114" name="Google Shape;114;p18"/>
          <p:cNvSpPr txBox="1"/>
          <p:nvPr>
            <p:ph idx="1" type="body"/>
          </p:nvPr>
        </p:nvSpPr>
        <p:spPr>
          <a:xfrm>
            <a:off x="311700" y="899775"/>
            <a:ext cx="84846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Mathematical/ Analytical Modeling of the Problem</a:t>
            </a:r>
            <a:endParaRPr/>
          </a:p>
          <a:p>
            <a:pPr indent="0" lvl="0" marL="0" rtl="0" algn="l">
              <a:spcBef>
                <a:spcPts val="1600"/>
              </a:spcBef>
              <a:spcAft>
                <a:spcPts val="0"/>
              </a:spcAft>
              <a:buNone/>
            </a:pPr>
            <a:r>
              <a:rPr lang="en"/>
              <a:t>Some of the mathematical ,Statistical and Analytical challenges involve in modeling the system were </a:t>
            </a:r>
            <a:endParaRPr/>
          </a:p>
          <a:p>
            <a:pPr indent="0" lvl="0" marL="0" rtl="0" algn="l">
              <a:spcBef>
                <a:spcPts val="1600"/>
              </a:spcBef>
              <a:spcAft>
                <a:spcPts val="0"/>
              </a:spcAft>
              <a:buNone/>
            </a:pPr>
            <a:r>
              <a:rPr lang="en"/>
              <a:t>1). Removing Outliers : Since, some of the numbers were unrealistic in decided to impute using z-score.</a:t>
            </a:r>
            <a:endParaRPr/>
          </a:p>
          <a:p>
            <a:pPr indent="0" lvl="0" marL="0" rtl="0" algn="l">
              <a:spcBef>
                <a:spcPts val="1600"/>
              </a:spcBef>
              <a:spcAft>
                <a:spcPts val="0"/>
              </a:spcAft>
              <a:buNone/>
            </a:pPr>
            <a:r>
              <a:rPr lang="en"/>
              <a:t>2) Scaling : Checking the skewness we can see an asymmetric in the data so normalizing to bring down to certain level is probably the right choice.</a:t>
            </a:r>
            <a:endParaRPr/>
          </a:p>
          <a:p>
            <a:pPr indent="0" lvl="0" marL="0" rtl="0" algn="l">
              <a:spcBef>
                <a:spcPts val="1600"/>
              </a:spcBef>
              <a:spcAft>
                <a:spcPts val="0"/>
              </a:spcAft>
              <a:buNone/>
            </a:pPr>
            <a:r>
              <a:rPr lang="en"/>
              <a:t>3). By optimizing with PCA to lower the dimensional aspect is also needed.</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592200" y="402775"/>
            <a:ext cx="8551800" cy="45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Merriweather"/>
                <a:ea typeface="Merriweather"/>
                <a:cs typeface="Merriweather"/>
                <a:sym typeface="Merriweather"/>
              </a:rPr>
              <a:t>-</a:t>
            </a:r>
            <a:r>
              <a:rPr b="1" lang="en" sz="2000">
                <a:latin typeface="Merriweather"/>
                <a:ea typeface="Merriweather"/>
                <a:cs typeface="Merriweather"/>
                <a:sym typeface="Merriweather"/>
              </a:rPr>
              <a:t> Data Sources and their formats</a:t>
            </a:r>
            <a:r>
              <a:rPr lang="en">
                <a:latin typeface="Merriweather"/>
                <a:ea typeface="Merriweather"/>
                <a:cs typeface="Merriweather"/>
                <a:sym typeface="Merriweather"/>
              </a:rPr>
              <a:t>:The Data is provided  by MFI company for analysis and the file is in “.csv” format. And the data description is below:</a:t>
            </a:r>
            <a:endParaRPr>
              <a:latin typeface="Merriweather"/>
              <a:ea typeface="Merriweather"/>
              <a:cs typeface="Merriweather"/>
              <a:sym typeface="Merriweather"/>
            </a:endParaRPr>
          </a:p>
          <a:p>
            <a:pPr indent="-352425" lvl="0" marL="457200" rtl="0" algn="l">
              <a:spcBef>
                <a:spcPts val="160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label : Flag indicating whether the user paid back the credit amount within 5 days of issuing the loan{1:success, 0:failure}</a:t>
            </a:r>
            <a:endParaRPr sz="1950">
              <a:solidFill>
                <a:srgbClr val="000000"/>
              </a:solidFill>
              <a:highlight>
                <a:srgbClr val="FFFFFF"/>
              </a:highlight>
              <a:latin typeface="Arial"/>
              <a:ea typeface="Arial"/>
              <a:cs typeface="Arial"/>
              <a:sym typeface="Arial"/>
            </a:endParaRPr>
          </a:p>
          <a:p>
            <a:pPr indent="-352425" lvl="0" marL="457200" rtl="0" algn="l">
              <a:spcBef>
                <a:spcPts val="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msisdn : mobile number of user</a:t>
            </a:r>
            <a:endParaRPr sz="1950">
              <a:solidFill>
                <a:srgbClr val="000000"/>
              </a:solidFill>
              <a:highlight>
                <a:srgbClr val="FFFFFF"/>
              </a:highlight>
              <a:latin typeface="Arial"/>
              <a:ea typeface="Arial"/>
              <a:cs typeface="Arial"/>
              <a:sym typeface="Arial"/>
            </a:endParaRPr>
          </a:p>
          <a:p>
            <a:pPr indent="-352425" lvl="0" marL="457200" rtl="0" algn="l">
              <a:spcBef>
                <a:spcPts val="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aon : age on cellular network in days</a:t>
            </a:r>
            <a:endParaRPr sz="1950">
              <a:solidFill>
                <a:srgbClr val="000000"/>
              </a:solidFill>
              <a:highlight>
                <a:srgbClr val="FFFFFF"/>
              </a:highlight>
              <a:latin typeface="Arial"/>
              <a:ea typeface="Arial"/>
              <a:cs typeface="Arial"/>
              <a:sym typeface="Arial"/>
            </a:endParaRPr>
          </a:p>
          <a:p>
            <a:pPr indent="-352425" lvl="0" marL="457200" rtl="0" algn="l">
              <a:spcBef>
                <a:spcPts val="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daily_decr30 : Daily amount spent from main account, averaged over last 30 days (in Indonesian Rupiah)</a:t>
            </a:r>
            <a:endParaRPr sz="1950">
              <a:solidFill>
                <a:srgbClr val="000000"/>
              </a:solidFill>
              <a:highlight>
                <a:srgbClr val="FFFFFF"/>
              </a:highlight>
              <a:latin typeface="Arial"/>
              <a:ea typeface="Arial"/>
              <a:cs typeface="Arial"/>
              <a:sym typeface="Arial"/>
            </a:endParaRPr>
          </a:p>
          <a:p>
            <a:pPr indent="-352425" lvl="0" marL="457200" rtl="0" algn="l">
              <a:spcBef>
                <a:spcPts val="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daily_decr90 : Daily amount spent from main account, averaged over last 90 days (in Indonesian Rupiah)</a:t>
            </a:r>
            <a:endParaRPr sz="195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2700">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311700" y="188025"/>
            <a:ext cx="8520600" cy="4380900"/>
          </a:xfrm>
          <a:prstGeom prst="rect">
            <a:avLst/>
          </a:prstGeom>
        </p:spPr>
        <p:txBody>
          <a:bodyPr anchorCtr="0" anchor="t" bIns="91425" lIns="91425" spcFirstLastPara="1" rIns="91425" wrap="square" tIns="91425">
            <a:noAutofit/>
          </a:bodyPr>
          <a:lstStyle/>
          <a:p>
            <a:pPr indent="-327025" lvl="0" marL="457200" rtl="0" algn="l">
              <a:spcBef>
                <a:spcPts val="110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rental30 : Average main account balance over last 30 days : Unsure of given definition</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rental90 : Average main account balance over last 90 days : Unsure of given definition</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last_rech_date_ma : Number of days till last recharge of main account</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last_rech_date_da : Number of days till last recharge of data account</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last_rech_amt_ma : Amount of last recharge of main account (in Indonesian Rupiah)</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cnt_ma_rech30 : Number of times main account got recharged in last 30 days</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fr_ma_rech30 : Frequency of main account recharged in last 30 days : Unsure of given definition</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sumamnt_ma_rech30 : Total amount of recharge in main account over last 30 days (in Indonesian Rupiah)</a:t>
            </a:r>
            <a:endParaRPr sz="1550">
              <a:solidFill>
                <a:srgbClr val="000000"/>
              </a:solidFill>
              <a:highlight>
                <a:srgbClr val="FFFFFF"/>
              </a:highlight>
              <a:latin typeface="Merriweather"/>
              <a:ea typeface="Merriweather"/>
              <a:cs typeface="Merriweather"/>
              <a:sym typeface="Merriweather"/>
            </a:endParaRPr>
          </a:p>
          <a:p>
            <a:pPr indent="-327025" lvl="0" marL="457200" rtl="0" algn="l">
              <a:spcBef>
                <a:spcPts val="0"/>
              </a:spcBef>
              <a:spcAft>
                <a:spcPts val="0"/>
              </a:spcAft>
              <a:buClr>
                <a:srgbClr val="000000"/>
              </a:buClr>
              <a:buSzPts val="1550"/>
              <a:buFont typeface="Merriweather"/>
              <a:buChar char="●"/>
            </a:pPr>
            <a:r>
              <a:rPr lang="en" sz="1550">
                <a:solidFill>
                  <a:srgbClr val="000000"/>
                </a:solidFill>
                <a:highlight>
                  <a:srgbClr val="FFFFFF"/>
                </a:highlight>
                <a:latin typeface="Merriweather"/>
                <a:ea typeface="Merriweather"/>
                <a:cs typeface="Merriweather"/>
                <a:sym typeface="Merriweather"/>
              </a:rPr>
              <a:t>medianamnt_ma_rech30 : Median of amount of recharges done in main account over last 30 days at user level (in Indonesian Rupiah)</a:t>
            </a:r>
            <a:endParaRPr sz="23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311700" y="241725"/>
            <a:ext cx="8524800" cy="4498800"/>
          </a:xfrm>
          <a:prstGeom prst="rect">
            <a:avLst/>
          </a:prstGeom>
        </p:spPr>
        <p:txBody>
          <a:bodyPr anchorCtr="0" anchor="t" bIns="91425" lIns="91425" spcFirstLastPara="1" rIns="91425" wrap="square" tIns="91425">
            <a:noAutofit/>
          </a:bodyPr>
          <a:lstStyle/>
          <a:p>
            <a:pPr indent="-333375" lvl="0" marL="457200" rtl="0" algn="l">
              <a:spcBef>
                <a:spcPts val="110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cnt_ma_rech90 : Number of times main account got recharged in last 90 days</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fr_ma_rech90 : Frequency of main account recharged in last 90 days : Unsure of given definition</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sumamnt_ma_rech90 : Total amount of recharge in main account over last 90 days (in Indian Rupee)</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medianamnt_ma_rech90 : Median of amount of recharges done in main account over last 90 days at user level (in Indian Rupee)</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medianmarechprebal90 : Median of main account balance just before recharge in last 90 days at user level (in Indian Rupee)</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cnt_da_rech30 : Number of times data account got recharged in last 30 days</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fr_da_rech30 : Frequency of data account recharged in last 30 days</a:t>
            </a:r>
            <a:endParaRPr sz="1650">
              <a:solidFill>
                <a:srgbClr val="000000"/>
              </a:solidFill>
              <a:highlight>
                <a:srgbClr val="FFFFFF"/>
              </a:highlight>
              <a:latin typeface="Merriweather"/>
              <a:ea typeface="Merriweather"/>
              <a:cs typeface="Merriweather"/>
              <a:sym typeface="Merriweather"/>
            </a:endParaRPr>
          </a:p>
          <a:p>
            <a:pPr indent="-333375" lvl="0" marL="457200" rtl="0" algn="l">
              <a:spcBef>
                <a:spcPts val="0"/>
              </a:spcBef>
              <a:spcAft>
                <a:spcPts val="0"/>
              </a:spcAft>
              <a:buClr>
                <a:srgbClr val="000000"/>
              </a:buClr>
              <a:buSzPts val="1650"/>
              <a:buFont typeface="Merriweather"/>
              <a:buChar char="●"/>
            </a:pPr>
            <a:r>
              <a:rPr lang="en" sz="1650">
                <a:solidFill>
                  <a:srgbClr val="000000"/>
                </a:solidFill>
                <a:highlight>
                  <a:srgbClr val="FFFFFF"/>
                </a:highlight>
                <a:latin typeface="Merriweather"/>
                <a:ea typeface="Merriweather"/>
                <a:cs typeface="Merriweather"/>
                <a:sym typeface="Merriweather"/>
              </a:rPr>
              <a:t>cnt_da_rech90 : Number of times data account got recharged in last 90 days</a:t>
            </a:r>
            <a:endParaRPr sz="26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