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Montserrat"/>
      <p:regular r:id="rId16"/>
      <p:bold r:id="rId17"/>
      <p:italic r:id="rId18"/>
      <p:boldItalic r:id="rId19"/>
    </p:embeddedFont>
    <p:embeddedFont>
      <p:font typeface="Merriweath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11" Type="http://schemas.openxmlformats.org/officeDocument/2006/relationships/slide" Target="slides/slide6.xml"/><Relationship Id="rId22" Type="http://schemas.openxmlformats.org/officeDocument/2006/relationships/font" Target="fonts/Merriweather-italic.fntdata"/><Relationship Id="rId10" Type="http://schemas.openxmlformats.org/officeDocument/2006/relationships/slide" Target="slides/slide5.xml"/><Relationship Id="rId21" Type="http://schemas.openxmlformats.org/officeDocument/2006/relationships/font" Target="fonts/Merriweather-bold.fntdata"/><Relationship Id="rId13" Type="http://schemas.openxmlformats.org/officeDocument/2006/relationships/font" Target="fonts/Roboto-bold.fntdata"/><Relationship Id="rId12" Type="http://schemas.openxmlformats.org/officeDocument/2006/relationships/font" Target="fonts/Roboto-regular.fntdata"/><Relationship Id="rId23" Type="http://schemas.openxmlformats.org/officeDocument/2006/relationships/font" Target="fonts/Merriweather-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d03aea244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d03aea244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d03aea244_0_2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d03aea244_0_2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2e65a19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2e65a19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d6ad86a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d6ad86a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d701159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d701159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d9086cc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d9086cc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en.wikipedia.org/wiki/Fake_news" TargetMode="External"/><Relationship Id="rId4" Type="http://schemas.openxmlformats.org/officeDocument/2006/relationships/hyperlink" Target="https://www.mindtools.com/pages/article/fake-news.ht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633975" y="859500"/>
            <a:ext cx="7141800" cy="119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700">
                <a:solidFill>
                  <a:srgbClr val="FFFFFF"/>
                </a:solidFill>
                <a:latin typeface="Merriweather"/>
                <a:ea typeface="Merriweather"/>
                <a:cs typeface="Merriweather"/>
                <a:sym typeface="Merriweather"/>
              </a:rPr>
              <a:t>Report -  Fake News  Detection </a:t>
            </a:r>
            <a:r>
              <a:rPr lang="en" sz="3700">
                <a:solidFill>
                  <a:srgbClr val="FFFFFF"/>
                </a:solidFill>
                <a:latin typeface="Merriweather"/>
                <a:ea typeface="Merriweather"/>
                <a:cs typeface="Merriweather"/>
                <a:sym typeface="Merriweather"/>
              </a:rPr>
              <a:t>Project </a:t>
            </a:r>
            <a:endParaRPr sz="3700">
              <a:solidFill>
                <a:srgbClr val="FFFFFF"/>
              </a:solidFill>
              <a:latin typeface="Merriweather"/>
              <a:ea typeface="Merriweather"/>
              <a:cs typeface="Merriweather"/>
              <a:sym typeface="Merriweather"/>
            </a:endParaRPr>
          </a:p>
        </p:txBody>
      </p:sp>
      <p:sp>
        <p:nvSpPr>
          <p:cNvPr id="86" name="Google Shape;86;p13"/>
          <p:cNvSpPr txBox="1"/>
          <p:nvPr>
            <p:ph idx="1" type="subTitle"/>
          </p:nvPr>
        </p:nvSpPr>
        <p:spPr>
          <a:xfrm>
            <a:off x="4686900" y="3411075"/>
            <a:ext cx="2793300" cy="69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Merriweather"/>
                <a:ea typeface="Merriweather"/>
                <a:cs typeface="Merriweather"/>
                <a:sym typeface="Merriweather"/>
              </a:rPr>
              <a:t>     Submitted by : Tongkholun Haokip</a:t>
            </a:r>
            <a:endParaRPr sz="2000">
              <a:solidFill>
                <a:srgbClr val="FFFFFF"/>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2215850" y="282025"/>
            <a:ext cx="4203300" cy="5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51C75"/>
                </a:solidFill>
                <a:latin typeface="Merriweather"/>
                <a:ea typeface="Merriweather"/>
                <a:cs typeface="Merriweather"/>
                <a:sym typeface="Merriweather"/>
              </a:rPr>
              <a:t>ACKNOWLEDGMENT</a:t>
            </a:r>
            <a:endParaRPr>
              <a:solidFill>
                <a:srgbClr val="351C75"/>
              </a:solidFill>
              <a:latin typeface="Merriweather"/>
              <a:ea typeface="Merriweather"/>
              <a:cs typeface="Merriweather"/>
              <a:sym typeface="Merriweather"/>
            </a:endParaRPr>
          </a:p>
          <a:p>
            <a:pPr indent="0" lvl="0" marL="0" rtl="0" algn="l">
              <a:spcBef>
                <a:spcPts val="0"/>
              </a:spcBef>
              <a:spcAft>
                <a:spcPts val="0"/>
              </a:spcAft>
              <a:buNone/>
            </a:pPr>
            <a:r>
              <a:t/>
            </a:r>
            <a:endParaRPr>
              <a:solidFill>
                <a:srgbClr val="351C75"/>
              </a:solidFill>
              <a:latin typeface="Merriweather"/>
              <a:ea typeface="Merriweather"/>
              <a:cs typeface="Merriweather"/>
              <a:sym typeface="Merriweather"/>
            </a:endParaRPr>
          </a:p>
          <a:p>
            <a:pPr indent="0" lvl="0" marL="0" rtl="0" algn="l">
              <a:spcBef>
                <a:spcPts val="0"/>
              </a:spcBef>
              <a:spcAft>
                <a:spcPts val="0"/>
              </a:spcAft>
              <a:buNone/>
            </a:pPr>
            <a:r>
              <a:t/>
            </a:r>
            <a:endParaRPr>
              <a:solidFill>
                <a:srgbClr val="351C75"/>
              </a:solidFill>
              <a:latin typeface="Merriweather"/>
              <a:ea typeface="Merriweather"/>
              <a:cs typeface="Merriweather"/>
              <a:sym typeface="Merriweather"/>
            </a:endParaRPr>
          </a:p>
        </p:txBody>
      </p:sp>
      <p:sp>
        <p:nvSpPr>
          <p:cNvPr id="92" name="Google Shape;92;p14"/>
          <p:cNvSpPr txBox="1"/>
          <p:nvPr>
            <p:ph idx="1" type="body"/>
          </p:nvPr>
        </p:nvSpPr>
        <p:spPr>
          <a:xfrm>
            <a:off x="311700" y="1074350"/>
            <a:ext cx="8520600" cy="323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Merriweather"/>
                <a:ea typeface="Merriweather"/>
                <a:cs typeface="Merriweather"/>
                <a:sym typeface="Merriweather"/>
              </a:rPr>
              <a:t>I would like to express my special thanks &amp; gratitude to the Analytics Department of Flip Robo Technologies and concerned mentor  </a:t>
            </a:r>
            <a:r>
              <a:rPr i="1" lang="en" u="sng">
                <a:latin typeface="Merriweather"/>
                <a:ea typeface="Merriweather"/>
                <a:cs typeface="Merriweather"/>
                <a:sym typeface="Merriweather"/>
              </a:rPr>
              <a:t>Mr.Nitin Mishra  </a:t>
            </a:r>
            <a:r>
              <a:rPr i="1" lang="en">
                <a:latin typeface="Merriweather"/>
                <a:ea typeface="Merriweather"/>
                <a:cs typeface="Merriweather"/>
                <a:sym typeface="Merriweather"/>
              </a:rPr>
              <a:t>for providing me with the Golden Opportunity to work on this wonderful project of “Fake-News Detection” . And also help me in completing my project.</a:t>
            </a:r>
            <a:endParaRPr i="1">
              <a:latin typeface="Merriweather"/>
              <a:ea typeface="Merriweather"/>
              <a:cs typeface="Merriweather"/>
              <a:sym typeface="Merriweather"/>
            </a:endParaRPr>
          </a:p>
          <a:p>
            <a:pPr indent="0" lvl="0" marL="0" rtl="0" algn="l">
              <a:spcBef>
                <a:spcPts val="1600"/>
              </a:spcBef>
              <a:spcAft>
                <a:spcPts val="0"/>
              </a:spcAft>
              <a:buNone/>
            </a:pPr>
            <a:r>
              <a:rPr i="1" lang="en">
                <a:latin typeface="Merriweather"/>
                <a:ea typeface="Merriweather"/>
                <a:cs typeface="Merriweather"/>
                <a:sym typeface="Merriweather"/>
              </a:rPr>
              <a:t>I came to know about so many new things. I am really thankful to them. Secondly, I would also like to extend my gratitude  to my parents &amp; friends who helped me a lot in finalizing this project within the limited  time frame.</a:t>
            </a:r>
            <a:endParaRPr i="1">
              <a:latin typeface="Merriweather"/>
              <a:ea typeface="Merriweather"/>
              <a:cs typeface="Merriweather"/>
              <a:sym typeface="Merriweathe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2309875" y="114550"/>
            <a:ext cx="35052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erriweather"/>
                <a:ea typeface="Merriweather"/>
                <a:cs typeface="Merriweather"/>
                <a:sym typeface="Merriweather"/>
              </a:rPr>
              <a:t>INTRODUCTION</a:t>
            </a:r>
            <a:endParaRPr b="1">
              <a:latin typeface="Merriweather"/>
              <a:ea typeface="Merriweather"/>
              <a:cs typeface="Merriweather"/>
              <a:sym typeface="Merriweather"/>
            </a:endParaRPr>
          </a:p>
        </p:txBody>
      </p:sp>
      <p:sp>
        <p:nvSpPr>
          <p:cNvPr id="98" name="Google Shape;98;p15"/>
          <p:cNvSpPr txBox="1"/>
          <p:nvPr>
            <p:ph idx="1" type="body"/>
          </p:nvPr>
        </p:nvSpPr>
        <p:spPr>
          <a:xfrm>
            <a:off x="311700" y="846050"/>
            <a:ext cx="8520600" cy="372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Merriweather"/>
                <a:ea typeface="Merriweather"/>
                <a:cs typeface="Merriweather"/>
                <a:sym typeface="Merriweather"/>
              </a:rPr>
              <a:t>Business Problem Framing</a:t>
            </a:r>
            <a:endParaRPr sz="2000">
              <a:latin typeface="Merriweather"/>
              <a:ea typeface="Merriweather"/>
              <a:cs typeface="Merriweather"/>
              <a:sym typeface="Merriweather"/>
            </a:endParaRPr>
          </a:p>
          <a:p>
            <a:pPr indent="0" lvl="0" marL="0" rtl="0" algn="l">
              <a:spcBef>
                <a:spcPts val="1600"/>
              </a:spcBef>
              <a:spcAft>
                <a:spcPts val="0"/>
              </a:spcAft>
              <a:buNone/>
            </a:pPr>
            <a:r>
              <a:rPr lang="en">
                <a:latin typeface="Merriweather"/>
                <a:ea typeface="Merriweather"/>
                <a:cs typeface="Merriweather"/>
                <a:sym typeface="Merriweather"/>
              </a:rPr>
              <a:t>This business problem is provided to me by the analytics department of Flip Robo Technologies to work upon. And the problem is about how fake news can affect &amp; influence our daily life in many different ways, such as businesses &amp; society etc. They can be in the form of both  printed &amp; digital media where the informations are distorted,inaccurate or False that has  tremendous potential to cause real-world impacts. </a:t>
            </a:r>
            <a:endParaRPr>
              <a:latin typeface="Merriweather"/>
              <a:ea typeface="Merriweather"/>
              <a:cs typeface="Merriweather"/>
              <a:sym typeface="Merriweather"/>
            </a:endParaRPr>
          </a:p>
          <a:p>
            <a:pPr indent="0" lvl="0" marL="0" rtl="0" algn="l">
              <a:spcBef>
                <a:spcPts val="1600"/>
              </a:spcBef>
              <a:spcAft>
                <a:spcPts val="1600"/>
              </a:spcAft>
              <a:buNone/>
            </a:pPr>
            <a:r>
              <a:rPr lang="en">
                <a:latin typeface="Merriweather"/>
                <a:ea typeface="Merriweather"/>
                <a:cs typeface="Merriweather"/>
                <a:sym typeface="Merriweather"/>
              </a:rPr>
              <a:t>So, </a:t>
            </a:r>
            <a:r>
              <a:rPr lang="en">
                <a:latin typeface="Merriweather"/>
                <a:ea typeface="Merriweather"/>
                <a:cs typeface="Merriweather"/>
                <a:sym typeface="Merriweather"/>
              </a:rPr>
              <a:t>to tackle this longstanding issues related to fake news</a:t>
            </a:r>
            <a:r>
              <a:rPr lang="en">
                <a:latin typeface="Merriweather"/>
                <a:ea typeface="Merriweather"/>
                <a:cs typeface="Merriweather"/>
                <a:sym typeface="Merriweather"/>
              </a:rPr>
              <a:t> several public concerns about this problem and some approaches to mitigate this problems were expressed.</a:t>
            </a:r>
            <a:endParaRPr>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idx="1" type="body"/>
          </p:nvPr>
        </p:nvSpPr>
        <p:spPr>
          <a:xfrm>
            <a:off x="311700" y="188025"/>
            <a:ext cx="8520600" cy="438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erriweather"/>
                <a:ea typeface="Merriweather"/>
                <a:cs typeface="Merriweather"/>
                <a:sym typeface="Merriweather"/>
              </a:rPr>
              <a:t>Conceptual Background of the Domain Problem</a:t>
            </a:r>
            <a:r>
              <a:rPr lang="en">
                <a:latin typeface="Merriweather"/>
                <a:ea typeface="Merriweather"/>
                <a:cs typeface="Merriweather"/>
                <a:sym typeface="Merriweather"/>
              </a:rPr>
              <a:t> </a:t>
            </a:r>
            <a:endParaRPr>
              <a:latin typeface="Merriweather"/>
              <a:ea typeface="Merriweather"/>
              <a:cs typeface="Merriweather"/>
              <a:sym typeface="Merriweather"/>
            </a:endParaRPr>
          </a:p>
          <a:p>
            <a:pPr indent="0" lvl="0" marL="0" rtl="0" algn="l">
              <a:spcBef>
                <a:spcPts val="1600"/>
              </a:spcBef>
              <a:spcAft>
                <a:spcPts val="0"/>
              </a:spcAft>
              <a:buNone/>
            </a:pPr>
            <a:r>
              <a:rPr lang="en" sz="1600">
                <a:latin typeface="Merriweather"/>
                <a:ea typeface="Merriweather"/>
                <a:cs typeface="Merriweather"/>
                <a:sym typeface="Merriweather"/>
              </a:rPr>
              <a:t>To understand more about fake news I listed few points below one can refer to :</a:t>
            </a:r>
            <a:r>
              <a:rPr lang="en">
                <a:latin typeface="Merriweather"/>
                <a:ea typeface="Merriweather"/>
                <a:cs typeface="Merriweather"/>
                <a:sym typeface="Merriweather"/>
              </a:rPr>
              <a:t> </a:t>
            </a:r>
            <a:endParaRPr>
              <a:latin typeface="Merriweather"/>
              <a:ea typeface="Merriweather"/>
              <a:cs typeface="Merriweather"/>
              <a:sym typeface="Merriweather"/>
            </a:endParaRPr>
          </a:p>
          <a:p>
            <a:pPr indent="0" lvl="0" marL="0" rtl="0" algn="l">
              <a:spcBef>
                <a:spcPts val="1600"/>
              </a:spcBef>
              <a:spcAft>
                <a:spcPts val="0"/>
              </a:spcAft>
              <a:buNone/>
            </a:pPr>
            <a:r>
              <a:rPr lang="en">
                <a:latin typeface="Merriweather"/>
                <a:ea typeface="Merriweather"/>
                <a:cs typeface="Merriweather"/>
                <a:sym typeface="Merriweather"/>
              </a:rPr>
              <a:t>1).</a:t>
            </a:r>
            <a:r>
              <a:rPr lang="en">
                <a:latin typeface="Merriweather"/>
                <a:ea typeface="Merriweather"/>
                <a:cs typeface="Merriweather"/>
                <a:sym typeface="Merriweather"/>
              </a:rPr>
              <a:t> </a:t>
            </a:r>
            <a:r>
              <a:rPr lang="en" sz="1500" u="sng">
                <a:solidFill>
                  <a:srgbClr val="660099"/>
                </a:solidFill>
                <a:latin typeface="Merriweather"/>
                <a:ea typeface="Merriweather"/>
                <a:cs typeface="Merriweather"/>
                <a:sym typeface="Merriweather"/>
                <a:hlinkClick r:id="rId3">
                  <a:extLst>
                    <a:ext uri="{A12FA001-AC4F-418D-AE19-62706E023703}">
                      <ahyp:hlinkClr val="tx"/>
                    </a:ext>
                  </a:extLst>
                </a:hlinkClick>
              </a:rPr>
              <a:t>Fake news - Wikipedia</a:t>
            </a:r>
            <a:r>
              <a:rPr lang="en">
                <a:latin typeface="Merriweather"/>
                <a:ea typeface="Merriweather"/>
                <a:cs typeface="Merriweather"/>
                <a:sym typeface="Merriweather"/>
              </a:rPr>
              <a:t> </a:t>
            </a:r>
            <a:r>
              <a:rPr lang="en">
                <a:latin typeface="Merriweather"/>
                <a:ea typeface="Merriweather"/>
                <a:cs typeface="Merriweather"/>
                <a:sym typeface="Merriweather"/>
              </a:rPr>
              <a:t>:  </a:t>
            </a:r>
            <a:r>
              <a:rPr lang="en" sz="1600">
                <a:latin typeface="Merriweather"/>
                <a:ea typeface="Merriweather"/>
                <a:cs typeface="Merriweather"/>
                <a:sym typeface="Merriweather"/>
              </a:rPr>
              <a:t>a)F</a:t>
            </a:r>
            <a:r>
              <a:rPr lang="en" sz="1600">
                <a:latin typeface="Merriweather"/>
                <a:ea typeface="Merriweather"/>
                <a:cs typeface="Merriweather"/>
                <a:sym typeface="Merriweather"/>
              </a:rPr>
              <a:t>ake news</a:t>
            </a:r>
            <a:r>
              <a:rPr lang="en" sz="1600">
                <a:latin typeface="Merriweather"/>
                <a:ea typeface="Merriweather"/>
                <a:cs typeface="Merriweather"/>
                <a:sym typeface="Merriweather"/>
              </a:rPr>
              <a:t> definition  b)</a:t>
            </a:r>
            <a:r>
              <a:rPr lang="en" sz="1600">
                <a:latin typeface="Merriweather"/>
                <a:ea typeface="Merriweather"/>
                <a:cs typeface="Merriweather"/>
                <a:sym typeface="Merriweather"/>
              </a:rPr>
              <a:t>Types </a:t>
            </a:r>
            <a:r>
              <a:rPr lang="en" sz="1600">
                <a:latin typeface="Merriweather"/>
                <a:ea typeface="Merriweather"/>
                <a:cs typeface="Merriweather"/>
                <a:sym typeface="Merriweather"/>
              </a:rPr>
              <a:t>  c)</a:t>
            </a:r>
            <a:r>
              <a:rPr lang="en" sz="1600">
                <a:latin typeface="Merriweather"/>
                <a:ea typeface="Merriweather"/>
                <a:cs typeface="Merriweather"/>
                <a:sym typeface="Merriweather"/>
              </a:rPr>
              <a:t>How to identify it</a:t>
            </a:r>
            <a:r>
              <a:rPr lang="en" sz="1600">
                <a:latin typeface="Merriweather"/>
                <a:ea typeface="Merriweather"/>
                <a:cs typeface="Merriweather"/>
                <a:sym typeface="Merriweather"/>
              </a:rPr>
              <a:t>.  d)</a:t>
            </a:r>
            <a:r>
              <a:rPr lang="en" sz="1600">
                <a:latin typeface="Merriweather"/>
                <a:ea typeface="Merriweather"/>
                <a:cs typeface="Merriweather"/>
                <a:sym typeface="Merriweather"/>
              </a:rPr>
              <a:t>History of fake-news etc.</a:t>
            </a:r>
            <a:r>
              <a:rPr lang="en" sz="1700">
                <a:latin typeface="Merriweather"/>
                <a:ea typeface="Merriweather"/>
                <a:cs typeface="Merriweather"/>
                <a:sym typeface="Merriweather"/>
              </a:rPr>
              <a:t>.</a:t>
            </a:r>
            <a:endParaRPr sz="1700">
              <a:latin typeface="Merriweather"/>
              <a:ea typeface="Merriweather"/>
              <a:cs typeface="Merriweather"/>
              <a:sym typeface="Merriweather"/>
            </a:endParaRPr>
          </a:p>
          <a:p>
            <a:pPr indent="0" lvl="0" marL="0" rtl="0" algn="l">
              <a:spcBef>
                <a:spcPts val="1600"/>
              </a:spcBef>
              <a:spcAft>
                <a:spcPts val="0"/>
              </a:spcAft>
              <a:buNone/>
            </a:pPr>
            <a:r>
              <a:rPr lang="en">
                <a:latin typeface="Merriweather"/>
                <a:ea typeface="Merriweather"/>
                <a:cs typeface="Merriweather"/>
                <a:sym typeface="Merriweather"/>
              </a:rPr>
              <a:t>2). </a:t>
            </a:r>
            <a:r>
              <a:rPr lang="en" sz="1500" u="sng">
                <a:solidFill>
                  <a:srgbClr val="1A0DAB"/>
                </a:solidFill>
                <a:latin typeface="Merriweather"/>
                <a:ea typeface="Merriweather"/>
                <a:cs typeface="Merriweather"/>
                <a:sym typeface="Merriweather"/>
              </a:rPr>
              <a:t>What is Fake News and Why Should We Care? </a:t>
            </a:r>
            <a:r>
              <a:rPr lang="en" sz="1500">
                <a:solidFill>
                  <a:srgbClr val="1A0DAB"/>
                </a:solidFill>
                <a:latin typeface="Merriweather"/>
                <a:ea typeface="Merriweather"/>
                <a:cs typeface="Merriweather"/>
                <a:sym typeface="Merriweather"/>
              </a:rPr>
              <a:t> </a:t>
            </a:r>
            <a:r>
              <a:rPr lang="en" sz="1500">
                <a:solidFill>
                  <a:srgbClr val="000000"/>
                </a:solidFill>
                <a:latin typeface="Merriweather"/>
                <a:ea typeface="Merriweather"/>
                <a:cs typeface="Merriweather"/>
                <a:sym typeface="Merriweather"/>
              </a:rPr>
              <a:t>: a)what’s wrong with fake new?, b) How do you know.  c) What can I do to avoid fake news etc..</a:t>
            </a:r>
            <a:endParaRPr sz="1500">
              <a:solidFill>
                <a:srgbClr val="000000"/>
              </a:solidFill>
              <a:latin typeface="Merriweather"/>
              <a:ea typeface="Merriweather"/>
              <a:cs typeface="Merriweather"/>
              <a:sym typeface="Merriweather"/>
            </a:endParaRPr>
          </a:p>
          <a:p>
            <a:pPr indent="0" lvl="0" marL="0" rtl="0" algn="l">
              <a:spcBef>
                <a:spcPts val="1600"/>
              </a:spcBef>
              <a:spcAft>
                <a:spcPts val="0"/>
              </a:spcAft>
              <a:buNone/>
            </a:pPr>
            <a:r>
              <a:rPr lang="en" sz="1600">
                <a:solidFill>
                  <a:srgbClr val="000000"/>
                </a:solidFill>
                <a:latin typeface="Merriweather"/>
                <a:ea typeface="Merriweather"/>
                <a:cs typeface="Merriweather"/>
                <a:sym typeface="Merriweather"/>
              </a:rPr>
              <a:t>3).</a:t>
            </a:r>
            <a:r>
              <a:rPr lang="en" sz="1600">
                <a:solidFill>
                  <a:srgbClr val="000000"/>
                </a:solidFill>
                <a:latin typeface="Merriweather"/>
                <a:ea typeface="Merriweather"/>
                <a:cs typeface="Merriweather"/>
                <a:sym typeface="Merriweather"/>
              </a:rPr>
              <a:t> </a:t>
            </a:r>
            <a:r>
              <a:rPr lang="en" sz="1500" u="sng">
                <a:solidFill>
                  <a:srgbClr val="1A0DAB"/>
                </a:solidFill>
                <a:latin typeface="Merriweather"/>
                <a:ea typeface="Merriweather"/>
                <a:cs typeface="Merriweather"/>
                <a:sym typeface="Merriweather"/>
              </a:rPr>
              <a:t>Fake news and its  impact on real world?</a:t>
            </a:r>
            <a:r>
              <a:rPr lang="en" sz="1500">
                <a:solidFill>
                  <a:srgbClr val="1A0DAB"/>
                </a:solidFill>
                <a:latin typeface="Merriweather"/>
                <a:ea typeface="Merriweather"/>
                <a:cs typeface="Merriweather"/>
                <a:sym typeface="Merriweather"/>
              </a:rPr>
              <a:t> </a:t>
            </a:r>
            <a:r>
              <a:rPr lang="en" sz="1500">
                <a:solidFill>
                  <a:srgbClr val="000000"/>
                </a:solidFill>
                <a:latin typeface="Merriweather"/>
                <a:ea typeface="Merriweather"/>
                <a:cs typeface="Merriweather"/>
                <a:sym typeface="Merriweather"/>
              </a:rPr>
              <a:t>: </a:t>
            </a:r>
            <a:r>
              <a:rPr lang="en" sz="1400">
                <a:solidFill>
                  <a:srgbClr val="000000"/>
                </a:solidFill>
                <a:latin typeface="Merriweather"/>
                <a:ea typeface="Merriweather"/>
                <a:cs typeface="Merriweather"/>
                <a:sym typeface="Merriweather"/>
              </a:rPr>
              <a:t>a) </a:t>
            </a:r>
            <a:r>
              <a:rPr lang="en" sz="1500">
                <a:solidFill>
                  <a:srgbClr val="383838"/>
                </a:solidFill>
                <a:latin typeface="Merriweather"/>
                <a:ea typeface="Merriweather"/>
                <a:cs typeface="Merriweather"/>
                <a:sym typeface="Merriweather"/>
              </a:rPr>
              <a:t>False information vs Fake news</a:t>
            </a:r>
            <a:endParaRPr sz="1500">
              <a:solidFill>
                <a:srgbClr val="383838"/>
              </a:solidFill>
              <a:latin typeface="Merriweather"/>
              <a:ea typeface="Merriweather"/>
              <a:cs typeface="Merriweather"/>
              <a:sym typeface="Merriweather"/>
            </a:endParaRPr>
          </a:p>
          <a:p>
            <a:pPr indent="0" lvl="0" marL="0" rtl="0" algn="l">
              <a:lnSpc>
                <a:spcPct val="161538"/>
              </a:lnSpc>
              <a:spcBef>
                <a:spcPts val="1600"/>
              </a:spcBef>
              <a:spcAft>
                <a:spcPts val="0"/>
              </a:spcAft>
              <a:buNone/>
            </a:pPr>
            <a:r>
              <a:rPr lang="en" sz="1550">
                <a:solidFill>
                  <a:srgbClr val="383838"/>
                </a:solidFill>
                <a:latin typeface="Merriweather"/>
                <a:ea typeface="Merriweather"/>
                <a:cs typeface="Merriweather"/>
                <a:sym typeface="Merriweather"/>
              </a:rPr>
              <a:t>b)The Rise of False Information  c) Misleading Headings  d) Satire/Parody</a:t>
            </a:r>
            <a:endParaRPr sz="1550">
              <a:solidFill>
                <a:srgbClr val="383838"/>
              </a:solidFill>
              <a:latin typeface="Merriweather"/>
              <a:ea typeface="Merriweather"/>
              <a:cs typeface="Merriweather"/>
              <a:sym typeface="Merriweather"/>
            </a:endParaRPr>
          </a:p>
          <a:p>
            <a:pPr indent="0" lvl="0" marL="0" rtl="0" algn="l">
              <a:lnSpc>
                <a:spcPct val="161538"/>
              </a:lnSpc>
              <a:spcBef>
                <a:spcPts val="0"/>
              </a:spcBef>
              <a:spcAft>
                <a:spcPts val="0"/>
              </a:spcAft>
              <a:buNone/>
            </a:pPr>
            <a:r>
              <a:rPr lang="en" sz="1550">
                <a:solidFill>
                  <a:srgbClr val="383838"/>
                </a:solidFill>
                <a:latin typeface="Merriweather"/>
                <a:ea typeface="Merriweather"/>
                <a:cs typeface="Merriweather"/>
                <a:sym typeface="Merriweather"/>
              </a:rPr>
              <a:t>4). </a:t>
            </a:r>
            <a:r>
              <a:rPr lang="en" sz="1500" u="sng">
                <a:solidFill>
                  <a:srgbClr val="660099"/>
                </a:solidFill>
                <a:latin typeface="Merriweather"/>
                <a:ea typeface="Merriweather"/>
                <a:cs typeface="Merriweather"/>
                <a:sym typeface="Merriweather"/>
                <a:hlinkClick r:id="rId4">
                  <a:extLst>
                    <a:ext uri="{A12FA001-AC4F-418D-AE19-62706E023703}">
                      <ahyp:hlinkClr val="tx"/>
                    </a:ext>
                  </a:extLst>
                </a:hlinkClick>
              </a:rPr>
              <a:t>How to Spot Real and Fake News </a:t>
            </a:r>
            <a:r>
              <a:rPr lang="en" sz="1350">
                <a:solidFill>
                  <a:srgbClr val="000000"/>
                </a:solidFill>
                <a:latin typeface="Merriweather"/>
                <a:ea typeface="Merriweather"/>
                <a:cs typeface="Merriweather"/>
                <a:sym typeface="Merriweather"/>
              </a:rPr>
              <a:t>:</a:t>
            </a:r>
            <a:r>
              <a:rPr lang="en" sz="1450">
                <a:solidFill>
                  <a:srgbClr val="000000"/>
                </a:solidFill>
                <a:latin typeface="Merriweather"/>
                <a:ea typeface="Merriweather"/>
                <a:cs typeface="Merriweather"/>
                <a:sym typeface="Merriweather"/>
              </a:rPr>
              <a:t> a) Develop a critical mindset  b) See who else is reporting  c) check the sources etc.</a:t>
            </a:r>
            <a:endParaRPr sz="1450">
              <a:solidFill>
                <a:srgbClr val="000000"/>
              </a:solidFill>
              <a:latin typeface="Merriweather"/>
              <a:ea typeface="Merriweather"/>
              <a:cs typeface="Merriweather"/>
              <a:sym typeface="Merriweather"/>
            </a:endParaRPr>
          </a:p>
          <a:p>
            <a:pPr indent="0" lvl="0" marL="0" rtl="0" algn="l">
              <a:lnSpc>
                <a:spcPct val="161538"/>
              </a:lnSpc>
              <a:spcBef>
                <a:spcPts val="0"/>
              </a:spcBef>
              <a:spcAft>
                <a:spcPts val="0"/>
              </a:spcAft>
              <a:buNone/>
            </a:pPr>
            <a:r>
              <a:t/>
            </a:r>
            <a:endParaRPr sz="1350">
              <a:solidFill>
                <a:srgbClr val="383838"/>
              </a:solidFill>
              <a:highlight>
                <a:srgbClr val="FBFBFB"/>
              </a:highlight>
              <a:latin typeface="Montserrat"/>
              <a:ea typeface="Montserrat"/>
              <a:cs typeface="Montserrat"/>
              <a:sym typeface="Montserrat"/>
            </a:endParaRPr>
          </a:p>
          <a:p>
            <a:pPr indent="0" lvl="0" marL="0" rtl="0" algn="l">
              <a:lnSpc>
                <a:spcPct val="161538"/>
              </a:lnSpc>
              <a:spcBef>
                <a:spcPts val="0"/>
              </a:spcBef>
              <a:spcAft>
                <a:spcPts val="0"/>
              </a:spcAft>
              <a:buNone/>
            </a:pPr>
            <a:r>
              <a:t/>
            </a:r>
            <a:endParaRPr sz="1350">
              <a:solidFill>
                <a:srgbClr val="383838"/>
              </a:solidFill>
              <a:highlight>
                <a:srgbClr val="FBFBFB"/>
              </a:highlight>
              <a:latin typeface="Montserrat"/>
              <a:ea typeface="Montserrat"/>
              <a:cs typeface="Montserrat"/>
              <a:sym typeface="Montserrat"/>
            </a:endParaRPr>
          </a:p>
          <a:p>
            <a:pPr indent="0" lvl="0" marL="0" rtl="0" algn="l">
              <a:spcBef>
                <a:spcPts val="0"/>
              </a:spcBef>
              <a:spcAft>
                <a:spcPts val="0"/>
              </a:spcAft>
              <a:buNone/>
            </a:pPr>
            <a:r>
              <a:t/>
            </a:r>
            <a:endParaRPr sz="1600">
              <a:solidFill>
                <a:srgbClr val="000000"/>
              </a:solidFill>
              <a:highlight>
                <a:srgbClr val="FFFFFF"/>
              </a:highlight>
              <a:latin typeface="Merriweather"/>
              <a:ea typeface="Merriweather"/>
              <a:cs typeface="Merriweather"/>
              <a:sym typeface="Merriweather"/>
            </a:endParaRPr>
          </a:p>
          <a:p>
            <a:pPr indent="0" lvl="0" marL="0" rtl="0" algn="l">
              <a:spcBef>
                <a:spcPts val="1600"/>
              </a:spcBef>
              <a:spcAft>
                <a:spcPts val="1600"/>
              </a:spcAft>
              <a:buNone/>
            </a:pPr>
            <a:r>
              <a:t/>
            </a:r>
            <a:endParaRPr>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idx="1" type="body"/>
          </p:nvPr>
        </p:nvSpPr>
        <p:spPr>
          <a:xfrm>
            <a:off x="311700" y="228300"/>
            <a:ext cx="8520600" cy="434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erriweather"/>
                <a:ea typeface="Merriweather"/>
                <a:cs typeface="Merriweather"/>
                <a:sym typeface="Merriweather"/>
              </a:rPr>
              <a:t>Motivation for the Problem Undertaken</a:t>
            </a:r>
            <a:endParaRPr b="1">
              <a:latin typeface="Merriweather"/>
              <a:ea typeface="Merriweather"/>
              <a:cs typeface="Merriweather"/>
              <a:sym typeface="Merriweather"/>
            </a:endParaRPr>
          </a:p>
          <a:p>
            <a:pPr indent="0" lvl="0" marL="0" rtl="0" algn="l">
              <a:spcBef>
                <a:spcPts val="1600"/>
              </a:spcBef>
              <a:spcAft>
                <a:spcPts val="0"/>
              </a:spcAft>
              <a:buNone/>
            </a:pPr>
            <a:r>
              <a:rPr lang="en">
                <a:latin typeface="Merriweather"/>
                <a:ea typeface="Merriweather"/>
                <a:cs typeface="Merriweather"/>
                <a:sym typeface="Merriweather"/>
              </a:rPr>
              <a:t> In the age of digital media there is an ocean of information available to us however not all the informations are reliable. So, to deal with this issue it has become very important to know the authenticity &amp; the sources of the origin of informations. As news can be easily fabricated,manipulated and distorted or inaccurate that can affect both businesses &amp; Society . Also, it acquire a tremendous potential to cause real-world impact. </a:t>
            </a:r>
            <a:endParaRPr>
              <a:latin typeface="Merriweather"/>
              <a:ea typeface="Merriweather"/>
              <a:cs typeface="Merriweather"/>
              <a:sym typeface="Merriweather"/>
            </a:endParaRPr>
          </a:p>
          <a:p>
            <a:pPr indent="0" lvl="0" marL="0" rtl="0" algn="l">
              <a:spcBef>
                <a:spcPts val="1600"/>
              </a:spcBef>
              <a:spcAft>
                <a:spcPts val="1600"/>
              </a:spcAft>
              <a:buNone/>
            </a:pPr>
            <a:r>
              <a:rPr lang="en">
                <a:latin typeface="Merriweather"/>
                <a:ea typeface="Merriweather"/>
                <a:cs typeface="Merriweather"/>
                <a:sym typeface="Merriweather"/>
              </a:rPr>
              <a:t>So, considering all this issues &amp; challenges and taking into account the threats post by it(Fake-news). I took up this project to  help the  Organizations or society in making better decisions when it comes to dealing with this kinds of related issues whether it is businesses related or personal matters.</a:t>
            </a:r>
            <a:endParaRPr b="1">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1678700" y="80575"/>
            <a:ext cx="4888200" cy="44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latin typeface="Merriweather"/>
                <a:ea typeface="Merriweather"/>
                <a:cs typeface="Merriweather"/>
                <a:sym typeface="Merriweather"/>
              </a:rPr>
              <a:t>Analytical Problem Framing</a:t>
            </a:r>
            <a:endParaRPr b="1" sz="2600">
              <a:latin typeface="Merriweather"/>
              <a:ea typeface="Merriweather"/>
              <a:cs typeface="Merriweather"/>
              <a:sym typeface="Merriweather"/>
            </a:endParaRPr>
          </a:p>
          <a:p>
            <a:pPr indent="0" lvl="0" marL="0" rtl="0" algn="l">
              <a:spcBef>
                <a:spcPts val="0"/>
              </a:spcBef>
              <a:spcAft>
                <a:spcPts val="0"/>
              </a:spcAft>
              <a:buNone/>
            </a:pPr>
            <a:r>
              <a:t/>
            </a:r>
            <a:endParaRPr b="1" sz="2600">
              <a:latin typeface="Merriweather"/>
              <a:ea typeface="Merriweather"/>
              <a:cs typeface="Merriweather"/>
              <a:sym typeface="Merriweather"/>
            </a:endParaRPr>
          </a:p>
          <a:p>
            <a:pPr indent="0" lvl="0" marL="0" rtl="0" algn="l">
              <a:spcBef>
                <a:spcPts val="0"/>
              </a:spcBef>
              <a:spcAft>
                <a:spcPts val="0"/>
              </a:spcAft>
              <a:buNone/>
            </a:pPr>
            <a:r>
              <a:t/>
            </a:r>
            <a:endParaRPr b="1" sz="2600">
              <a:latin typeface="Merriweather"/>
              <a:ea typeface="Merriweather"/>
              <a:cs typeface="Merriweather"/>
              <a:sym typeface="Merriweather"/>
            </a:endParaRPr>
          </a:p>
        </p:txBody>
      </p:sp>
      <p:sp>
        <p:nvSpPr>
          <p:cNvPr id="114" name="Google Shape;114;p18"/>
          <p:cNvSpPr txBox="1"/>
          <p:nvPr>
            <p:ph idx="1" type="body"/>
          </p:nvPr>
        </p:nvSpPr>
        <p:spPr>
          <a:xfrm>
            <a:off x="311700" y="631175"/>
            <a:ext cx="8520600" cy="393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erriweather"/>
                <a:ea typeface="Merriweather"/>
                <a:cs typeface="Merriweather"/>
                <a:sym typeface="Merriweather"/>
              </a:rPr>
              <a:t>Mathematical/ Analytical Modeling of the Problem</a:t>
            </a:r>
            <a:endParaRPr>
              <a:latin typeface="Merriweather"/>
              <a:ea typeface="Merriweather"/>
              <a:cs typeface="Merriweather"/>
              <a:sym typeface="Merriweather"/>
            </a:endParaRPr>
          </a:p>
          <a:p>
            <a:pPr indent="0" lvl="0" marL="0" rtl="0" algn="l">
              <a:spcBef>
                <a:spcPts val="1600"/>
              </a:spcBef>
              <a:spcAft>
                <a:spcPts val="1600"/>
              </a:spcAft>
              <a:buNone/>
            </a:pPr>
            <a:r>
              <a:t/>
            </a:r>
            <a:endParaRPr>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