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</a:t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efaa9a39e_0_39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defaa9a39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</a:t>
            </a:r>
            <a:endParaRPr/>
          </a:p>
        </p:txBody>
      </p:sp>
      <p:sp>
        <p:nvSpPr>
          <p:cNvPr id="80" name="Google Shape;80;g1defaa9a39e_0_3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efaa9a39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defaa9a39e_0_32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f275c28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1f275c28c2_0_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f275c2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1f275c28c2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298a46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2298a469c7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298a469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2298a469c7_0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751750" y="1487881"/>
            <a:ext cx="10441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CIBERSEGURIDAD EN  SISTEMAS DE CONTROL INDUSTRIAL (SCI)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6" name="Google Shape;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/>
        </p:nvSpPr>
        <p:spPr>
          <a:xfrm>
            <a:off x="3677675" y="805400"/>
            <a:ext cx="5608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QUÉ ME LLEVO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86" name="Google Shape;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375" y="1733825"/>
            <a:ext cx="5814068" cy="34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422482" y="8300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                                                 Programa </a:t>
            </a:r>
            <a:r>
              <a:rPr lang="es-ES" sz="1500"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  14-16     21 - 23 Marzo</a:t>
            </a:r>
            <a:endParaRPr sz="1800"/>
          </a:p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422475" y="1767900"/>
            <a:ext cx="4749300" cy="4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1.- Introducción SCI.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2.- Convergencia IT &amp; OT.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3.- Equipos expuestos en Internet.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4.- Descubrir dispositivos industriales en la red interna.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5.- Comunicaciones no seguras.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6.- Ataques a SCI.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7.- Vulnerabilidades. Actualizaciones firmware.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8.- Evaluación del riesgo. Tipos de amenazas.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9.- Programación segura del PLC.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6363900" y="1664850"/>
            <a:ext cx="5585100" cy="44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10.- Comunicaciones seguras OPC-UA.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11.- Seguridad nativa del PLC.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12.- Segmentación de redes.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13.- Monitorizar SCI.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14.- Diagnóstico y políticas de ciberseguridad en un SCI. (Metodología, Arquitectura red, políticas de seguridad , seguridad física, acceso de  terceros, proteger cadena de suministro….).Plan de seguridad PDS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15.- Escenarios finales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16.- CiberRange OT - Tknika.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17.- Normativa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18.- Organismos ciberseguridad 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3139725" y="1085050"/>
            <a:ext cx="6374700" cy="5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1.- Introducción SCI.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Objetivo de la formación: dar una visión global de ciberseguridad industrial y sus fases a los ciclos de las distintas familias  y cursos de especialización.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2.- Convergencia IT &amp; OT.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La transformación digital provoca la conectividad de las máquinas.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Problemática IT &gt; OT. Sistemas “rígidos”.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“Definición”  de ciberseguridad y escenario final. Defensa en profundidad.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3.- Equipos expuestos en Internet.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Shodan. Localizador de dispositivos expuestos. IP y Port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4.- Descubrir dispositivos industriales en la red interna.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Wireshark y Nmap. Descubrir dispositivos en la red y sus  puertos y servicios abiertos.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Siemens  Proneta. Primer descubrimiento y configuración.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>
            <p:ph type="title"/>
          </p:nvPr>
        </p:nvSpPr>
        <p:spPr>
          <a:xfrm>
            <a:off x="6456200" y="629125"/>
            <a:ext cx="5734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Programa     Martes 14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8" name="Google Shape;108;p12"/>
          <p:cNvSpPr txBox="1"/>
          <p:nvPr>
            <p:ph idx="1" type="body"/>
          </p:nvPr>
        </p:nvSpPr>
        <p:spPr>
          <a:xfrm>
            <a:off x="2258600" y="1358425"/>
            <a:ext cx="8009100" cy="4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5.- Comunicaciones no seguras.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Visualizar en Wireshark comunicaciones entre PC y PLC: conexión /desconexión, run / stop, write.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Panel Tknika: leer / escribir sobre PLC Omron y Siemens.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6.- Ataques a SCI.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Panel Tknika: leer / escribir sobre PLC Omron y Siemens.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Script: Omron (CJ2M , CP1L)  y Siemens V2.2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Acceso a web http y captura de contraseña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Clonar web https y suplantación (Phishing)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7.- Vulnerabilidades. Actualizaciones firmware.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Identificar vulnerabilidades Listas CVE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Software para vulnerabilidades. Nmap script, Openvas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Actualizar firmware Siemens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 txBox="1"/>
          <p:nvPr>
            <p:ph type="title"/>
          </p:nvPr>
        </p:nvSpPr>
        <p:spPr>
          <a:xfrm>
            <a:off x="5980000" y="786025"/>
            <a:ext cx="5734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Programa     Jueves 16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2258600" y="1358425"/>
            <a:ext cx="8009100" cy="4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8.- Evaluación del riesgo. Tipos de amenazas.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Método y plantillas ARLI y Magerit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9.- Programación segura del PLC.</a:t>
            </a:r>
            <a:endParaRPr b="1"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TOP 20.Aplicar normas para securizar PLC.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10.- Comunicaciones seguras OPC-UA.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Configurar PLC Server OPC con diferentes clientes  UaExpert, HMI,WinCC,PLC.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Comprobar sin cifrado y con  diferentes cifrados Captura tráfico y ver diferentes comportamientos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11.- Seguridad nativa del PLC.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Securizar proyecto, Know-how, CPU, Ports http,https,opc, PUT/GET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 txBox="1"/>
          <p:nvPr>
            <p:ph type="title"/>
          </p:nvPr>
        </p:nvSpPr>
        <p:spPr>
          <a:xfrm>
            <a:off x="5980000" y="786025"/>
            <a:ext cx="5734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Programa     Martes 21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235150" y="1548550"/>
            <a:ext cx="5580000" cy="4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12.- Segmentación de redes.</a:t>
            </a:r>
            <a:endParaRPr b="1"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Conceptos de redes. Concepto zonas y conductos,configuración FW S615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.- Monitorizar SCI.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Software de monitorización Siemen, Sinec INS, RC,NMS.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Nozomi.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14.- Diagnóstico SCI. Plan de seguridad.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Documentación diagnóstico y PDS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type="title"/>
          </p:nvPr>
        </p:nvSpPr>
        <p:spPr>
          <a:xfrm>
            <a:off x="5980000" y="786025"/>
            <a:ext cx="5734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Programa     Jueves 23</a:t>
            </a:r>
            <a:endParaRPr/>
          </a:p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6057100" y="1650025"/>
            <a:ext cx="5580000" cy="4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15.- Escenarios finales.</a:t>
            </a:r>
            <a:endParaRPr b="1"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Diferentes escenarios de segmentación . Catálogo Siemens.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16.- Ciberange.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Tknika. Centros . Aula ciberseguridad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17.- Normativa.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IEC - 62443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latin typeface="Arial"/>
                <a:ea typeface="Arial"/>
                <a:cs typeface="Arial"/>
                <a:sym typeface="Arial"/>
              </a:rPr>
              <a:t>17.- Organismos.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Zelt, Ziur, Cybasque, BCSC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