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0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d13940b95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d13940b954_0_18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13940b954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d13940b954_0_20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d13940b9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d13940b954_0_1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22989d26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22989d26c7_0_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22989d26c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22989d26c7_0_2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f9afebd2b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1f9afebd2b3_0_1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22989d26c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222989d26c7_0_4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22989d26c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222989d26c7_0_3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f9afebd2b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1f9afebd2b3_0_2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b60d5c0f6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1b60d5c0f6c_0_13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60d5c0f6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1b60d5c0f6c_0_13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13940b9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d13940b954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13940b95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d13940b954_0_14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d13940b95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d13940b954_0_12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13940b95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d13940b954_0_10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13940b95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d13940b954_0_8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d13940b95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d13940b954_0_3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-Izenburua">
  <p:cSld name="0-Izenburu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1" name="Google Shape;21;p2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Indizea">
  <p:cSld name="1-Indizea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78582" y="1124744"/>
            <a:ext cx="11161240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295006" y="1988840"/>
            <a:ext cx="3600400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9250" lvl="1" marL="914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.png" id="31" name="Google Shape;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 tituluarekin">
  <p:cSld name="2-Atala tituluareki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urce Sans Pro"/>
              <a:buNone/>
              <a:defRPr b="1"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22598" y="2204864"/>
            <a:ext cx="7200800" cy="381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2" type="body"/>
          </p:nvPr>
        </p:nvSpPr>
        <p:spPr>
          <a:xfrm>
            <a:off x="622598" y="1340768"/>
            <a:ext cx="10945215" cy="43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  <a:defRPr sz="3000">
                <a:solidFill>
                  <a:srgbClr val="CEDA2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191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191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4191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4191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"/>
          <p:cNvSpPr/>
          <p:nvPr>
            <p:ph idx="3" type="pic"/>
          </p:nvPr>
        </p:nvSpPr>
        <p:spPr>
          <a:xfrm>
            <a:off x="8039100" y="2205038"/>
            <a:ext cx="3529013" cy="381635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41" name="Google Shape;4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Amaiera">
  <p:cSld name="3-Amaiera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47" name="Google Shape;4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9" name="Google Shape;49;p5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5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Zamalbide Auzoa z/g - 20100 Errenteria (Gipuzkoa)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/>
          </a:p>
        </p:txBody>
      </p:sp>
      <p:pic>
        <p:nvPicPr>
          <p:cNvPr descr="G:\Mi unidad\ana\Tknika\LOGOs TKNIKA\header_ppt_unevoc.png" id="51" name="Google Shape;5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">
  <p:cSld name="2-Atala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56" name="Google Shape;5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 txBox="1"/>
          <p:nvPr>
            <p:ph idx="1" type="body"/>
          </p:nvPr>
        </p:nvSpPr>
        <p:spPr>
          <a:xfrm>
            <a:off x="622598" y="1192033"/>
            <a:ext cx="7200800" cy="482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6"/>
          <p:cNvSpPr/>
          <p:nvPr>
            <p:ph idx="2" type="pic"/>
          </p:nvPr>
        </p:nvSpPr>
        <p:spPr>
          <a:xfrm>
            <a:off x="8039100" y="1192033"/>
            <a:ext cx="3529013" cy="4829355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59" name="Google Shape;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2">
  <p:cSld name="Atala_v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3" name="Google Shape;6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7"/>
          <p:cNvSpPr txBox="1"/>
          <p:nvPr>
            <p:ph idx="1" type="body"/>
          </p:nvPr>
        </p:nvSpPr>
        <p:spPr>
          <a:xfrm>
            <a:off x="622598" y="1628800"/>
            <a:ext cx="109446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7"/>
          <p:cNvSpPr txBox="1"/>
          <p:nvPr/>
        </p:nvSpPr>
        <p:spPr>
          <a:xfrm>
            <a:off x="623206" y="6565359"/>
            <a:ext cx="151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66" name="Google Shape;6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Relationship Id="rId8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9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Relationship Id="rId8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15.png"/><Relationship Id="rId5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/>
        </p:nvSpPr>
        <p:spPr>
          <a:xfrm>
            <a:off x="751750" y="1487881"/>
            <a:ext cx="104412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5200">
                <a:solidFill>
                  <a:schemeClr val="dk1"/>
                </a:solidFill>
              </a:rPr>
              <a:t>CIBERSEGURIDAD EN  SISTEMAS DE CONTROL INDUSTRIAL (SCI)</a:t>
            </a:r>
            <a:endParaRPr b="1" sz="5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8"/>
          <p:cNvSpPr txBox="1"/>
          <p:nvPr/>
        </p:nvSpPr>
        <p:spPr>
          <a:xfrm>
            <a:off x="874626" y="4973106"/>
            <a:ext cx="1044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8739781" y="6232227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Google Shape;75;p8"/>
          <p:cNvSpPr/>
          <p:nvPr/>
        </p:nvSpPr>
        <p:spPr>
          <a:xfrm>
            <a:off x="7391350" y="116632"/>
            <a:ext cx="1296144" cy="792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Descargas\UNEVOC_Network_Logo_blue_en.png" id="76" name="Google Shape;7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326" y="248123"/>
            <a:ext cx="552160" cy="4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8"/>
          <p:cNvSpPr txBox="1"/>
          <p:nvPr>
            <p:ph idx="4294967295" type="title"/>
          </p:nvPr>
        </p:nvSpPr>
        <p:spPr>
          <a:xfrm>
            <a:off x="2770875" y="4560625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909"/>
              <a:buFont typeface="Source Sans Pro"/>
              <a:buNone/>
            </a:pPr>
            <a:r>
              <a:rPr lang="es-ES"/>
              <a:t>15</a:t>
            </a:r>
            <a:r>
              <a:rPr lang="es-ES"/>
              <a:t>.- Escenarios finales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76" name="Google Shape;1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925" y="5075375"/>
            <a:ext cx="328612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7"/>
          <p:cNvSpPr txBox="1"/>
          <p:nvPr/>
        </p:nvSpPr>
        <p:spPr>
          <a:xfrm>
            <a:off x="5023275" y="5904050"/>
            <a:ext cx="10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TOP 20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4086988" y="5796350"/>
            <a:ext cx="101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Seguridad nativa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6879863" y="5904050"/>
            <a:ext cx="10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OPC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4638" y="1990750"/>
            <a:ext cx="22574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600" y="4813438"/>
            <a:ext cx="338137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68025" y="4813450"/>
            <a:ext cx="2543175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37925" y="3537813"/>
            <a:ext cx="19145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0888" y="1881950"/>
            <a:ext cx="22574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82350" y="3352450"/>
            <a:ext cx="19145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4538" y="1941088"/>
            <a:ext cx="22574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07825" y="3488150"/>
            <a:ext cx="19145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39475" y="377000"/>
            <a:ext cx="2705100" cy="15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7"/>
          <p:cNvSpPr txBox="1"/>
          <p:nvPr/>
        </p:nvSpPr>
        <p:spPr>
          <a:xfrm>
            <a:off x="5863175" y="5904050"/>
            <a:ext cx="101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Firmware update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7"/>
          <p:cNvSpPr txBox="1"/>
          <p:nvPr>
            <p:ph type="title"/>
          </p:nvPr>
        </p:nvSpPr>
        <p:spPr>
          <a:xfrm>
            <a:off x="18575" y="841475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15.- Escenarios finales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96" name="Google Shape;1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925" y="5075375"/>
            <a:ext cx="328612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8"/>
          <p:cNvSpPr txBox="1"/>
          <p:nvPr/>
        </p:nvSpPr>
        <p:spPr>
          <a:xfrm>
            <a:off x="5023275" y="5904050"/>
            <a:ext cx="10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TOP 20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4086988" y="5796350"/>
            <a:ext cx="101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Seguridad nativa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8"/>
          <p:cNvSpPr txBox="1"/>
          <p:nvPr/>
        </p:nvSpPr>
        <p:spPr>
          <a:xfrm>
            <a:off x="6879863" y="5904050"/>
            <a:ext cx="10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OPC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4638" y="1990750"/>
            <a:ext cx="22574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600" y="4813438"/>
            <a:ext cx="338137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68025" y="4813450"/>
            <a:ext cx="2543175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37925" y="3537813"/>
            <a:ext cx="19145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27625" y="764700"/>
            <a:ext cx="2130426" cy="9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0888" y="1881950"/>
            <a:ext cx="22574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82350" y="3352450"/>
            <a:ext cx="19145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4538" y="1941088"/>
            <a:ext cx="22574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07825" y="3488150"/>
            <a:ext cx="1914525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8"/>
          <p:cNvSpPr txBox="1"/>
          <p:nvPr/>
        </p:nvSpPr>
        <p:spPr>
          <a:xfrm>
            <a:off x="10541099" y="856475"/>
            <a:ext cx="1567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</a:t>
            </a:r>
            <a:endParaRPr/>
          </a:p>
        </p:txBody>
      </p:sp>
      <p:pic>
        <p:nvPicPr>
          <p:cNvPr id="210" name="Google Shape;210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39475" y="377000"/>
            <a:ext cx="2705100" cy="15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8"/>
          <p:cNvSpPr txBox="1"/>
          <p:nvPr/>
        </p:nvSpPr>
        <p:spPr>
          <a:xfrm>
            <a:off x="5863175" y="5904050"/>
            <a:ext cx="101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Firmware update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8"/>
          <p:cNvSpPr txBox="1"/>
          <p:nvPr>
            <p:ph type="title"/>
          </p:nvPr>
        </p:nvSpPr>
        <p:spPr>
          <a:xfrm>
            <a:off x="18575" y="841475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15.- Escenarios finales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18" name="Google Shape;2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" y="1340700"/>
            <a:ext cx="6438196" cy="52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9"/>
          <p:cNvSpPr txBox="1"/>
          <p:nvPr/>
        </p:nvSpPr>
        <p:spPr>
          <a:xfrm>
            <a:off x="7161925" y="1511875"/>
            <a:ext cx="46719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s-ES" sz="1800">
                <a:latin typeface="Source Sans Pro"/>
                <a:ea typeface="Source Sans Pro"/>
                <a:cs typeface="Source Sans Pro"/>
                <a:sym typeface="Source Sans Pro"/>
              </a:rPr>
              <a:t>Evaluación del riesgo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s-ES" sz="1800">
                <a:latin typeface="Source Sans Pro"/>
                <a:ea typeface="Source Sans Pro"/>
                <a:cs typeface="Source Sans Pro"/>
                <a:sym typeface="Source Sans Pro"/>
              </a:rPr>
              <a:t>Análisis de vulnerabilidades (Openvas, Nessus)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s-ES" sz="1800">
                <a:latin typeface="Source Sans Pro"/>
                <a:ea typeface="Source Sans Pro"/>
                <a:cs typeface="Source Sans Pro"/>
                <a:sym typeface="Source Sans Pro"/>
              </a:rPr>
              <a:t>Herramientas de Monitorización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○"/>
            </a:pPr>
            <a:r>
              <a:rPr b="1" lang="es-ES" sz="1800">
                <a:latin typeface="Source Sans Pro"/>
                <a:ea typeface="Source Sans Pro"/>
                <a:cs typeface="Source Sans Pro"/>
                <a:sym typeface="Source Sans Pro"/>
              </a:rPr>
              <a:t>Siemens NMS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○"/>
            </a:pPr>
            <a:r>
              <a:rPr b="1" lang="es-ES" sz="1800">
                <a:latin typeface="Source Sans Pro"/>
                <a:ea typeface="Source Sans Pro"/>
                <a:cs typeface="Source Sans Pro"/>
                <a:sym typeface="Source Sans Pro"/>
              </a:rPr>
              <a:t>Nozomi Guardian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○"/>
            </a:pPr>
            <a:r>
              <a:rPr b="1" lang="es-ES" sz="1800">
                <a:latin typeface="Source Sans Pro"/>
                <a:ea typeface="Source Sans Pro"/>
                <a:cs typeface="Source Sans Pro"/>
                <a:sym typeface="Source Sans Pro"/>
              </a:rPr>
              <a:t>IDS IPS SIEM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s-ES" sz="1800">
                <a:latin typeface="Source Sans Pro"/>
                <a:ea typeface="Source Sans Pro"/>
                <a:cs typeface="Source Sans Pro"/>
                <a:sym typeface="Source Sans Pro"/>
              </a:rPr>
              <a:t>Políticas de  seguridad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s-ES" sz="1800">
                <a:latin typeface="Source Sans Pro"/>
                <a:ea typeface="Source Sans Pro"/>
                <a:cs typeface="Source Sans Pro"/>
                <a:sym typeface="Source Sans Pro"/>
              </a:rPr>
              <a:t>Copias de seguridad (Version DOG)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s-ES" sz="1800">
                <a:latin typeface="Source Sans Pro"/>
                <a:ea typeface="Source Sans Pro"/>
                <a:cs typeface="Source Sans Pro"/>
                <a:sym typeface="Source Sans Pro"/>
              </a:rPr>
              <a:t>Control de accesos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s-ES" sz="1800">
                <a:latin typeface="Source Sans Pro"/>
                <a:ea typeface="Source Sans Pro"/>
                <a:cs typeface="Source Sans Pro"/>
                <a:sym typeface="Source Sans Pro"/>
              </a:rPr>
              <a:t>Diagnóstico de seguridad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s-ES" sz="1800">
                <a:latin typeface="Source Sans Pro"/>
                <a:ea typeface="Source Sans Pro"/>
                <a:cs typeface="Source Sans Pro"/>
                <a:sym typeface="Source Sans Pro"/>
              </a:rPr>
              <a:t>Plan de seguridad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s-ES" sz="1800">
                <a:latin typeface="Source Sans Pro"/>
                <a:ea typeface="Source Sans Pro"/>
                <a:cs typeface="Source Sans Pro"/>
                <a:sym typeface="Source Sans Pro"/>
              </a:rPr>
              <a:t>Formación y concienciación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s-ES" sz="1800">
                <a:latin typeface="Source Sans Pro"/>
                <a:ea typeface="Source Sans Pro"/>
                <a:cs typeface="Source Sans Pro"/>
                <a:sym typeface="Source Sans Pro"/>
              </a:rPr>
              <a:t>Normativa IEC 62443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9"/>
          <p:cNvSpPr txBox="1"/>
          <p:nvPr>
            <p:ph type="title"/>
          </p:nvPr>
        </p:nvSpPr>
        <p:spPr>
          <a:xfrm>
            <a:off x="18575" y="841475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15.- Escenarios finales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6" name="Google Shape;226;p20"/>
          <p:cNvSpPr txBox="1"/>
          <p:nvPr>
            <p:ph type="title"/>
          </p:nvPr>
        </p:nvSpPr>
        <p:spPr>
          <a:xfrm>
            <a:off x="18575" y="841475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15.- Escenarios finales</a:t>
            </a:r>
            <a:endParaRPr/>
          </a:p>
        </p:txBody>
      </p:sp>
      <p:pic>
        <p:nvPicPr>
          <p:cNvPr id="227" name="Google Shape;2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775" y="1336300"/>
            <a:ext cx="7398974" cy="516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9575" y="764400"/>
            <a:ext cx="677842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149" y="1524763"/>
            <a:ext cx="4184851" cy="254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35" name="Google Shape;235;p21"/>
          <p:cNvSpPr txBox="1"/>
          <p:nvPr>
            <p:ph type="title"/>
          </p:nvPr>
        </p:nvSpPr>
        <p:spPr>
          <a:xfrm>
            <a:off x="18575" y="841475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15.- Escenarios finales</a:t>
            </a:r>
            <a:endParaRPr/>
          </a:p>
        </p:txBody>
      </p:sp>
      <p:pic>
        <p:nvPicPr>
          <p:cNvPr id="236" name="Google Shape;23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6975" y="1417475"/>
            <a:ext cx="6009796" cy="50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42" name="Google Shape;242;p22"/>
          <p:cNvSpPr txBox="1"/>
          <p:nvPr>
            <p:ph type="title"/>
          </p:nvPr>
        </p:nvSpPr>
        <p:spPr>
          <a:xfrm>
            <a:off x="18575" y="841475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15.- Escenarios finales</a:t>
            </a:r>
            <a:endParaRPr/>
          </a:p>
        </p:txBody>
      </p:sp>
      <p:sp>
        <p:nvSpPr>
          <p:cNvPr id="243" name="Google Shape;243;p22"/>
          <p:cNvSpPr txBox="1"/>
          <p:nvPr/>
        </p:nvSpPr>
        <p:spPr>
          <a:xfrm>
            <a:off x="2028250" y="1954600"/>
            <a:ext cx="75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1975" y="1801200"/>
            <a:ext cx="6353375" cy="43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50" name="Google Shape;250;p23"/>
          <p:cNvSpPr txBox="1"/>
          <p:nvPr>
            <p:ph type="title"/>
          </p:nvPr>
        </p:nvSpPr>
        <p:spPr>
          <a:xfrm>
            <a:off x="18575" y="841475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15.- Escenarios finales</a:t>
            </a:r>
            <a:endParaRPr/>
          </a:p>
        </p:txBody>
      </p:sp>
      <p:pic>
        <p:nvPicPr>
          <p:cNvPr id="251" name="Google Shape;2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3200" y="1569050"/>
            <a:ext cx="4161050" cy="487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57" name="Google Shape;257;p24"/>
          <p:cNvSpPr txBox="1"/>
          <p:nvPr>
            <p:ph type="title"/>
          </p:nvPr>
        </p:nvSpPr>
        <p:spPr>
          <a:xfrm>
            <a:off x="18575" y="841475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15.- Escenarios finales</a:t>
            </a:r>
            <a:endParaRPr/>
          </a:p>
        </p:txBody>
      </p:sp>
      <p:pic>
        <p:nvPicPr>
          <p:cNvPr id="258" name="Google Shape;2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7125" y="912451"/>
            <a:ext cx="5398349" cy="553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69875"/>
            <a:ext cx="5442325" cy="493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65" name="Google Shape;265;p25"/>
          <p:cNvSpPr txBox="1"/>
          <p:nvPr>
            <p:ph type="title"/>
          </p:nvPr>
        </p:nvSpPr>
        <p:spPr>
          <a:xfrm>
            <a:off x="18575" y="841475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15.- Escenarios finales</a:t>
            </a:r>
            <a:endParaRPr/>
          </a:p>
        </p:txBody>
      </p:sp>
      <p:pic>
        <p:nvPicPr>
          <p:cNvPr id="266" name="Google Shape;2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725" y="951649"/>
            <a:ext cx="4353374" cy="547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425" y="1352600"/>
            <a:ext cx="4326898" cy="513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3" name="Google Shape;83;p9"/>
          <p:cNvSpPr txBox="1"/>
          <p:nvPr/>
        </p:nvSpPr>
        <p:spPr>
          <a:xfrm>
            <a:off x="757325" y="2566500"/>
            <a:ext cx="11090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</a:rPr>
              <a:t>Diez controles de seguridad para sus instalaciones: definir un </a:t>
            </a:r>
            <a:r>
              <a:rPr b="1" lang="es-ES" sz="2000">
                <a:solidFill>
                  <a:schemeClr val="dk1"/>
                </a:solidFill>
              </a:rPr>
              <a:t>gerente </a:t>
            </a:r>
            <a:r>
              <a:rPr lang="es-ES" sz="2000">
                <a:solidFill>
                  <a:schemeClr val="dk1"/>
                </a:solidFill>
              </a:rPr>
              <a:t>de ciberseguridad de tecnología operacional para cada instalación, formar y </a:t>
            </a:r>
            <a:r>
              <a:rPr b="1" lang="es-ES" sz="2000">
                <a:solidFill>
                  <a:schemeClr val="dk1"/>
                </a:solidFill>
              </a:rPr>
              <a:t>concienciar </a:t>
            </a:r>
            <a:r>
              <a:rPr lang="es-ES" sz="2000">
                <a:solidFill>
                  <a:schemeClr val="dk1"/>
                </a:solidFill>
              </a:rPr>
              <a:t>al personal, implementar y probar </a:t>
            </a:r>
            <a:r>
              <a:rPr b="1" lang="es-ES" sz="2000">
                <a:solidFill>
                  <a:schemeClr val="dk1"/>
                </a:solidFill>
              </a:rPr>
              <a:t>respuestas a incidentes</a:t>
            </a:r>
            <a:r>
              <a:rPr lang="es-ES" sz="2000">
                <a:solidFill>
                  <a:schemeClr val="dk1"/>
                </a:solidFill>
              </a:rPr>
              <a:t>, crear constantemente </a:t>
            </a:r>
            <a:r>
              <a:rPr b="1" lang="es-ES" sz="2000">
                <a:solidFill>
                  <a:schemeClr val="dk1"/>
                </a:solidFill>
              </a:rPr>
              <a:t>copias de seguridad</a:t>
            </a:r>
            <a:r>
              <a:rPr lang="es-ES" sz="2000">
                <a:solidFill>
                  <a:schemeClr val="dk1"/>
                </a:solidFill>
              </a:rPr>
              <a:t> y de recuperación ante desastres, </a:t>
            </a:r>
            <a:r>
              <a:rPr b="1" lang="es-ES" sz="2000">
                <a:solidFill>
                  <a:schemeClr val="dk1"/>
                </a:solidFill>
              </a:rPr>
              <a:t>escanear </a:t>
            </a:r>
            <a:r>
              <a:rPr lang="es-ES" sz="2000">
                <a:solidFill>
                  <a:schemeClr val="dk1"/>
                </a:solidFill>
              </a:rPr>
              <a:t>constantemente los dispositivos portátiles -tanto propios como de externos-, </a:t>
            </a:r>
            <a:r>
              <a:rPr b="1" lang="es-ES" sz="2000">
                <a:solidFill>
                  <a:schemeClr val="dk1"/>
                </a:solidFill>
              </a:rPr>
              <a:t>inventario </a:t>
            </a:r>
            <a:r>
              <a:rPr lang="es-ES" sz="2000">
                <a:solidFill>
                  <a:schemeClr val="dk1"/>
                </a:solidFill>
              </a:rPr>
              <a:t>de hardware y software actualizado, establecer una </a:t>
            </a:r>
            <a:r>
              <a:rPr b="1" lang="es-ES" sz="2000">
                <a:solidFill>
                  <a:schemeClr val="dk1"/>
                </a:solidFill>
              </a:rPr>
              <a:t>segregación de red</a:t>
            </a:r>
            <a:r>
              <a:rPr lang="es-ES" sz="2000">
                <a:solidFill>
                  <a:schemeClr val="dk1"/>
                </a:solidFill>
              </a:rPr>
              <a:t> adecuada, implementar un sistema de </a:t>
            </a:r>
            <a:r>
              <a:rPr b="1" lang="es-ES" sz="2000">
                <a:solidFill>
                  <a:schemeClr val="dk1"/>
                </a:solidFill>
              </a:rPr>
              <a:t>detección de amenazas</a:t>
            </a:r>
            <a:r>
              <a:rPr lang="es-ES" sz="2000">
                <a:solidFill>
                  <a:schemeClr val="dk1"/>
                </a:solidFill>
              </a:rPr>
              <a:t> en tiempo real, desarrollar un </a:t>
            </a:r>
            <a:r>
              <a:rPr b="1" lang="es-ES" sz="2000">
                <a:solidFill>
                  <a:schemeClr val="dk1"/>
                </a:solidFill>
              </a:rPr>
              <a:t>proceso de</a:t>
            </a:r>
            <a:r>
              <a:rPr lang="es-ES" sz="2000">
                <a:solidFill>
                  <a:schemeClr val="dk1"/>
                </a:solidFill>
              </a:rPr>
              <a:t> </a:t>
            </a:r>
            <a:r>
              <a:rPr b="1" lang="es-ES" sz="2000">
                <a:solidFill>
                  <a:schemeClr val="dk1"/>
                </a:solidFill>
              </a:rPr>
              <a:t>configuración seguro</a:t>
            </a:r>
            <a:r>
              <a:rPr lang="es-ES" sz="2000">
                <a:solidFill>
                  <a:schemeClr val="dk1"/>
                </a:solidFill>
              </a:rPr>
              <a:t> y un proceso formal de parcheo.</a:t>
            </a:r>
            <a:endParaRPr sz="2000"/>
          </a:p>
        </p:txBody>
      </p:sp>
      <p:sp>
        <p:nvSpPr>
          <p:cNvPr id="84" name="Google Shape;84;p9"/>
          <p:cNvSpPr txBox="1"/>
          <p:nvPr/>
        </p:nvSpPr>
        <p:spPr>
          <a:xfrm>
            <a:off x="1262200" y="1817575"/>
            <a:ext cx="441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/>
              <a:t>Decálogo de ciberseguridad</a:t>
            </a:r>
            <a:endParaRPr b="1" sz="2000"/>
          </a:p>
        </p:txBody>
      </p:sp>
      <p:sp>
        <p:nvSpPr>
          <p:cNvPr id="85" name="Google Shape;85;p9"/>
          <p:cNvSpPr txBox="1"/>
          <p:nvPr>
            <p:ph type="title"/>
          </p:nvPr>
        </p:nvSpPr>
        <p:spPr>
          <a:xfrm>
            <a:off x="842500" y="907550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15.- Escenarios finales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91" name="Google Shape;9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375" y="1703224"/>
            <a:ext cx="10349250" cy="4703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0"/>
          <p:cNvSpPr txBox="1"/>
          <p:nvPr>
            <p:ph idx="1" type="body"/>
          </p:nvPr>
        </p:nvSpPr>
        <p:spPr>
          <a:xfrm>
            <a:off x="7138625" y="942200"/>
            <a:ext cx="48684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s-ES" sz="2700"/>
              <a:t>Defensa en profundidad</a:t>
            </a:r>
            <a:endParaRPr b="1" sz="2700"/>
          </a:p>
        </p:txBody>
      </p:sp>
      <p:sp>
        <p:nvSpPr>
          <p:cNvPr id="93" name="Google Shape;93;p10"/>
          <p:cNvSpPr txBox="1"/>
          <p:nvPr>
            <p:ph type="title"/>
          </p:nvPr>
        </p:nvSpPr>
        <p:spPr>
          <a:xfrm>
            <a:off x="842500" y="907550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15.- Escenarios finales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99" name="Google Shape;9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925" y="5075375"/>
            <a:ext cx="328612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1"/>
          <p:cNvSpPr txBox="1"/>
          <p:nvPr>
            <p:ph type="title"/>
          </p:nvPr>
        </p:nvSpPr>
        <p:spPr>
          <a:xfrm>
            <a:off x="842500" y="907550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15.- Escenarios finales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06" name="Google Shape;10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925" y="5075375"/>
            <a:ext cx="328612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2"/>
          <p:cNvSpPr txBox="1"/>
          <p:nvPr/>
        </p:nvSpPr>
        <p:spPr>
          <a:xfrm>
            <a:off x="5023275" y="5904050"/>
            <a:ext cx="10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TOP 20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2"/>
          <p:cNvSpPr txBox="1"/>
          <p:nvPr/>
        </p:nvSpPr>
        <p:spPr>
          <a:xfrm>
            <a:off x="4086988" y="5796350"/>
            <a:ext cx="101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Seguridad nativa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2"/>
          <p:cNvSpPr txBox="1"/>
          <p:nvPr/>
        </p:nvSpPr>
        <p:spPr>
          <a:xfrm>
            <a:off x="6879863" y="5904050"/>
            <a:ext cx="10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OPC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2"/>
          <p:cNvSpPr txBox="1"/>
          <p:nvPr/>
        </p:nvSpPr>
        <p:spPr>
          <a:xfrm>
            <a:off x="5863175" y="5904050"/>
            <a:ext cx="101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Firmware update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2"/>
          <p:cNvSpPr txBox="1"/>
          <p:nvPr>
            <p:ph type="title"/>
          </p:nvPr>
        </p:nvSpPr>
        <p:spPr>
          <a:xfrm>
            <a:off x="842500" y="907550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15.- Escenarios finales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17" name="Google Shape;11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925" y="5075375"/>
            <a:ext cx="328612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3"/>
          <p:cNvSpPr txBox="1"/>
          <p:nvPr/>
        </p:nvSpPr>
        <p:spPr>
          <a:xfrm>
            <a:off x="5023275" y="5904050"/>
            <a:ext cx="10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TOP 20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3"/>
          <p:cNvSpPr txBox="1"/>
          <p:nvPr/>
        </p:nvSpPr>
        <p:spPr>
          <a:xfrm>
            <a:off x="4086988" y="5796350"/>
            <a:ext cx="101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Seguridad nativa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3"/>
          <p:cNvSpPr txBox="1"/>
          <p:nvPr/>
        </p:nvSpPr>
        <p:spPr>
          <a:xfrm>
            <a:off x="6879863" y="5904050"/>
            <a:ext cx="10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OPC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4638" y="1990750"/>
            <a:ext cx="2257425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3"/>
          <p:cNvSpPr txBox="1"/>
          <p:nvPr/>
        </p:nvSpPr>
        <p:spPr>
          <a:xfrm>
            <a:off x="5863175" y="5904050"/>
            <a:ext cx="101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Firmware update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3"/>
          <p:cNvSpPr txBox="1"/>
          <p:nvPr>
            <p:ph type="title"/>
          </p:nvPr>
        </p:nvSpPr>
        <p:spPr>
          <a:xfrm>
            <a:off x="842500" y="907550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15.- Escenarios finales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29" name="Google Shape;12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925" y="5075375"/>
            <a:ext cx="328612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4"/>
          <p:cNvSpPr txBox="1"/>
          <p:nvPr/>
        </p:nvSpPr>
        <p:spPr>
          <a:xfrm>
            <a:off x="5023275" y="5904050"/>
            <a:ext cx="10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TOP 20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4086988" y="5796350"/>
            <a:ext cx="101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Seguridad nativa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4"/>
          <p:cNvSpPr txBox="1"/>
          <p:nvPr/>
        </p:nvSpPr>
        <p:spPr>
          <a:xfrm>
            <a:off x="6879863" y="5904050"/>
            <a:ext cx="10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OPC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4638" y="1990750"/>
            <a:ext cx="22574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7925" y="3537813"/>
            <a:ext cx="1914525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4"/>
          <p:cNvSpPr txBox="1"/>
          <p:nvPr/>
        </p:nvSpPr>
        <p:spPr>
          <a:xfrm>
            <a:off x="5863175" y="5904050"/>
            <a:ext cx="101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Firmware update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/>
          <p:nvPr>
            <p:ph type="title"/>
          </p:nvPr>
        </p:nvSpPr>
        <p:spPr>
          <a:xfrm>
            <a:off x="842500" y="907550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15.- Escenarios finales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925" y="5075375"/>
            <a:ext cx="328612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/>
          <p:nvPr/>
        </p:nvSpPr>
        <p:spPr>
          <a:xfrm>
            <a:off x="5023275" y="5904050"/>
            <a:ext cx="10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TOP 20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4086988" y="5796350"/>
            <a:ext cx="101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Seguridad nativa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6879863" y="5904050"/>
            <a:ext cx="10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OPC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4638" y="1990750"/>
            <a:ext cx="22574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600" y="4813438"/>
            <a:ext cx="338137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68025" y="4813450"/>
            <a:ext cx="2543175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37925" y="3537813"/>
            <a:ext cx="1914525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/>
        </p:nvSpPr>
        <p:spPr>
          <a:xfrm>
            <a:off x="5863175" y="5904050"/>
            <a:ext cx="101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Firmware update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5"/>
          <p:cNvSpPr txBox="1"/>
          <p:nvPr>
            <p:ph type="title"/>
          </p:nvPr>
        </p:nvSpPr>
        <p:spPr>
          <a:xfrm>
            <a:off x="842500" y="907550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15.- Escenarios finales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925" y="5075375"/>
            <a:ext cx="328612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 txBox="1"/>
          <p:nvPr/>
        </p:nvSpPr>
        <p:spPr>
          <a:xfrm>
            <a:off x="5023275" y="5904050"/>
            <a:ext cx="10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TOP 20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4086988" y="5796350"/>
            <a:ext cx="101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Seguridad nativa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6879863" y="5904050"/>
            <a:ext cx="10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OPC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4638" y="1990750"/>
            <a:ext cx="22574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600" y="4813438"/>
            <a:ext cx="338137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68025" y="4813450"/>
            <a:ext cx="2543175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37925" y="3537813"/>
            <a:ext cx="19145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0888" y="1881950"/>
            <a:ext cx="22574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82350" y="3352450"/>
            <a:ext cx="19145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4538" y="1941088"/>
            <a:ext cx="22574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07825" y="3488150"/>
            <a:ext cx="1914525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6"/>
          <p:cNvSpPr txBox="1"/>
          <p:nvPr/>
        </p:nvSpPr>
        <p:spPr>
          <a:xfrm>
            <a:off x="5863175" y="5904050"/>
            <a:ext cx="101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Firmware update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6"/>
          <p:cNvSpPr txBox="1"/>
          <p:nvPr>
            <p:ph type="title"/>
          </p:nvPr>
        </p:nvSpPr>
        <p:spPr>
          <a:xfrm>
            <a:off x="842500" y="907550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15.- Escenarios finales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