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3a02cea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f3a02cea69_0_7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29686e6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229686e6ce_0_1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iberseguridadlogitek.com/desmontando-la-iec-62443/" TargetMode="External"/><Relationship Id="rId4" Type="http://schemas.openxmlformats.org/officeDocument/2006/relationships/hyperlink" Target="https://www.youtube.com/watch?v=tCUdZ51oKA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hyperlink" Target="https://www.incibe-cert.es/blog/iec62443-evolucion-isa99" TargetMode="External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751750" y="1487881"/>
            <a:ext cx="10441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CIBERSEGURIDAD EN  SISTEMAS DE CONTROL INDUSTRIAL (SCI)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6" name="Google Shape;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/>
          <p:nvPr>
            <p:ph idx="4294967295" type="title"/>
          </p:nvPr>
        </p:nvSpPr>
        <p:spPr>
          <a:xfrm>
            <a:off x="2770875" y="456062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Source Sans Pro"/>
              <a:buNone/>
            </a:pPr>
            <a:r>
              <a:rPr lang="es-ES"/>
              <a:t>16</a:t>
            </a:r>
            <a:r>
              <a:rPr lang="es-ES"/>
              <a:t>.- Normativa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638775" y="112485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16.- Normativa</a:t>
            </a:r>
            <a:endParaRPr/>
          </a:p>
        </p:txBody>
      </p:sp>
      <p:sp>
        <p:nvSpPr>
          <p:cNvPr id="84" name="Google Shape;84;p9"/>
          <p:cNvSpPr txBox="1"/>
          <p:nvPr/>
        </p:nvSpPr>
        <p:spPr>
          <a:xfrm>
            <a:off x="744825" y="2419200"/>
            <a:ext cx="10971300" cy="4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ISO/IEC 27001 </a:t>
            </a:r>
            <a:r>
              <a:rPr lang="es-ES" sz="19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un estándar para la seguridad de la información</a:t>
            </a:r>
            <a:endParaRPr sz="19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ISA99  &gt; </a:t>
            </a:r>
            <a:r>
              <a:rPr lang="es-ES" sz="2400">
                <a:solidFill>
                  <a:srgbClr val="666666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ANSI/ISA-62443  &gt;</a:t>
            </a:r>
            <a:r>
              <a:rPr lang="es-ES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b="1" lang="es-ES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IEC 62443 </a:t>
            </a:r>
            <a:r>
              <a:rPr lang="es-ES" sz="1900">
                <a:solidFill>
                  <a:srgbClr val="4D5156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es un conjunto de estándares para ofrecer un acercamiento sistemático a la ciberseguridad industrial  </a:t>
            </a:r>
            <a:r>
              <a:rPr lang="es-ES" sz="1900" u="sng">
                <a:solidFill>
                  <a:schemeClr val="hlink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Articulo</a:t>
            </a:r>
            <a:r>
              <a:rPr b="1" lang="es-ES" sz="1900"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s-ES" sz="19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Video</a:t>
            </a:r>
            <a:endParaRPr sz="19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298275" y="1208625"/>
            <a:ext cx="11800800" cy="1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400"/>
              <a:t>ISA99  &gt; </a:t>
            </a:r>
            <a:r>
              <a:rPr lang="es-ES" sz="24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ANSI/ISA-62443  &gt;</a:t>
            </a:r>
            <a:r>
              <a:rPr lang="es-ES" sz="2400"/>
              <a:t>  </a:t>
            </a:r>
            <a:r>
              <a:rPr b="1" lang="es-ES" sz="2400"/>
              <a:t>IEC 62443 </a:t>
            </a:r>
            <a:r>
              <a:rPr lang="es-ES" sz="12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Conjunto de estándares para ofrecer un acercamiento sistemático a la ciberseguridad industrial</a:t>
            </a:r>
            <a:r>
              <a:rPr b="1" lang="es-ES" sz="1200"/>
              <a:t> </a:t>
            </a:r>
            <a:r>
              <a:rPr b="1" lang="es-ES" sz="2400"/>
              <a:t>  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91" name="Google Shape;9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4772" y="1705801"/>
            <a:ext cx="4836228" cy="263047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0"/>
          <p:cNvSpPr txBox="1"/>
          <p:nvPr/>
        </p:nvSpPr>
        <p:spPr>
          <a:xfrm>
            <a:off x="7144775" y="4179400"/>
            <a:ext cx="51294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50"/>
              <a:buAutoNum type="arabicPeriod"/>
            </a:pPr>
            <a:r>
              <a:rPr lang="es-ES" sz="1050">
                <a:solidFill>
                  <a:srgbClr val="666666"/>
                </a:solidFill>
                <a:highlight>
                  <a:srgbClr val="FFFFFF"/>
                </a:highlight>
              </a:rPr>
              <a:t>General: Conceptos fundamentales, modelos de referencia y terminología</a:t>
            </a:r>
            <a:endParaRPr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50"/>
              <a:buAutoNum type="arabicPeriod"/>
            </a:pPr>
            <a:r>
              <a:rPr lang="es-ES" sz="1050">
                <a:solidFill>
                  <a:srgbClr val="666666"/>
                </a:solidFill>
                <a:highlight>
                  <a:srgbClr val="FFFFFF"/>
                </a:highlight>
              </a:rPr>
              <a:t>Políticas y procedimientos: Se detalla una guía para construir y mantener un programa de gestión de ciberseguridad y refuerza la importancia de tener políticas.</a:t>
            </a:r>
            <a:endParaRPr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50"/>
              <a:buAutoNum type="arabicPeriod"/>
            </a:pPr>
            <a:r>
              <a:rPr lang="es-ES" sz="1050">
                <a:solidFill>
                  <a:srgbClr val="666666"/>
                </a:solidFill>
                <a:highlight>
                  <a:srgbClr val="FFFFFF"/>
                </a:highlight>
              </a:rPr>
              <a:t>Sistema: Tecnologías de protección y requisitos para lograr un nivel de seguridad determinado.</a:t>
            </a:r>
            <a:endParaRPr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50"/>
              <a:buAutoNum type="arabicPeriod"/>
            </a:pPr>
            <a:r>
              <a:rPr lang="es-ES" sz="1050">
                <a:solidFill>
                  <a:srgbClr val="666666"/>
                </a:solidFill>
                <a:highlight>
                  <a:srgbClr val="FFFFFF"/>
                </a:highlight>
              </a:rPr>
              <a:t>Componentes: Requisitos técnicos de ciberseguridad en el ciclo de vida de desarrollo de productos.</a:t>
            </a:r>
            <a:endParaRPr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0"/>
          <p:cNvSpPr txBox="1"/>
          <p:nvPr/>
        </p:nvSpPr>
        <p:spPr>
          <a:xfrm>
            <a:off x="5868900" y="5840850"/>
            <a:ext cx="107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ES" sz="24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Incibe</a:t>
            </a:r>
            <a:endParaRPr b="1"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950" y="1705800"/>
            <a:ext cx="5697825" cy="41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 txBox="1"/>
          <p:nvPr>
            <p:ph type="title"/>
          </p:nvPr>
        </p:nvSpPr>
        <p:spPr>
          <a:xfrm>
            <a:off x="298275" y="73102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16.- Normativa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