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60d5c0f6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b60d5c0f6c_0_19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60d5c0f6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b60d5c0f6c_0_20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60d5c0f6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b60d5c0f6c_0_13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60d5c0f6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b60d5c0f6c_0_13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13940b9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d13940b954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13940b95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d13940b954_0_14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13940b95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d13940b954_0_1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13940b95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d13940b954_0_10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13940b95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d13940b954_0_8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13940b9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d13940b954_0_3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3a02cea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f3a02cea69_0_7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13940b95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d13940b954_0_18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13940b95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d13940b954_0_20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13940b9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d13940b954_0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a089a856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ba089a856d_0_5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60d5c0f6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b60d5c0f6c_0_15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60d5c0f6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b60d5c0f6c_0_15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60d5c0f6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b60d5c0f6c_0_16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60d5c0f6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b60d5c0f6c_0_17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60d5c0f6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b60d5c0f6c_0_17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60d5c0f6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b60d5c0f6c_0_18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Relationship Id="rId8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Relationship Id="rId8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751750" y="1487881"/>
            <a:ext cx="10441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CIBERSEGURIDAD EN  SISTEMAS DE CONTROL INDUSTRIAL (SCI)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6" name="Google Shape;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>
            <p:ph idx="4294967295" type="title"/>
          </p:nvPr>
        </p:nvSpPr>
        <p:spPr>
          <a:xfrm>
            <a:off x="2770875" y="456062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707250" y="1510200"/>
            <a:ext cx="98358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</a:rPr>
              <a:t>Como hemos podido comprobar en estos últimos años el número de ataques a Infraestructuras Críticas e Instalaciones Industriales ha ido en aumento. Aquellos buses de campo que hace tiempo atrás quedaban aislados de las redes empresariales poco a poco han ido incorporándose a ellas gracias a la implementación de protocolos  basados en TCP/IP.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</a:rPr>
              <a:t>Si bien las funcionalidades y posibilidades han crecido esto ha generado a su vez que queden expuestas a actividades hostiles por parte de personas físicas o malware concreto para IACS.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75" y="1418688"/>
            <a:ext cx="619125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950" y="1440488"/>
            <a:ext cx="5518649" cy="460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757325" y="2566500"/>
            <a:ext cx="1109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</a:rPr>
              <a:t>Diez controles de seguridad para sus instalaciones: definir un </a:t>
            </a:r>
            <a:r>
              <a:rPr b="1" lang="es-ES" sz="2000">
                <a:solidFill>
                  <a:schemeClr val="dk1"/>
                </a:solidFill>
              </a:rPr>
              <a:t>gerente </a:t>
            </a:r>
            <a:r>
              <a:rPr lang="es-ES" sz="2000">
                <a:solidFill>
                  <a:schemeClr val="dk1"/>
                </a:solidFill>
              </a:rPr>
              <a:t>de ciberseguridad de tecnología operacional para cada instalación, formar y </a:t>
            </a:r>
            <a:r>
              <a:rPr b="1" lang="es-ES" sz="2000">
                <a:solidFill>
                  <a:schemeClr val="dk1"/>
                </a:solidFill>
              </a:rPr>
              <a:t>concienciar </a:t>
            </a:r>
            <a:r>
              <a:rPr lang="es-ES" sz="2000">
                <a:solidFill>
                  <a:schemeClr val="dk1"/>
                </a:solidFill>
              </a:rPr>
              <a:t>al personal, implementar y probar </a:t>
            </a:r>
            <a:r>
              <a:rPr b="1" lang="es-ES" sz="2000">
                <a:solidFill>
                  <a:schemeClr val="dk1"/>
                </a:solidFill>
              </a:rPr>
              <a:t>respuestas a incidentes</a:t>
            </a:r>
            <a:r>
              <a:rPr lang="es-ES" sz="2000">
                <a:solidFill>
                  <a:schemeClr val="dk1"/>
                </a:solidFill>
              </a:rPr>
              <a:t>, crear constantemente </a:t>
            </a:r>
            <a:r>
              <a:rPr b="1" lang="es-ES" sz="2000">
                <a:solidFill>
                  <a:schemeClr val="dk1"/>
                </a:solidFill>
              </a:rPr>
              <a:t>copias de seguridad</a:t>
            </a:r>
            <a:r>
              <a:rPr lang="es-ES" sz="2000">
                <a:solidFill>
                  <a:schemeClr val="dk1"/>
                </a:solidFill>
              </a:rPr>
              <a:t> y de recuperación ante desastres, </a:t>
            </a:r>
            <a:r>
              <a:rPr b="1" lang="es-ES" sz="2000">
                <a:solidFill>
                  <a:schemeClr val="dk1"/>
                </a:solidFill>
              </a:rPr>
              <a:t>escanear </a:t>
            </a:r>
            <a:r>
              <a:rPr lang="es-ES" sz="2000">
                <a:solidFill>
                  <a:schemeClr val="dk1"/>
                </a:solidFill>
              </a:rPr>
              <a:t>constantemente los dispositivos portátiles -tanto propios como de externos-, </a:t>
            </a:r>
            <a:r>
              <a:rPr b="1" lang="es-ES" sz="2000">
                <a:solidFill>
                  <a:schemeClr val="dk1"/>
                </a:solidFill>
              </a:rPr>
              <a:t>inventario </a:t>
            </a:r>
            <a:r>
              <a:rPr lang="es-ES" sz="2000">
                <a:solidFill>
                  <a:schemeClr val="dk1"/>
                </a:solidFill>
              </a:rPr>
              <a:t>de hardware y software actualizado, establecer una </a:t>
            </a:r>
            <a:r>
              <a:rPr b="1" lang="es-ES" sz="2000">
                <a:solidFill>
                  <a:schemeClr val="dk1"/>
                </a:solidFill>
              </a:rPr>
              <a:t>segregación de red</a:t>
            </a:r>
            <a:r>
              <a:rPr lang="es-ES" sz="2000">
                <a:solidFill>
                  <a:schemeClr val="dk1"/>
                </a:solidFill>
              </a:rPr>
              <a:t> adecuada, implementar un sistema de </a:t>
            </a:r>
            <a:r>
              <a:rPr b="1" lang="es-ES" sz="2000">
                <a:solidFill>
                  <a:schemeClr val="dk1"/>
                </a:solidFill>
              </a:rPr>
              <a:t>detección de amenazas</a:t>
            </a:r>
            <a:r>
              <a:rPr lang="es-ES" sz="2000">
                <a:solidFill>
                  <a:schemeClr val="dk1"/>
                </a:solidFill>
              </a:rPr>
              <a:t> en tiempo real, desarrollar un </a:t>
            </a:r>
            <a:r>
              <a:rPr b="1" lang="es-ES" sz="2000">
                <a:solidFill>
                  <a:schemeClr val="dk1"/>
                </a:solidFill>
              </a:rPr>
              <a:t>proceso de</a:t>
            </a:r>
            <a:r>
              <a:rPr lang="es-ES" sz="2000">
                <a:solidFill>
                  <a:schemeClr val="dk1"/>
                </a:solidFill>
              </a:rPr>
              <a:t> </a:t>
            </a:r>
            <a:r>
              <a:rPr b="1" lang="es-ES" sz="2000">
                <a:solidFill>
                  <a:schemeClr val="dk1"/>
                </a:solidFill>
              </a:rPr>
              <a:t>configuración seguro</a:t>
            </a:r>
            <a:r>
              <a:rPr lang="es-ES" sz="2000">
                <a:solidFill>
                  <a:schemeClr val="dk1"/>
                </a:solidFill>
              </a:rPr>
              <a:t> y un proceso formal de parcheo.</a:t>
            </a:r>
            <a:endParaRPr sz="2000"/>
          </a:p>
        </p:txBody>
      </p:sp>
      <p:sp>
        <p:nvSpPr>
          <p:cNvPr id="158" name="Google Shape;158;p19"/>
          <p:cNvSpPr txBox="1"/>
          <p:nvPr/>
        </p:nvSpPr>
        <p:spPr>
          <a:xfrm>
            <a:off x="1262200" y="1817575"/>
            <a:ext cx="441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/>
              <a:t>Decálogo de ciberseguridad</a:t>
            </a:r>
            <a:endParaRPr b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375" y="1703224"/>
            <a:ext cx="10349250" cy="47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6025050" y="955225"/>
            <a:ext cx="48684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s-ES" sz="2700"/>
              <a:t>Defensa en profundidad</a:t>
            </a:r>
            <a:endParaRPr b="1"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5023275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TOP 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4086988" y="57963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Seguridad nativa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6879863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OPC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5863175" y="59040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Firmware 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5023275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TOP 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4086988" y="57963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Seguridad nativa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6879863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OPC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638" y="1990750"/>
            <a:ext cx="225742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5863175" y="59040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Firmware 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5023275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TOP 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4086988" y="57963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Seguridad nativa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6879863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OPC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638" y="1990750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7925" y="3537813"/>
            <a:ext cx="19145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5863175" y="59040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Firmware 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5023275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TOP 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4086988" y="57963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Seguridad nativa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6879863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OPC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638" y="1990750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00" y="4813438"/>
            <a:ext cx="33813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8025" y="4813450"/>
            <a:ext cx="25431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7925" y="3537813"/>
            <a:ext cx="19145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/>
        </p:nvSpPr>
        <p:spPr>
          <a:xfrm>
            <a:off x="5863175" y="59040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Firmware 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5023275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TOP 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4086988" y="57963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Seguridad nativa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6879863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OPC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638" y="1990750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00" y="4813438"/>
            <a:ext cx="33813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8025" y="4813450"/>
            <a:ext cx="25431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7925" y="3537813"/>
            <a:ext cx="19145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888" y="1881950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82350" y="3352450"/>
            <a:ext cx="19145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538" y="1941088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7825" y="3488150"/>
            <a:ext cx="19145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/>
        </p:nvSpPr>
        <p:spPr>
          <a:xfrm>
            <a:off x="5863175" y="59040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Firmware 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84" name="Google Shape;8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525" y="1340700"/>
            <a:ext cx="7799525" cy="49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9"/>
          <p:cNvSpPr txBox="1"/>
          <p:nvPr/>
        </p:nvSpPr>
        <p:spPr>
          <a:xfrm>
            <a:off x="7630100" y="1237625"/>
            <a:ext cx="27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TRANSFORMACIÓN DIGITAL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9844175" y="1964300"/>
            <a:ext cx="14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INDUATRIA 4.0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/>
          <p:nvPr/>
        </p:nvSpPr>
        <p:spPr>
          <a:xfrm>
            <a:off x="5023275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TOP 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4086988" y="57963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Seguridad nativa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6879863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OPC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638" y="1990750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00" y="4813438"/>
            <a:ext cx="33813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8025" y="4813450"/>
            <a:ext cx="25431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7925" y="3537813"/>
            <a:ext cx="19145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888" y="1881950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82350" y="3352450"/>
            <a:ext cx="19145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538" y="1941088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7825" y="3488150"/>
            <a:ext cx="19145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39475" y="377000"/>
            <a:ext cx="270510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7"/>
          <p:cNvSpPr txBox="1"/>
          <p:nvPr/>
        </p:nvSpPr>
        <p:spPr>
          <a:xfrm>
            <a:off x="5863175" y="59040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Firmware 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269" name="Google Shape;269;p2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 txBox="1"/>
          <p:nvPr/>
        </p:nvSpPr>
        <p:spPr>
          <a:xfrm>
            <a:off x="5023275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TOP 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4086988" y="57963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Seguridad nativa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6879863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OPC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638" y="1990750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00" y="4813438"/>
            <a:ext cx="33813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8025" y="4813450"/>
            <a:ext cx="25431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7925" y="3537813"/>
            <a:ext cx="19145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27625" y="764700"/>
            <a:ext cx="2130426" cy="9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888" y="1881950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82350" y="3352450"/>
            <a:ext cx="19145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538" y="1941088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7825" y="3488150"/>
            <a:ext cx="19145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8"/>
          <p:cNvSpPr txBox="1"/>
          <p:nvPr/>
        </p:nvSpPr>
        <p:spPr>
          <a:xfrm>
            <a:off x="10541099" y="856475"/>
            <a:ext cx="156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</a:t>
            </a:r>
            <a:endParaRPr/>
          </a:p>
        </p:txBody>
      </p:sp>
      <p:pic>
        <p:nvPicPr>
          <p:cNvPr id="284" name="Google Shape;284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39475" y="377000"/>
            <a:ext cx="270510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8"/>
          <p:cNvSpPr txBox="1"/>
          <p:nvPr/>
        </p:nvSpPr>
        <p:spPr>
          <a:xfrm>
            <a:off x="5863175" y="59040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Firmware 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291" name="Google Shape;291;p2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92" name="Google Shape;2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340700"/>
            <a:ext cx="6438196" cy="52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9"/>
          <p:cNvSpPr txBox="1"/>
          <p:nvPr/>
        </p:nvSpPr>
        <p:spPr>
          <a:xfrm>
            <a:off x="7161925" y="1511875"/>
            <a:ext cx="4671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Evaluación del riesgo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Análisis de vulnerabilidades (Openvas, Nessus)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Herramientas de Monitorización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Siemens NMS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Nozomi Guardian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IDS IPS SIEM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Políticas de  seguridad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Copias de seguridad (Version DOG)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Control de accesos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Diagnóstico de seguridad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Plan de seguridad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Formación y concienciación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Normativa IEC 62443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93" name="Google Shape;9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375" y="1402275"/>
            <a:ext cx="8431661" cy="505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188" y="1340698"/>
            <a:ext cx="8396120" cy="49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7" name="Google Shape;10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275" y="1389900"/>
            <a:ext cx="7243224" cy="52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375" y="1442600"/>
            <a:ext cx="8485807" cy="459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675" y="1493100"/>
            <a:ext cx="8829044" cy="459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750" y="1526750"/>
            <a:ext cx="8431662" cy="482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251400" y="76470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2.- Convergencia IT-OT</a:t>
            </a:r>
            <a:endParaRPr/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375" y="1585650"/>
            <a:ext cx="8341242" cy="459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