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811affd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b811affd14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934c3c8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1934c3c862_0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2c72d1e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c2c72d1ee2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811affd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b811affd14_0_2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15278cf8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15278c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415278cf8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811affd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b811affd14_0_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1629c88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c1629c88b0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94abeae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194abeae6f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629c88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c1629c88b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a089a85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ba089a856d_0_1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098f37e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8098f37e5f_0_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1629c88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c1629c88b0_0_3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1629c88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c1629c88b0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2c72d1e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c2c72d1ee2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hyperlink" Target="https://blog.elhacker.net/2021/10/chuleta-comandos-nmap-opciones-nse.html" TargetMode="External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hyperlink" Target="https://vidatecno.net/como-usar-los-filtros-de-pantalla-en-wireshark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>
            <p:ph idx="4294967295" type="title"/>
          </p:nvPr>
        </p:nvSpPr>
        <p:spPr>
          <a:xfrm>
            <a:off x="485650" y="45606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8" y="1488325"/>
            <a:ext cx="1676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2009175" y="2160900"/>
            <a:ext cx="10354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una red completa </a:t>
            </a:r>
            <a:r>
              <a:rPr lang="es-ES" sz="12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-sn 192.168.4.0/24</a:t>
            </a:r>
            <a:endParaRPr b="1" sz="3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puertos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-p- 192.168.4.150           </a:t>
            </a:r>
            <a:r>
              <a:rPr b="1" lang="es-ES" sz="1800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-p  80-500 192.168.4.150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servicios y versiones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-sV 192.168.4.150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sistema operativo S.O</a:t>
            </a:r>
            <a:r>
              <a:rPr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-O 192.168.4.150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Usar scripts con Nmap </a:t>
            </a:r>
            <a:r>
              <a:rPr b="1" lang="es-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nmap --script &lt;nombre de fichero&gt; &lt;objetivo&gt;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Guardar resultado de escaneo en un fichero 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nmap scanme.nmap.org</a:t>
            </a:r>
            <a:r>
              <a:rPr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s-ES" sz="1800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-nO resultado.txt                                       </a:t>
            </a:r>
            <a:r>
              <a:rPr b="1" lang="es-ES" sz="1800" u="sng">
                <a:solidFill>
                  <a:schemeClr val="hlink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Resumen de comandos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624" y="2843375"/>
            <a:ext cx="817725" cy="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240025" y="3748475"/>
            <a:ext cx="2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Demo 8- NMAP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304050" y="2354850"/>
            <a:ext cx="10144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000">
                <a:latin typeface="Calibri"/>
                <a:ea typeface="Calibri"/>
                <a:cs typeface="Calibri"/>
                <a:sym typeface="Calibri"/>
              </a:rPr>
              <a:t>EJERCICIOS Nmap</a:t>
            </a:r>
            <a:endParaRPr b="1" sz="7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000">
                <a:latin typeface="Calibri"/>
                <a:ea typeface="Calibri"/>
                <a:cs typeface="Calibri"/>
                <a:sym typeface="Calibri"/>
              </a:rPr>
              <a:t>  CIBER RANGE OT</a:t>
            </a:r>
            <a:endParaRPr b="1" sz="7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720" y="1573750"/>
            <a:ext cx="6453429" cy="485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0725"/>
            <a:ext cx="2952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428625" y="2840625"/>
            <a:ext cx="3040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"/>
              <a:buChar char="●"/>
            </a:pPr>
            <a:r>
              <a:rPr b="1" lang="es-ES" sz="2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SINEC PRONETA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"/>
              <a:buChar char="●"/>
            </a:pPr>
            <a:r>
              <a:rPr b="1" lang="es-ES" sz="2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SINEC PNI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b="1" lang="es-ES" sz="2600">
                <a:latin typeface="Source Sans Pro"/>
                <a:ea typeface="Source Sans Pro"/>
                <a:cs typeface="Source Sans Pro"/>
                <a:sym typeface="Source Sans Pro"/>
              </a:rPr>
              <a:t>SINEC NMS</a:t>
            </a:r>
            <a:endParaRPr b="1"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b="1" lang="es-ES" sz="2600">
                <a:latin typeface="Source Sans Pro"/>
                <a:ea typeface="Source Sans Pro"/>
                <a:cs typeface="Source Sans Pro"/>
                <a:sym typeface="Source Sans Pro"/>
              </a:rPr>
              <a:t>SINEC INS</a:t>
            </a:r>
            <a:endParaRPr b="1"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b="1" lang="es-ES" sz="2600">
                <a:latin typeface="Source Sans Pro"/>
                <a:ea typeface="Source Sans Pro"/>
                <a:cs typeface="Source Sans Pro"/>
                <a:sym typeface="Source Sans Pro"/>
              </a:rPr>
              <a:t>AINEC RC</a:t>
            </a:r>
            <a:endParaRPr b="1"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725"/>
            <a:ext cx="2952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428625" y="3375425"/>
            <a:ext cx="304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Source Sans Pro"/>
              <a:buChar char="●"/>
            </a:pPr>
            <a:r>
              <a:rPr b="1" lang="es-ES" sz="3000">
                <a:latin typeface="Source Sans Pro"/>
                <a:ea typeface="Source Sans Pro"/>
                <a:cs typeface="Source Sans Pro"/>
                <a:sym typeface="Source Sans Pro"/>
              </a:rPr>
              <a:t>SINEC PNI</a:t>
            </a:r>
            <a:endParaRPr b="1"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075" y="1488325"/>
            <a:ext cx="6699338" cy="49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522375" y="3960425"/>
            <a:ext cx="31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1000"/>
              </a:spcAft>
              <a:buNone/>
            </a:pPr>
            <a:r>
              <a:rPr b="1" lang="es-ES" sz="1800" cap="small">
                <a:solidFill>
                  <a:schemeClr val="dk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Primary Network Initialization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>
            <p:ph idx="3" type="pic"/>
          </p:nvPr>
        </p:nvSpPr>
        <p:spPr>
          <a:xfrm>
            <a:off x="8039100" y="2205038"/>
            <a:ext cx="3528900" cy="3816300"/>
          </a:xfrm>
          <a:prstGeom prst="rect">
            <a:avLst/>
          </a:prstGeom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725"/>
            <a:ext cx="2952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72650" y="4330088"/>
            <a:ext cx="304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b="1" lang="es-ES" sz="2600">
                <a:latin typeface="Source Sans Pro"/>
                <a:ea typeface="Source Sans Pro"/>
                <a:cs typeface="Source Sans Pro"/>
                <a:sym typeface="Source Sans Pro"/>
              </a:rPr>
              <a:t>SINEC PRONETA</a:t>
            </a:r>
            <a:endParaRPr b="1" sz="2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525" y="1640725"/>
            <a:ext cx="6811594" cy="444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174" y="2870150"/>
            <a:ext cx="817725" cy="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430575" y="3775250"/>
            <a:ext cx="2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Demo 9-   SINEC - PRONETA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72650" y="5069725"/>
            <a:ext cx="33903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cap="small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Herramienta de puesta en marcha y diagnóstico para PROFINET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2525575" y="1488325"/>
            <a:ext cx="69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2500">
                <a:solidFill>
                  <a:schemeClr val="dk1"/>
                </a:solidFill>
              </a:rPr>
              <a:t>Búsqueda </a:t>
            </a:r>
            <a:r>
              <a:rPr b="1" lang="es-ES" sz="2500">
                <a:solidFill>
                  <a:schemeClr val="dk1"/>
                </a:solidFill>
              </a:rPr>
              <a:t>semi-pasiva</a:t>
            </a:r>
            <a:r>
              <a:rPr b="1" lang="es-ES" sz="2500">
                <a:solidFill>
                  <a:schemeClr val="dk1"/>
                </a:solidFill>
              </a:rPr>
              <a:t> de información.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85" name="Google Shape;8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488325"/>
            <a:ext cx="1596175" cy="1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/>
          <p:nvPr/>
        </p:nvSpPr>
        <p:spPr>
          <a:xfrm>
            <a:off x="2100550" y="1955550"/>
            <a:ext cx="962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</a:rPr>
              <a:t>Wireshark</a:t>
            </a:r>
            <a:r>
              <a:rPr lang="es-ES" sz="1800">
                <a:solidFill>
                  <a:schemeClr val="dk1"/>
                </a:solidFill>
              </a:rPr>
              <a:t> es un </a:t>
            </a:r>
            <a:r>
              <a:rPr lang="es-ES" sz="1800">
                <a:solidFill>
                  <a:srgbClr val="202124"/>
                </a:solidFill>
                <a:highlight>
                  <a:srgbClr val="FFFFFF"/>
                </a:highlight>
              </a:rPr>
              <a:t>analizador de paquetes de red</a:t>
            </a:r>
            <a:r>
              <a:rPr lang="es-ES" sz="1800">
                <a:solidFill>
                  <a:schemeClr val="dk1"/>
                </a:solidFill>
              </a:rPr>
              <a:t> open-source que actualmente está disponible para plataformas Windows y Linux. Es </a:t>
            </a:r>
            <a:r>
              <a:rPr lang="es-ES" sz="1800">
                <a:solidFill>
                  <a:srgbClr val="202124"/>
                </a:solidFill>
                <a:highlight>
                  <a:srgbClr val="FFFFFF"/>
                </a:highlight>
              </a:rPr>
              <a:t>una utilidad que captura todo tipo de información (Sniffer) que pasa a través de una conexión .</a:t>
            </a:r>
            <a:r>
              <a:rPr lang="es-ES" sz="1800">
                <a:solidFill>
                  <a:schemeClr val="dk1"/>
                </a:solidFill>
              </a:rPr>
              <a:t>Su principal objetivo es el análisis de tráfico, pero además es una excelente aplicación didáctica para el estudio de las comunicaciones , </a:t>
            </a:r>
            <a:r>
              <a:rPr lang="es-ES" sz="1800">
                <a:solidFill>
                  <a:srgbClr val="202124"/>
                </a:solidFill>
                <a:highlight>
                  <a:srgbClr val="FFFFFF"/>
                </a:highlight>
              </a:rPr>
              <a:t>diagnosticar problemas de red, efectuar auditorías de seguridad y aprender más sobre redes informáticas.</a:t>
            </a:r>
            <a:endParaRPr sz="1800"/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200" y="3752925"/>
            <a:ext cx="4167274" cy="278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4" name="Google Shape;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488325"/>
            <a:ext cx="1596175" cy="15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925" y="1488325"/>
            <a:ext cx="6860225" cy="50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2100" y="2172700"/>
            <a:ext cx="2837664" cy="15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2525575" y="1488325"/>
            <a:ext cx="69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2500">
                <a:solidFill>
                  <a:schemeClr val="dk1"/>
                </a:solidFill>
              </a:rPr>
              <a:t>Búsqueda </a:t>
            </a:r>
            <a:r>
              <a:rPr b="1" lang="es-ES" sz="2500">
                <a:solidFill>
                  <a:schemeClr val="dk1"/>
                </a:solidFill>
              </a:rPr>
              <a:t>semi-pasiva</a:t>
            </a:r>
            <a:r>
              <a:rPr b="1" lang="es-ES" sz="2500">
                <a:solidFill>
                  <a:schemeClr val="dk1"/>
                </a:solidFill>
              </a:rPr>
              <a:t> de información.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104" name="Google Shape;10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0" y="1488325"/>
            <a:ext cx="1596175" cy="15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825" y="2428200"/>
            <a:ext cx="7143749" cy="40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825" y="2152475"/>
            <a:ext cx="669607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74" y="1628125"/>
            <a:ext cx="817725" cy="8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/>
        </p:nvSpPr>
        <p:spPr>
          <a:xfrm>
            <a:off x="321475" y="2533225"/>
            <a:ext cx="2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Demo 7 - Wireshark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150" y="2057713"/>
            <a:ext cx="8114091" cy="444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075" y="3722550"/>
            <a:ext cx="20574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 txBox="1"/>
          <p:nvPr/>
        </p:nvSpPr>
        <p:spPr>
          <a:xfrm>
            <a:off x="2525575" y="1488325"/>
            <a:ext cx="69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2500">
                <a:solidFill>
                  <a:schemeClr val="dk1"/>
                </a:solidFill>
              </a:rPr>
              <a:t>Búsqueda semi-pasiva de información.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375375" y="5655250"/>
            <a:ext cx="100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Filtros 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</a:t>
            </a:r>
            <a:r>
              <a:rPr lang="es-ES"/>
              <a:t>.- </a:t>
            </a:r>
            <a:r>
              <a:rPr lang="es-ES"/>
              <a:t>Descubrir dispositivos industriales en la red interna.</a:t>
            </a:r>
            <a:endParaRPr/>
          </a:p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2525575" y="1488325"/>
            <a:ext cx="692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s-ES" sz="2500">
                <a:solidFill>
                  <a:schemeClr val="dk1"/>
                </a:solidFill>
              </a:rPr>
              <a:t>Búsqueda activa de información.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2100550" y="1955550"/>
            <a:ext cx="9628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202124"/>
                </a:solidFill>
                <a:highlight>
                  <a:srgbClr val="FFFFFF"/>
                </a:highlight>
              </a:rPr>
              <a:t>Nmap </a:t>
            </a:r>
            <a:r>
              <a:rPr i="1" lang="es-ES" sz="2200">
                <a:solidFill>
                  <a:srgbClr val="333333"/>
                </a:solidFill>
              </a:rPr>
              <a:t>Network Mapper (mapeador de redes)</a:t>
            </a:r>
            <a:r>
              <a:rPr i="1" lang="es-ES" sz="1500">
                <a:solidFill>
                  <a:srgbClr val="333333"/>
                </a:solidFill>
              </a:rPr>
              <a:t> </a:t>
            </a:r>
            <a:r>
              <a:rPr lang="es-ES" sz="2200">
                <a:solidFill>
                  <a:srgbClr val="202124"/>
                </a:solidFill>
                <a:highlight>
                  <a:srgbClr val="FFFFFF"/>
                </a:highlight>
              </a:rPr>
              <a:t>es un programa de código abierto, que sirve para realizar escaneos de redes, puertos y dispositivos. Es decir, con esta herramienta es posible determinar </a:t>
            </a:r>
            <a:r>
              <a:rPr b="1" lang="es-ES" sz="2200">
                <a:solidFill>
                  <a:srgbClr val="202124"/>
                </a:solidFill>
                <a:highlight>
                  <a:srgbClr val="FFFFFF"/>
                </a:highlight>
              </a:rPr>
              <a:t>qué dispositivos</a:t>
            </a:r>
            <a:r>
              <a:rPr lang="es-ES" sz="2200">
                <a:solidFill>
                  <a:srgbClr val="202124"/>
                </a:solidFill>
                <a:highlight>
                  <a:srgbClr val="FFFFFF"/>
                </a:highlight>
              </a:rPr>
              <a:t> se hallan conectados a una red, </a:t>
            </a:r>
            <a:r>
              <a:rPr b="1" lang="es-ES" sz="2200">
                <a:solidFill>
                  <a:srgbClr val="202124"/>
                </a:solidFill>
                <a:highlight>
                  <a:srgbClr val="FFFFFF"/>
                </a:highlight>
              </a:rPr>
              <a:t>qué puertos</a:t>
            </a:r>
            <a:r>
              <a:rPr lang="es-ES" sz="2200">
                <a:solidFill>
                  <a:srgbClr val="202124"/>
                </a:solidFill>
                <a:highlight>
                  <a:srgbClr val="FFFFFF"/>
                </a:highlight>
              </a:rPr>
              <a:t> tiene activos y </a:t>
            </a:r>
            <a:r>
              <a:rPr b="1" lang="es-ES" sz="2200">
                <a:solidFill>
                  <a:srgbClr val="202124"/>
                </a:solidFill>
                <a:highlight>
                  <a:srgbClr val="FFFFFF"/>
                </a:highlight>
              </a:rPr>
              <a:t>qué servicios </a:t>
            </a:r>
            <a:r>
              <a:rPr lang="es-ES" sz="2200">
                <a:solidFill>
                  <a:srgbClr val="202124"/>
                </a:solidFill>
                <a:highlight>
                  <a:srgbClr val="FFFFFF"/>
                </a:highlight>
              </a:rPr>
              <a:t>se hallan en ellos.</a:t>
            </a:r>
            <a:endParaRPr sz="2800"/>
          </a:p>
        </p:txBody>
      </p:sp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637800"/>
            <a:ext cx="1676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900" y="3429000"/>
            <a:ext cx="6467575" cy="28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637800"/>
            <a:ext cx="1676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437925" y="3006475"/>
            <a:ext cx="170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100">
                <a:latin typeface="Source Sans Pro"/>
                <a:ea typeface="Source Sans Pro"/>
                <a:cs typeface="Source Sans Pro"/>
                <a:sym typeface="Source Sans Pro"/>
              </a:rPr>
              <a:t>ZENMAP</a:t>
            </a:r>
            <a:endParaRPr b="1" sz="3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575" y="2562650"/>
            <a:ext cx="5233926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1900" y="2420350"/>
            <a:ext cx="3853108" cy="28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25" y="3668275"/>
            <a:ext cx="2247900" cy="28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637800"/>
            <a:ext cx="1676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0" y="1808275"/>
            <a:ext cx="118863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146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highlight>
                  <a:srgbClr val="FFFFFF"/>
                </a:highlight>
              </a:rPr>
              <a:t>Antes de empezar…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146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</a:rPr>
              <a:t>No te pongas a lanzar escaneos con esta herramienta -ni con ninguna otra similar- sin pensar y a cualquier sitio. Especialmente, no lo hagas desde el trabajo (o recibirás una incómoda visita :-(  ).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25146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</a:rPr>
              <a:t>Si quieres practicar comandos de Nmap puedes usar tu propio equipo «localhost» como valor para los comandos más básicos. Además, los desarrolladores ponen a nuestra disposición varios servidores que permiten ser escaneados.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29718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</a:rPr>
              <a:t>scanme.nmap.org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2971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s-ES" sz="2200">
                <a:solidFill>
                  <a:srgbClr val="333333"/>
                </a:solidFill>
                <a:highlight>
                  <a:srgbClr val="FFFFFF"/>
                </a:highlight>
              </a:rPr>
              <a:t>analizame2.nmap.org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40025" y="912325"/>
            <a:ext cx="11886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4.- Descubrir dispositivos industriales en la red interna.</a:t>
            </a:r>
            <a:endParaRPr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637800"/>
            <a:ext cx="1676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2986975" y="2160900"/>
            <a:ext cx="79296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una red completa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puertos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servicios y versiones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Escaneo de S.O</a:t>
            </a:r>
            <a:r>
              <a:rPr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Usar scripts con Nmap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Char char="●"/>
            </a:pPr>
            <a:r>
              <a:rPr b="1" lang="es-E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Guardar resultado de escaneo en un fichero</a:t>
            </a:r>
            <a:endParaRPr b="1" sz="3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