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6858000" cx="121904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b65f34c071_0_0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g1b65f34c07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g1b65f34c071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dd54a4707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g1dd54a4707d_0_6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dd54a4707d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g1dd54a4707d_0_64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dd54a4707d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g1dd54a4707d_0_11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dd54a4707d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g1dd54a4707d_0_76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dd54a4707d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g1dd54a4707d_0_59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dd54a4707d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g1dd54a4707d_0_102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dd54a4707d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g1dd54a4707d_0_111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dd54a4707d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g1dd54a4707d_0_82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dd54a4707d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g1dd54a4707d_0_118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dd54a4707d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g1dd54a4707d_0_129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0f79982fa9_2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g20f79982fa9_2_202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dd54a4707d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g1dd54a4707d_0_124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dd54a4707d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g1dd54a4707d_0_90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dd54a4707d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g1dd54a4707d_0_136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1f1cbe2f60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g21f1cbe2f60_0_2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21f1cbe2f60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g21f1cbe2f60_0_17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0f79982fa9_2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g20f79982fa9_2_211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0f79982fa9_2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g20f79982fa9_2_218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0f79982fa9_2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g20f79982fa9_2_223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dd54a4707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g1dd54a4707d_0_0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dd54a4707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g1dd54a4707d_0_24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dd54a4707d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g1dd54a4707d_0_33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dd54a4707d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g1dd54a4707d_0_42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9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8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8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hyperlink" Target="mailto:info@tknika.eus" TargetMode="External"/><Relationship Id="rId4" Type="http://schemas.openxmlformats.org/officeDocument/2006/relationships/image" Target="../media/image9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8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9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-Izenburua">
  <p:cSld name="0-Izenburua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2618979" y="1868344"/>
            <a:ext cx="6765101" cy="2160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Source Sans Pro"/>
              <a:buNone/>
              <a:defRPr b="1" sz="5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828561" y="5042534"/>
            <a:ext cx="8533289" cy="334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736463" y="6165304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cxnSp>
        <p:nvCxnSpPr>
          <p:cNvPr id="21" name="Google Shape;21;p2"/>
          <p:cNvCxnSpPr/>
          <p:nvPr/>
        </p:nvCxnSpPr>
        <p:spPr>
          <a:xfrm>
            <a:off x="622598" y="5373216"/>
            <a:ext cx="10945216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2" name="Google Shape;22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6565359"/>
            <a:ext cx="12190413" cy="29264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:\Mi unidad\ana\Tknika\LOGOs TKNIKA\header_ppt_unevoc.png" id="23" name="Google Shape;23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3206" y="260648"/>
            <a:ext cx="10944000" cy="3835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-Indizea">
  <p:cSld name="1-Indizea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/>
          <p:nvPr>
            <p:ph type="title"/>
          </p:nvPr>
        </p:nvSpPr>
        <p:spPr>
          <a:xfrm>
            <a:off x="478582" y="1124744"/>
            <a:ext cx="11161240" cy="8640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Sans Pro"/>
              <a:buNone/>
              <a:defRPr b="1" sz="3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0" type="dt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1" type="ftr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2" type="sldNum"/>
          </p:nvPr>
        </p:nvSpPr>
        <p:spPr>
          <a:xfrm>
            <a:off x="8736463" y="6165304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29" name="Google Shape;29;p3"/>
          <p:cNvSpPr txBox="1"/>
          <p:nvPr>
            <p:ph idx="1" type="body"/>
          </p:nvPr>
        </p:nvSpPr>
        <p:spPr>
          <a:xfrm>
            <a:off x="4295006" y="1988840"/>
            <a:ext cx="3600400" cy="35283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9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49250" lvl="1" marL="91440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Char char="–"/>
              <a:defRPr sz="19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49250" lvl="2" marL="137160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 sz="19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9250" lvl="3" marL="182880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Char char="–"/>
              <a:defRPr sz="19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49250" lvl="4" marL="228600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Char char="»"/>
              <a:defRPr sz="19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30" name="Google Shape;30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6565359"/>
            <a:ext cx="12190413" cy="29264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:\Mi unidad\ana\Tknika\LOGOs TKNIKA\header_ppt.png" id="31" name="Google Shape;31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3206" y="260648"/>
            <a:ext cx="10944000" cy="3835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-Atala tituluarekin">
  <p:cSld name="2-Atala tituluarekin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"/>
          <p:cNvSpPr txBox="1"/>
          <p:nvPr>
            <p:ph type="title"/>
          </p:nvPr>
        </p:nvSpPr>
        <p:spPr>
          <a:xfrm>
            <a:off x="609521" y="764704"/>
            <a:ext cx="10971372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Source Sans Pro"/>
              <a:buNone/>
              <a:defRPr b="1" sz="4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0" type="dt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"/>
          <p:cNvSpPr txBox="1"/>
          <p:nvPr>
            <p:ph idx="11" type="ftr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2" type="sldNum"/>
          </p:nvPr>
        </p:nvSpPr>
        <p:spPr>
          <a:xfrm>
            <a:off x="8736463" y="6165304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pic>
        <p:nvPicPr>
          <p:cNvPr id="37" name="Google Shape;37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6565359"/>
            <a:ext cx="12190413" cy="292642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4"/>
          <p:cNvSpPr txBox="1"/>
          <p:nvPr>
            <p:ph idx="1" type="body"/>
          </p:nvPr>
        </p:nvSpPr>
        <p:spPr>
          <a:xfrm>
            <a:off x="622598" y="2204864"/>
            <a:ext cx="7200800" cy="38164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4"/>
          <p:cNvSpPr txBox="1"/>
          <p:nvPr>
            <p:ph idx="2" type="body"/>
          </p:nvPr>
        </p:nvSpPr>
        <p:spPr>
          <a:xfrm>
            <a:off x="622598" y="1340768"/>
            <a:ext cx="10945215" cy="4325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600"/>
              </a:spcBef>
              <a:spcAft>
                <a:spcPts val="0"/>
              </a:spcAft>
              <a:buClr>
                <a:srgbClr val="CEDA2E"/>
              </a:buClr>
              <a:buSzPts val="3000"/>
              <a:buNone/>
              <a:defRPr sz="3000">
                <a:solidFill>
                  <a:srgbClr val="CEDA2E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419100" lvl="1" marL="9144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–"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419100" lvl="2" marL="1371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419100" lvl="3" marL="18288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–"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419100" lvl="4" marL="22860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»"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4"/>
          <p:cNvSpPr/>
          <p:nvPr>
            <p:ph idx="3" type="pic"/>
          </p:nvPr>
        </p:nvSpPr>
        <p:spPr>
          <a:xfrm>
            <a:off x="8039100" y="2205038"/>
            <a:ext cx="3529013" cy="3816350"/>
          </a:xfrm>
          <a:prstGeom prst="rect">
            <a:avLst/>
          </a:prstGeom>
          <a:noFill/>
          <a:ln>
            <a:noFill/>
          </a:ln>
        </p:spPr>
      </p:sp>
      <p:pic>
        <p:nvPicPr>
          <p:cNvPr descr="G:\Mi unidad\ana\Tknika\LOGOs TKNIKA\header_ppt.png" id="41" name="Google Shape;41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3206" y="260648"/>
            <a:ext cx="10944000" cy="3835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-Amaiera">
  <p:cSld name="3-Amaiera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"/>
          <p:cNvSpPr txBox="1"/>
          <p:nvPr>
            <p:ph type="title"/>
          </p:nvPr>
        </p:nvSpPr>
        <p:spPr>
          <a:xfrm>
            <a:off x="609521" y="1288131"/>
            <a:ext cx="1097137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None/>
              <a:defRPr b="1" sz="24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10" type="dt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idx="11" type="ftr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5"/>
          <p:cNvSpPr txBox="1"/>
          <p:nvPr>
            <p:ph idx="12" type="sldNum"/>
          </p:nvPr>
        </p:nvSpPr>
        <p:spPr>
          <a:xfrm>
            <a:off x="8736463" y="6165304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pic>
        <p:nvPicPr>
          <p:cNvPr id="47" name="Google Shape;47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6565359"/>
            <a:ext cx="12190413" cy="292642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5"/>
          <p:cNvSpPr txBox="1"/>
          <p:nvPr>
            <p:ph idx="1" type="subTitle"/>
          </p:nvPr>
        </p:nvSpPr>
        <p:spPr>
          <a:xfrm>
            <a:off x="1828561" y="5038328"/>
            <a:ext cx="8533289" cy="334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cxnSp>
        <p:nvCxnSpPr>
          <p:cNvPr id="49" name="Google Shape;49;p5"/>
          <p:cNvCxnSpPr/>
          <p:nvPr/>
        </p:nvCxnSpPr>
        <p:spPr>
          <a:xfrm>
            <a:off x="622598" y="5373216"/>
            <a:ext cx="10945216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0" name="Google Shape;50;p5"/>
          <p:cNvSpPr txBox="1"/>
          <p:nvPr/>
        </p:nvSpPr>
        <p:spPr>
          <a:xfrm>
            <a:off x="635542" y="2852936"/>
            <a:ext cx="10932272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Zamalbide Auzoa z/g - 20100 Errenteria (Gipuzkoa)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T. (+34) 943 082 900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sng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info@tknika.eus</a:t>
            </a:r>
            <a:endParaRPr b="0" i="0" sz="1800" u="none" cap="none" strike="noStrike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www.tknika.eus</a:t>
            </a:r>
            <a:endParaRPr/>
          </a:p>
        </p:txBody>
      </p:sp>
      <p:pic>
        <p:nvPicPr>
          <p:cNvPr descr="G:\Mi unidad\ana\Tknika\LOGOs TKNIKA\header_ppt_unevoc.png" id="51" name="Google Shape;51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3206" y="260648"/>
            <a:ext cx="10944000" cy="3835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-Atala">
  <p:cSld name="2-Atala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6"/>
          <p:cNvSpPr txBox="1"/>
          <p:nvPr>
            <p:ph idx="10" type="dt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6"/>
          <p:cNvSpPr txBox="1"/>
          <p:nvPr>
            <p:ph idx="11" type="ftr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6"/>
          <p:cNvSpPr txBox="1"/>
          <p:nvPr>
            <p:ph idx="12" type="sldNum"/>
          </p:nvPr>
        </p:nvSpPr>
        <p:spPr>
          <a:xfrm>
            <a:off x="8736463" y="6165304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pic>
        <p:nvPicPr>
          <p:cNvPr id="56" name="Google Shape;56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6565359"/>
            <a:ext cx="12190413" cy="292642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6"/>
          <p:cNvSpPr txBox="1"/>
          <p:nvPr>
            <p:ph idx="1" type="body"/>
          </p:nvPr>
        </p:nvSpPr>
        <p:spPr>
          <a:xfrm>
            <a:off x="622598" y="1192033"/>
            <a:ext cx="7200800" cy="48292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6"/>
          <p:cNvSpPr/>
          <p:nvPr>
            <p:ph idx="2" type="pic"/>
          </p:nvPr>
        </p:nvSpPr>
        <p:spPr>
          <a:xfrm>
            <a:off x="8039100" y="1192033"/>
            <a:ext cx="3529013" cy="4829355"/>
          </a:xfrm>
          <a:prstGeom prst="rect">
            <a:avLst/>
          </a:prstGeom>
          <a:noFill/>
          <a:ln>
            <a:noFill/>
          </a:ln>
        </p:spPr>
      </p:sp>
      <p:pic>
        <p:nvPicPr>
          <p:cNvPr descr="G:\Mi unidad\ana\Tknika\LOGOs TKNIKA\header_ppt.png" id="59" name="Google Shape;59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3206" y="260648"/>
            <a:ext cx="10944000" cy="3835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tala_v2">
  <p:cSld name="Atala_v2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7"/>
          <p:cNvSpPr txBox="1"/>
          <p:nvPr>
            <p:ph type="title"/>
          </p:nvPr>
        </p:nvSpPr>
        <p:spPr>
          <a:xfrm>
            <a:off x="609521" y="764704"/>
            <a:ext cx="109713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Sans Pro"/>
              <a:buNone/>
              <a:defRPr b="1" sz="3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7"/>
          <p:cNvSpPr txBox="1"/>
          <p:nvPr>
            <p:ph idx="12" type="sldNum"/>
          </p:nvPr>
        </p:nvSpPr>
        <p:spPr>
          <a:xfrm>
            <a:off x="8736463" y="6165304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pic>
        <p:nvPicPr>
          <p:cNvPr id="63" name="Google Shape;63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6565359"/>
            <a:ext cx="12190413" cy="292642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7"/>
          <p:cNvSpPr txBox="1"/>
          <p:nvPr>
            <p:ph idx="1" type="body"/>
          </p:nvPr>
        </p:nvSpPr>
        <p:spPr>
          <a:xfrm>
            <a:off x="622598" y="1628800"/>
            <a:ext cx="10944600" cy="43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37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sz="26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30708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8"/>
              <a:buFont typeface="Courier New"/>
              <a:buChar char="o"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55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"/>
              <a:buChar char="▪"/>
              <a:defRPr sz="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7"/>
          <p:cNvSpPr txBox="1"/>
          <p:nvPr/>
        </p:nvSpPr>
        <p:spPr>
          <a:xfrm>
            <a:off x="623206" y="6565359"/>
            <a:ext cx="1512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Ziberlab 2020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G:\Mi unidad\ana\Tknika\LOGOs TKNIKA\header_ppt_unevoc.png" id="66" name="Google Shape;66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3206" y="260648"/>
            <a:ext cx="10944000" cy="3835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736463" y="6165304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4.png"/><Relationship Id="rId4" Type="http://schemas.openxmlformats.org/officeDocument/2006/relationships/image" Target="../media/image17.png"/><Relationship Id="rId5" Type="http://schemas.openxmlformats.org/officeDocument/2006/relationships/image" Target="../media/image33.png"/><Relationship Id="rId6" Type="http://schemas.openxmlformats.org/officeDocument/2006/relationships/hyperlink" Target="https://drive.google.com/drive/folders/1BvR0VuBMraqzPc_Cw8LILo7SSYDu7G3j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9.png"/><Relationship Id="rId4" Type="http://schemas.openxmlformats.org/officeDocument/2006/relationships/image" Target="../media/image2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4.png"/><Relationship Id="rId4" Type="http://schemas.openxmlformats.org/officeDocument/2006/relationships/image" Target="../media/image27.png"/><Relationship Id="rId5" Type="http://schemas.openxmlformats.org/officeDocument/2006/relationships/image" Target="../media/image3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png"/><Relationship Id="rId4" Type="http://schemas.openxmlformats.org/officeDocument/2006/relationships/image" Target="../media/image1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6.png"/><Relationship Id="rId4" Type="http://schemas.openxmlformats.org/officeDocument/2006/relationships/hyperlink" Target="https://drive.google.com/drive/folders/1BvR0VuBMraqzPc_Cw8LILo7SSYDu7G3j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8.png"/><Relationship Id="rId4" Type="http://schemas.openxmlformats.org/officeDocument/2006/relationships/image" Target="../media/image40.png"/><Relationship Id="rId5" Type="http://schemas.openxmlformats.org/officeDocument/2006/relationships/hyperlink" Target="https://drive.google.com/drive/folders/1BvR0VuBMraqzPc_Cw8LILo7SSYDu7G3j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www.ccn-cert.cni.es/" TargetMode="External"/><Relationship Id="rId4" Type="http://schemas.openxmlformats.org/officeDocument/2006/relationships/image" Target="../media/image43.png"/><Relationship Id="rId5" Type="http://schemas.openxmlformats.org/officeDocument/2006/relationships/image" Target="../media/image4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2.png"/><Relationship Id="rId4" Type="http://schemas.openxmlformats.org/officeDocument/2006/relationships/image" Target="../media/image13.png"/><Relationship Id="rId5" Type="http://schemas.openxmlformats.org/officeDocument/2006/relationships/image" Target="../media/image23.png"/><Relationship Id="rId6" Type="http://schemas.openxmlformats.org/officeDocument/2006/relationships/image" Target="../media/image6.png"/><Relationship Id="rId7" Type="http://schemas.openxmlformats.org/officeDocument/2006/relationships/image" Target="../media/image1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8.png"/><Relationship Id="rId4" Type="http://schemas.openxmlformats.org/officeDocument/2006/relationships/image" Target="../media/image20.png"/><Relationship Id="rId5" Type="http://schemas.openxmlformats.org/officeDocument/2006/relationships/image" Target="../media/image1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8.png"/><Relationship Id="rId4" Type="http://schemas.openxmlformats.org/officeDocument/2006/relationships/hyperlink" Target="https://drive.google.com/drive/folders/1dekUP_Fc6c7oW05zaEn3A6USIX2SvrLr" TargetMode="External"/><Relationship Id="rId5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0.png"/><Relationship Id="rId4" Type="http://schemas.openxmlformats.org/officeDocument/2006/relationships/image" Target="../media/image21.png"/><Relationship Id="rId5" Type="http://schemas.openxmlformats.org/officeDocument/2006/relationships/hyperlink" Target="https://drive.google.com/drive/folders/1BvR0VuBMraqzPc_Cw8LILo7SSYDu7G3j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0.png"/><Relationship Id="rId4" Type="http://schemas.openxmlformats.org/officeDocument/2006/relationships/hyperlink" Target="https://drive.google.com/drive/folders/1dekUP_Fc6c7oW05zaEn3A6USIX2SvrLr" TargetMode="External"/><Relationship Id="rId5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8"/>
          <p:cNvSpPr txBox="1"/>
          <p:nvPr/>
        </p:nvSpPr>
        <p:spPr>
          <a:xfrm>
            <a:off x="751750" y="1487881"/>
            <a:ext cx="10441200" cy="24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5200">
                <a:solidFill>
                  <a:schemeClr val="dk1"/>
                </a:solidFill>
              </a:rPr>
              <a:t>CIBERSEGURIDAD EN  SISTEMAS DE CONTROL INDUSTRIAL (SCI)</a:t>
            </a:r>
            <a:endParaRPr b="1" sz="50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3" name="Google Shape;73;p8"/>
          <p:cNvSpPr txBox="1"/>
          <p:nvPr/>
        </p:nvSpPr>
        <p:spPr>
          <a:xfrm>
            <a:off x="874626" y="4973106"/>
            <a:ext cx="10441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8"/>
          <p:cNvSpPr txBox="1"/>
          <p:nvPr>
            <p:ph idx="12" type="sldNum"/>
          </p:nvPr>
        </p:nvSpPr>
        <p:spPr>
          <a:xfrm>
            <a:off x="8739781" y="6232227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75" name="Google Shape;75;p8"/>
          <p:cNvSpPr/>
          <p:nvPr/>
        </p:nvSpPr>
        <p:spPr>
          <a:xfrm>
            <a:off x="7391350" y="116632"/>
            <a:ext cx="1296000" cy="79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D:\Descargas\UNEVOC_Network_Logo_blue_en.png" id="76" name="Google Shape;76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63326" y="248123"/>
            <a:ext cx="552160" cy="41760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8"/>
          <p:cNvSpPr txBox="1"/>
          <p:nvPr/>
        </p:nvSpPr>
        <p:spPr>
          <a:xfrm>
            <a:off x="994000" y="4542000"/>
            <a:ext cx="107412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b="1" lang="es-ES" sz="36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8.- Evaluación del riesgo.Tipos de amenazas</a:t>
            </a:r>
            <a:endParaRPr sz="36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7"/>
          <p:cNvSpPr txBox="1"/>
          <p:nvPr>
            <p:ph idx="12" type="sldNum"/>
          </p:nvPr>
        </p:nvSpPr>
        <p:spPr>
          <a:xfrm>
            <a:off x="8736463" y="6237312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51" name="Google Shape;151;p17"/>
          <p:cNvSpPr txBox="1"/>
          <p:nvPr/>
        </p:nvSpPr>
        <p:spPr>
          <a:xfrm>
            <a:off x="1069575" y="884925"/>
            <a:ext cx="107412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b="1" lang="es-ES" sz="36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8.- Evaluación del riesgo.Tipos de amenazas</a:t>
            </a:r>
            <a:endParaRPr sz="36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52" name="Google Shape;15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44900" y="1662862"/>
            <a:ext cx="5395076" cy="461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610624" y="703250"/>
            <a:ext cx="817725" cy="81775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7"/>
          <p:cNvSpPr txBox="1"/>
          <p:nvPr/>
        </p:nvSpPr>
        <p:spPr>
          <a:xfrm>
            <a:off x="10051400" y="1623825"/>
            <a:ext cx="213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>
                <a:latin typeface="Calibri"/>
                <a:ea typeface="Calibri"/>
                <a:cs typeface="Calibri"/>
                <a:sym typeface="Calibri"/>
              </a:rPr>
              <a:t>Demo 11-   Grassmarling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5" name="Google Shape;155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1684300"/>
            <a:ext cx="6240099" cy="4568073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17"/>
          <p:cNvSpPr txBox="1"/>
          <p:nvPr/>
        </p:nvSpPr>
        <p:spPr>
          <a:xfrm>
            <a:off x="5529975" y="5986800"/>
            <a:ext cx="1820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Ver documentación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8"/>
          <p:cNvSpPr txBox="1"/>
          <p:nvPr>
            <p:ph idx="12" type="sldNum"/>
          </p:nvPr>
        </p:nvSpPr>
        <p:spPr>
          <a:xfrm>
            <a:off x="8736463" y="6237312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62" name="Google Shape;162;p18"/>
          <p:cNvSpPr txBox="1"/>
          <p:nvPr/>
        </p:nvSpPr>
        <p:spPr>
          <a:xfrm>
            <a:off x="1069575" y="884925"/>
            <a:ext cx="107412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b="1" lang="es-ES" sz="36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8.- Evaluación del riesgo.Tipos de amenazas</a:t>
            </a:r>
            <a:endParaRPr sz="36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63" name="Google Shape;16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455" y="1793850"/>
            <a:ext cx="3219197" cy="4308687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18"/>
          <p:cNvSpPr txBox="1"/>
          <p:nvPr/>
        </p:nvSpPr>
        <p:spPr>
          <a:xfrm>
            <a:off x="3105175" y="1682950"/>
            <a:ext cx="84756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000">
                <a:latin typeface="Calibri"/>
                <a:ea typeface="Calibri"/>
                <a:cs typeface="Calibri"/>
                <a:sym typeface="Calibri"/>
              </a:rPr>
              <a:t>ENSI_ARLI-CIB_01- Modelo de Análisis de Riesgos Ligero de </a:t>
            </a:r>
            <a:r>
              <a:rPr b="1" lang="es-ES" sz="2000"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b="1" lang="es-ES" sz="2000">
                <a:latin typeface="Calibri"/>
                <a:ea typeface="Calibri"/>
                <a:cs typeface="Calibri"/>
                <a:sym typeface="Calibri"/>
              </a:rPr>
              <a:t>iberseguridad en Sistemas de Control Industrial (ARLI-CIB)</a:t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5" name="Google Shape;16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24252" y="2568325"/>
            <a:ext cx="4780012" cy="36689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idx="12" type="sldNum"/>
          </p:nvPr>
        </p:nvSpPr>
        <p:spPr>
          <a:xfrm>
            <a:off x="8736463" y="6237312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71" name="Google Shape;171;p19"/>
          <p:cNvSpPr txBox="1"/>
          <p:nvPr/>
        </p:nvSpPr>
        <p:spPr>
          <a:xfrm>
            <a:off x="1069575" y="884925"/>
            <a:ext cx="107412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b="1" lang="es-ES" sz="36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8.- Evaluación del riesgo.Tipos de amenazas</a:t>
            </a:r>
            <a:endParaRPr sz="36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72" name="Google Shape;17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10700" y="1492825"/>
            <a:ext cx="5061178" cy="4929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0"/>
          <p:cNvSpPr txBox="1"/>
          <p:nvPr>
            <p:ph idx="12" type="sldNum"/>
          </p:nvPr>
        </p:nvSpPr>
        <p:spPr>
          <a:xfrm>
            <a:off x="8736463" y="6237312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78" name="Google Shape;178;p20"/>
          <p:cNvSpPr txBox="1"/>
          <p:nvPr/>
        </p:nvSpPr>
        <p:spPr>
          <a:xfrm>
            <a:off x="1069575" y="884925"/>
            <a:ext cx="107412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b="1" lang="es-ES" sz="36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8.- Evaluación del riesgo.Tipos de amenazas</a:t>
            </a:r>
            <a:endParaRPr sz="36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79" name="Google Shape;17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6575" y="1623825"/>
            <a:ext cx="3635036" cy="492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1"/>
          <p:cNvSpPr txBox="1"/>
          <p:nvPr>
            <p:ph idx="12" type="sldNum"/>
          </p:nvPr>
        </p:nvSpPr>
        <p:spPr>
          <a:xfrm>
            <a:off x="8736463" y="6237312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85" name="Google Shape;185;p21"/>
          <p:cNvSpPr txBox="1"/>
          <p:nvPr/>
        </p:nvSpPr>
        <p:spPr>
          <a:xfrm>
            <a:off x="1069575" y="884925"/>
            <a:ext cx="107412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b="1" lang="es-ES" sz="36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8.- Evaluación del riesgo.Tipos de amenazas</a:t>
            </a:r>
            <a:endParaRPr sz="36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86" name="Google Shape;18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550" y="1465875"/>
            <a:ext cx="3243318" cy="492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27693" y="1465875"/>
            <a:ext cx="3971925" cy="37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08200" y="1465875"/>
            <a:ext cx="7594105" cy="492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2"/>
          <p:cNvSpPr txBox="1"/>
          <p:nvPr>
            <p:ph idx="12" type="sldNum"/>
          </p:nvPr>
        </p:nvSpPr>
        <p:spPr>
          <a:xfrm>
            <a:off x="8736463" y="6237312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94" name="Google Shape;194;p22"/>
          <p:cNvSpPr txBox="1"/>
          <p:nvPr/>
        </p:nvSpPr>
        <p:spPr>
          <a:xfrm>
            <a:off x="1069575" y="884925"/>
            <a:ext cx="107412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b="1" lang="es-ES" sz="36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8.- Evaluación del riesgo.Tipos de amenazas</a:t>
            </a:r>
            <a:endParaRPr sz="36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95" name="Google Shape;19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7150" y="1963650"/>
            <a:ext cx="7972425" cy="393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3"/>
          <p:cNvSpPr txBox="1"/>
          <p:nvPr>
            <p:ph idx="12" type="sldNum"/>
          </p:nvPr>
        </p:nvSpPr>
        <p:spPr>
          <a:xfrm>
            <a:off x="8736463" y="6237312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201" name="Google Shape;201;p23"/>
          <p:cNvSpPr txBox="1"/>
          <p:nvPr/>
        </p:nvSpPr>
        <p:spPr>
          <a:xfrm>
            <a:off x="1069575" y="884925"/>
            <a:ext cx="107412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b="1" lang="es-ES" sz="36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8.- Evaluación del riesgo.Tipos de amenazas</a:t>
            </a:r>
            <a:endParaRPr sz="36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02" name="Google Shape;20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67688" y="1530625"/>
            <a:ext cx="5655019" cy="492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4"/>
          <p:cNvSpPr txBox="1"/>
          <p:nvPr>
            <p:ph idx="12" type="sldNum"/>
          </p:nvPr>
        </p:nvSpPr>
        <p:spPr>
          <a:xfrm>
            <a:off x="8736463" y="6237312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208" name="Google Shape;208;p24"/>
          <p:cNvSpPr txBox="1"/>
          <p:nvPr/>
        </p:nvSpPr>
        <p:spPr>
          <a:xfrm>
            <a:off x="1069575" y="884925"/>
            <a:ext cx="107412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b="1" lang="es-ES" sz="36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8.- Evaluación del riesgo.Tipos de amenazas</a:t>
            </a:r>
            <a:endParaRPr sz="36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09" name="Google Shape;20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76225"/>
            <a:ext cx="11885603" cy="4023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5"/>
          <p:cNvSpPr txBox="1"/>
          <p:nvPr>
            <p:ph idx="12" type="sldNum"/>
          </p:nvPr>
        </p:nvSpPr>
        <p:spPr>
          <a:xfrm>
            <a:off x="8736463" y="6237312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215" name="Google Shape;215;p25"/>
          <p:cNvSpPr txBox="1"/>
          <p:nvPr/>
        </p:nvSpPr>
        <p:spPr>
          <a:xfrm>
            <a:off x="1069575" y="884925"/>
            <a:ext cx="107412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b="1" lang="es-ES" sz="36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8.- Evaluación del riesgo.Tipos de amenazas</a:t>
            </a:r>
            <a:endParaRPr sz="36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16" name="Google Shape;21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2900" y="1623825"/>
            <a:ext cx="6583050" cy="492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6"/>
          <p:cNvSpPr txBox="1"/>
          <p:nvPr>
            <p:ph idx="12" type="sldNum"/>
          </p:nvPr>
        </p:nvSpPr>
        <p:spPr>
          <a:xfrm>
            <a:off x="8736463" y="6237312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222" name="Google Shape;222;p26"/>
          <p:cNvSpPr txBox="1"/>
          <p:nvPr/>
        </p:nvSpPr>
        <p:spPr>
          <a:xfrm>
            <a:off x="1069575" y="884925"/>
            <a:ext cx="107412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b="1" lang="es-ES" sz="36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8.- Evaluación del riesgo.Tipos de amenazas</a:t>
            </a:r>
            <a:endParaRPr sz="36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23" name="Google Shape;22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1650" y="1623825"/>
            <a:ext cx="7884992" cy="43086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9"/>
          <p:cNvSpPr txBox="1"/>
          <p:nvPr>
            <p:ph idx="12" type="sldNum"/>
          </p:nvPr>
        </p:nvSpPr>
        <p:spPr>
          <a:xfrm>
            <a:off x="8736463" y="6237312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83" name="Google Shape;83;p9"/>
          <p:cNvSpPr txBox="1"/>
          <p:nvPr/>
        </p:nvSpPr>
        <p:spPr>
          <a:xfrm>
            <a:off x="1069575" y="884925"/>
            <a:ext cx="107412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b="1" lang="es-ES" sz="36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8</a:t>
            </a:r>
            <a:r>
              <a:rPr b="1" lang="es-ES" sz="36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.- Evaluación del riesgo.Tipos de amenazas</a:t>
            </a:r>
            <a:endParaRPr sz="36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84" name="Google Shape;84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3513" y="2010000"/>
            <a:ext cx="5765328" cy="384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93866" y="1776213"/>
            <a:ext cx="2895623" cy="43086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7"/>
          <p:cNvSpPr txBox="1"/>
          <p:nvPr>
            <p:ph idx="12" type="sldNum"/>
          </p:nvPr>
        </p:nvSpPr>
        <p:spPr>
          <a:xfrm>
            <a:off x="8736463" y="6237312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229" name="Google Shape;229;p27"/>
          <p:cNvSpPr txBox="1"/>
          <p:nvPr/>
        </p:nvSpPr>
        <p:spPr>
          <a:xfrm>
            <a:off x="1069575" y="884925"/>
            <a:ext cx="107412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b="1" lang="es-ES" sz="36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8.- Evaluación del riesgo.Tipos de amenazas</a:t>
            </a:r>
            <a:endParaRPr sz="36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30" name="Google Shape;23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0163" y="1623825"/>
            <a:ext cx="8431664" cy="47966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8"/>
          <p:cNvSpPr txBox="1"/>
          <p:nvPr>
            <p:ph idx="12" type="sldNum"/>
          </p:nvPr>
        </p:nvSpPr>
        <p:spPr>
          <a:xfrm>
            <a:off x="8736463" y="6237312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236" name="Google Shape;236;p28"/>
          <p:cNvSpPr txBox="1"/>
          <p:nvPr/>
        </p:nvSpPr>
        <p:spPr>
          <a:xfrm>
            <a:off x="1069575" y="884925"/>
            <a:ext cx="107412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b="1" lang="es-ES" sz="36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8.- Evaluación del riesgo.Tipos de amenazas</a:t>
            </a:r>
            <a:endParaRPr sz="36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37" name="Google Shape;23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76225"/>
            <a:ext cx="11404049" cy="43086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9"/>
          <p:cNvSpPr txBox="1"/>
          <p:nvPr>
            <p:ph idx="12" type="sldNum"/>
          </p:nvPr>
        </p:nvSpPr>
        <p:spPr>
          <a:xfrm>
            <a:off x="8736463" y="6237312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243" name="Google Shape;243;p29"/>
          <p:cNvSpPr txBox="1"/>
          <p:nvPr/>
        </p:nvSpPr>
        <p:spPr>
          <a:xfrm>
            <a:off x="1069575" y="884925"/>
            <a:ext cx="107412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b="1" lang="es-ES" sz="36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8.- Evaluación del riesgo.Tipos de amenazas</a:t>
            </a:r>
            <a:endParaRPr sz="36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44" name="Google Shape;24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2400" y="1623825"/>
            <a:ext cx="7957401" cy="4308687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29"/>
          <p:cNvSpPr txBox="1"/>
          <p:nvPr/>
        </p:nvSpPr>
        <p:spPr>
          <a:xfrm>
            <a:off x="569250" y="3555250"/>
            <a:ext cx="1820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Ver documentación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0"/>
          <p:cNvSpPr txBox="1"/>
          <p:nvPr>
            <p:ph idx="12" type="sldNum"/>
          </p:nvPr>
        </p:nvSpPr>
        <p:spPr>
          <a:xfrm>
            <a:off x="8736463" y="6237312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251" name="Google Shape;251;p30"/>
          <p:cNvSpPr txBox="1"/>
          <p:nvPr/>
        </p:nvSpPr>
        <p:spPr>
          <a:xfrm>
            <a:off x="1069575" y="884925"/>
            <a:ext cx="107412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b="1" lang="es-ES" sz="36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8.- Evaluación del riesgo.Tipos de amenazas</a:t>
            </a:r>
            <a:endParaRPr sz="36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52" name="Google Shape;25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7513" y="1623825"/>
            <a:ext cx="7172325" cy="1200150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30"/>
          <p:cNvSpPr txBox="1"/>
          <p:nvPr/>
        </p:nvSpPr>
        <p:spPr>
          <a:xfrm>
            <a:off x="2662225" y="3084450"/>
            <a:ext cx="9148500" cy="24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s-ES" sz="2000">
                <a:solidFill>
                  <a:srgbClr val="202124"/>
                </a:solidFill>
                <a:highlight>
                  <a:srgbClr val="FFFFFF"/>
                </a:highlight>
              </a:rPr>
              <a:t>¿Qué es el método MAGERIT?</a:t>
            </a:r>
            <a:endParaRPr sz="20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0" rtl="0" algn="just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s-ES" sz="2000">
                <a:solidFill>
                  <a:srgbClr val="202124"/>
                </a:solidFill>
                <a:highlight>
                  <a:srgbClr val="FFFFFF"/>
                </a:highlight>
              </a:rPr>
              <a:t>MAGERIT versión 3 es la </a:t>
            </a:r>
            <a:r>
              <a:rPr b="1" lang="es-ES" sz="2000">
                <a:solidFill>
                  <a:srgbClr val="202124"/>
                </a:solidFill>
                <a:highlight>
                  <a:srgbClr val="FFFFFF"/>
                </a:highlight>
              </a:rPr>
              <a:t>metodología de análisis y gestión de riesgos</a:t>
            </a:r>
            <a:r>
              <a:rPr lang="es-ES" sz="2000">
                <a:solidFill>
                  <a:srgbClr val="202124"/>
                </a:solidFill>
                <a:highlight>
                  <a:srgbClr val="FFFFFF"/>
                </a:highlight>
              </a:rPr>
              <a:t> elaborada en su día por el antiguo Consejo Superior de Administración Electrónica y actualmente mantenida por la Secretaría General de Administración Digital</a:t>
            </a:r>
            <a:endParaRPr sz="2000">
              <a:solidFill>
                <a:srgbClr val="202124"/>
              </a:solidFill>
              <a:highlight>
                <a:srgbClr val="FFFFFF"/>
              </a:highlight>
            </a:endParaRPr>
          </a:p>
        </p:txBody>
      </p:sp>
      <p:pic>
        <p:nvPicPr>
          <p:cNvPr id="254" name="Google Shape;254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958643"/>
            <a:ext cx="2662224" cy="1533825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30"/>
          <p:cNvSpPr txBox="1"/>
          <p:nvPr/>
        </p:nvSpPr>
        <p:spPr>
          <a:xfrm>
            <a:off x="569250" y="3555250"/>
            <a:ext cx="1820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Ver documentación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1"/>
          <p:cNvSpPr txBox="1"/>
          <p:nvPr>
            <p:ph idx="12" type="sldNum"/>
          </p:nvPr>
        </p:nvSpPr>
        <p:spPr>
          <a:xfrm>
            <a:off x="8736463" y="6237312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261" name="Google Shape;261;p31"/>
          <p:cNvSpPr txBox="1"/>
          <p:nvPr/>
        </p:nvSpPr>
        <p:spPr>
          <a:xfrm>
            <a:off x="1069575" y="884925"/>
            <a:ext cx="107412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b="1" lang="es-ES" sz="36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8.- Evaluación del riesgo.Tipos de amenazas</a:t>
            </a:r>
            <a:endParaRPr sz="36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62" name="Google Shape;262;p31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10425" y="1776225"/>
            <a:ext cx="8431665" cy="4791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6425" y="1747900"/>
            <a:ext cx="2028975" cy="48482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0"/>
          <p:cNvSpPr txBox="1"/>
          <p:nvPr>
            <p:ph idx="12" type="sldNum"/>
          </p:nvPr>
        </p:nvSpPr>
        <p:spPr>
          <a:xfrm>
            <a:off x="8736463" y="6237312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91" name="Google Shape;91;p10"/>
          <p:cNvSpPr txBox="1"/>
          <p:nvPr/>
        </p:nvSpPr>
        <p:spPr>
          <a:xfrm>
            <a:off x="1069575" y="884925"/>
            <a:ext cx="107412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b="1" lang="es-ES" sz="36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8.- Evaluación del riesgo.Tipos de amenazas</a:t>
            </a:r>
            <a:endParaRPr sz="36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92" name="Google Shape;92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1925" y="1495250"/>
            <a:ext cx="6174200" cy="140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23675" y="2904950"/>
            <a:ext cx="6391275" cy="135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11925" y="4392400"/>
            <a:ext cx="6174200" cy="54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27100" y="5070225"/>
            <a:ext cx="5539575" cy="123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964600" y="5070225"/>
            <a:ext cx="5539575" cy="128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1"/>
          <p:cNvSpPr txBox="1"/>
          <p:nvPr>
            <p:ph idx="12" type="sldNum"/>
          </p:nvPr>
        </p:nvSpPr>
        <p:spPr>
          <a:xfrm>
            <a:off x="8736463" y="6237312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02" name="Google Shape;102;p11"/>
          <p:cNvSpPr txBox="1"/>
          <p:nvPr/>
        </p:nvSpPr>
        <p:spPr>
          <a:xfrm>
            <a:off x="1069575" y="884925"/>
            <a:ext cx="107412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b="1" lang="es-ES" sz="36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8.- Evaluación del riesgo.Tipos de amenazas</a:t>
            </a:r>
            <a:endParaRPr sz="36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3" name="Google Shape;103;p11"/>
          <p:cNvSpPr txBox="1"/>
          <p:nvPr/>
        </p:nvSpPr>
        <p:spPr>
          <a:xfrm>
            <a:off x="1612675" y="1709950"/>
            <a:ext cx="9502800" cy="23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600">
                <a:latin typeface="Calibri"/>
                <a:ea typeface="Calibri"/>
                <a:cs typeface="Calibri"/>
                <a:sym typeface="Calibri"/>
              </a:rPr>
              <a:t>¿Cómo se mide el nivel de riesgo?</a:t>
            </a:r>
            <a:endParaRPr b="1" sz="2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2500">
                <a:latin typeface="Calibri"/>
                <a:ea typeface="Calibri"/>
                <a:cs typeface="Calibri"/>
                <a:sym typeface="Calibri"/>
              </a:rPr>
              <a:t>El nivel de riesgo es una estimación de lo que puede ocurrir y se valora, de forma cuantitativa, como el producto del impacto, (consecuencia), asociado a una amenaza (suceso), por la probabilidad de la misma.</a:t>
            </a:r>
            <a:endParaRPr sz="2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4" name="Google Shape;104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2950" y="4099900"/>
            <a:ext cx="7419975" cy="95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2"/>
          <p:cNvSpPr txBox="1"/>
          <p:nvPr>
            <p:ph idx="12" type="sldNum"/>
          </p:nvPr>
        </p:nvSpPr>
        <p:spPr>
          <a:xfrm>
            <a:off x="8736463" y="6237312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10" name="Google Shape;110;p12"/>
          <p:cNvSpPr txBox="1"/>
          <p:nvPr/>
        </p:nvSpPr>
        <p:spPr>
          <a:xfrm>
            <a:off x="1069575" y="884925"/>
            <a:ext cx="107412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b="1" lang="es-ES" sz="36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8.- Evaluación del riesgo.Tipos de amenazas</a:t>
            </a:r>
            <a:endParaRPr sz="36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11" name="Google Shape;111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4600" y="1526425"/>
            <a:ext cx="8431663" cy="48301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3"/>
          <p:cNvSpPr txBox="1"/>
          <p:nvPr>
            <p:ph idx="12" type="sldNum"/>
          </p:nvPr>
        </p:nvSpPr>
        <p:spPr>
          <a:xfrm>
            <a:off x="8736463" y="6237312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17" name="Google Shape;117;p13"/>
          <p:cNvSpPr txBox="1"/>
          <p:nvPr/>
        </p:nvSpPr>
        <p:spPr>
          <a:xfrm>
            <a:off x="1069575" y="884925"/>
            <a:ext cx="107412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b="1" lang="es-ES" sz="36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8.- Evaluación del riesgo.Tipos de amenazas</a:t>
            </a:r>
            <a:endParaRPr sz="36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18" name="Google Shape;11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76225"/>
            <a:ext cx="3784051" cy="419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30638" y="1623825"/>
            <a:ext cx="3929117" cy="492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53955" y="1623825"/>
            <a:ext cx="3219197" cy="43086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4"/>
          <p:cNvSpPr txBox="1"/>
          <p:nvPr>
            <p:ph idx="12" type="sldNum"/>
          </p:nvPr>
        </p:nvSpPr>
        <p:spPr>
          <a:xfrm>
            <a:off x="8736463" y="6237312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26" name="Google Shape;126;p14"/>
          <p:cNvSpPr txBox="1"/>
          <p:nvPr/>
        </p:nvSpPr>
        <p:spPr>
          <a:xfrm>
            <a:off x="1069575" y="884925"/>
            <a:ext cx="107412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b="1" lang="es-ES" sz="36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8.- Evaluación del riesgo.Tipos de amenazas</a:t>
            </a:r>
            <a:endParaRPr sz="36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27" name="Google Shape;12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76225"/>
            <a:ext cx="3784051" cy="419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4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15551" y="1776225"/>
            <a:ext cx="6076354" cy="43086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5"/>
          <p:cNvSpPr txBox="1"/>
          <p:nvPr>
            <p:ph idx="12" type="sldNum"/>
          </p:nvPr>
        </p:nvSpPr>
        <p:spPr>
          <a:xfrm>
            <a:off x="8736463" y="6237312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34" name="Google Shape;134;p15"/>
          <p:cNvSpPr txBox="1"/>
          <p:nvPr/>
        </p:nvSpPr>
        <p:spPr>
          <a:xfrm>
            <a:off x="1069575" y="884925"/>
            <a:ext cx="107412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b="1" lang="es-ES" sz="36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8.- Evaluación del riesgo.Tipos de amenazas</a:t>
            </a:r>
            <a:endParaRPr sz="36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35" name="Google Shape;13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1425" y="1476763"/>
            <a:ext cx="4323767" cy="4929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25951" y="1428794"/>
            <a:ext cx="4323775" cy="5025306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5"/>
          <p:cNvSpPr txBox="1"/>
          <p:nvPr/>
        </p:nvSpPr>
        <p:spPr>
          <a:xfrm>
            <a:off x="6517050" y="6112050"/>
            <a:ext cx="1820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Ver documentación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6"/>
          <p:cNvSpPr txBox="1"/>
          <p:nvPr>
            <p:ph idx="12" type="sldNum"/>
          </p:nvPr>
        </p:nvSpPr>
        <p:spPr>
          <a:xfrm>
            <a:off x="8736463" y="6237312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43" name="Google Shape;143;p16"/>
          <p:cNvSpPr txBox="1"/>
          <p:nvPr/>
        </p:nvSpPr>
        <p:spPr>
          <a:xfrm>
            <a:off x="1069575" y="884925"/>
            <a:ext cx="107412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b="1" lang="es-ES" sz="36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8.- Evaluación del riesgo.Tipos de amenazas</a:t>
            </a:r>
            <a:endParaRPr sz="36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44" name="Google Shape;14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6938" y="1623825"/>
            <a:ext cx="3929117" cy="492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6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29730" y="1623825"/>
            <a:ext cx="3686846" cy="492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