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04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201bd95e9_25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22201bd95e9_25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0b3c51e2e_2_4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10b3c51e2e_2_49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0b3c51e2e_2_5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10b3c51e2e_2_50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0b3c51e2e_2_5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10b3c51e2e_2_50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0b3c51e2e_2_5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10b3c51e2e_2_51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0b3c51e2e_2_5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10b3c51e2e_2_52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0b3c51e2e_2_5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210b3c51e2e_2_53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0b3c51e2e_2_5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210b3c51e2e_2_54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0b3c51e2e_2_5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10b3c51e2e_2_54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0b3c51e2e_2_5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10b3c51e2e_2_55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0b3c51e2e_2_3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10b3c51e2e_2_3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0b3c51e2e_2_5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210b3c51e2e_2_56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0b3c51e2e_2_5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10b3c51e2e_2_57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0b3c51e2e_2_5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210b3c51e2e_2_58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e97672b7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21e97672b78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0b3c51e2e_2_6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210b3c51e2e_2_67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0b3c51e2e_2_3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210b3c51e2e_2_38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0b3c51e2e_2_4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210b3c51e2e_2_44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0b3c51e2e_2_4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10b3c51e2e_2_44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0b3c51e2e_2_4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210b3c51e2e_2_45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0b3c51e2e_2_4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10b3c51e2e_2_46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0b3c51e2e_2_4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10b3c51e2e_2_47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0b3c51e2e_2_4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10b3c51e2e_2_48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mailto:info@tknika.eus"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Izenburua">
  <p:cSld name="0-Izenburua">
    <p:spTree>
      <p:nvGrpSpPr>
        <p:cNvPr id="15" name="Shape 15"/>
        <p:cNvGrpSpPr/>
        <p:nvPr/>
      </p:nvGrpSpPr>
      <p:grpSpPr>
        <a:xfrm>
          <a:off x="0" y="0"/>
          <a:ext cx="0" cy="0"/>
          <a:chOff x="0" y="0"/>
          <a:chExt cx="0" cy="0"/>
        </a:xfrm>
      </p:grpSpPr>
      <p:sp>
        <p:nvSpPr>
          <p:cNvPr id="16" name="Google Shape;16;p2"/>
          <p:cNvSpPr txBox="1"/>
          <p:nvPr>
            <p:ph type="ctrTitle"/>
          </p:nvPr>
        </p:nvSpPr>
        <p:spPr>
          <a:xfrm>
            <a:off x="2618979" y="1868344"/>
            <a:ext cx="6765101" cy="216024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5000"/>
              <a:buFont typeface="Source Sans Pro"/>
              <a:buNone/>
              <a:defRPr b="1" sz="5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828561" y="5042534"/>
            <a:ext cx="8533289" cy="334888"/>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21" name="Google Shape;21;p2"/>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pic>
        <p:nvPicPr>
          <p:cNvPr id="22" name="Google Shape;22;p2"/>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_unevoc.png" id="23" name="Google Shape;23;p2"/>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Indizea">
  <p:cSld name="1-Indizea">
    <p:spTree>
      <p:nvGrpSpPr>
        <p:cNvPr id="24" name="Shape 24"/>
        <p:cNvGrpSpPr/>
        <p:nvPr/>
      </p:nvGrpSpPr>
      <p:grpSpPr>
        <a:xfrm>
          <a:off x="0" y="0"/>
          <a:ext cx="0" cy="0"/>
          <a:chOff x="0" y="0"/>
          <a:chExt cx="0" cy="0"/>
        </a:xfrm>
      </p:grpSpPr>
      <p:sp>
        <p:nvSpPr>
          <p:cNvPr id="25" name="Google Shape;25;p3"/>
          <p:cNvSpPr txBox="1"/>
          <p:nvPr>
            <p:ph type="title"/>
          </p:nvPr>
        </p:nvSpPr>
        <p:spPr>
          <a:xfrm>
            <a:off x="478582" y="1124744"/>
            <a:ext cx="11161240" cy="86409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Source Sans Pro"/>
              <a:buNone/>
              <a:defRPr b="1" sz="3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9" name="Google Shape;29;p3"/>
          <p:cNvSpPr txBox="1"/>
          <p:nvPr>
            <p:ph idx="1" type="body"/>
          </p:nvPr>
        </p:nvSpPr>
        <p:spPr>
          <a:xfrm>
            <a:off x="4295006" y="1988840"/>
            <a:ext cx="3600400" cy="3528392"/>
          </a:xfrm>
          <a:prstGeom prst="rect">
            <a:avLst/>
          </a:prstGeom>
          <a:noFill/>
          <a:ln>
            <a:noFill/>
          </a:ln>
        </p:spPr>
        <p:txBody>
          <a:bodyPr anchorCtr="0" anchor="t" bIns="45700" lIns="91425" spcFirstLastPara="1" rIns="91425" wrap="square" tIns="45700">
            <a:normAutofit/>
          </a:bodyPr>
          <a:lstStyle>
            <a:lvl1pPr indent="-228600" lvl="0" marL="457200" algn="just">
              <a:spcBef>
                <a:spcPts val="0"/>
              </a:spcBef>
              <a:spcAft>
                <a:spcPts val="0"/>
              </a:spcAft>
              <a:buClr>
                <a:schemeClr val="dk1"/>
              </a:buClr>
              <a:buSzPts val="1900"/>
              <a:buNone/>
              <a:defRPr sz="1900">
                <a:latin typeface="Source Sans Pro"/>
                <a:ea typeface="Source Sans Pro"/>
                <a:cs typeface="Source Sans Pro"/>
                <a:sym typeface="Source Sans Pro"/>
              </a:defRPr>
            </a:lvl1pPr>
            <a:lvl2pPr indent="-349250" lvl="1" marL="914400" algn="l">
              <a:spcBef>
                <a:spcPts val="380"/>
              </a:spcBef>
              <a:spcAft>
                <a:spcPts val="0"/>
              </a:spcAft>
              <a:buClr>
                <a:schemeClr val="dk1"/>
              </a:buClr>
              <a:buSzPts val="1900"/>
              <a:buChar char="–"/>
              <a:defRPr sz="1900">
                <a:latin typeface="Source Sans Pro"/>
                <a:ea typeface="Source Sans Pro"/>
                <a:cs typeface="Source Sans Pro"/>
                <a:sym typeface="Source Sans Pro"/>
              </a:defRPr>
            </a:lvl2pPr>
            <a:lvl3pPr indent="-349250" lvl="2" marL="1371600" algn="l">
              <a:spcBef>
                <a:spcPts val="380"/>
              </a:spcBef>
              <a:spcAft>
                <a:spcPts val="0"/>
              </a:spcAft>
              <a:buClr>
                <a:schemeClr val="dk1"/>
              </a:buClr>
              <a:buSzPts val="1900"/>
              <a:buChar char="•"/>
              <a:defRPr sz="1900">
                <a:latin typeface="Source Sans Pro"/>
                <a:ea typeface="Source Sans Pro"/>
                <a:cs typeface="Source Sans Pro"/>
                <a:sym typeface="Source Sans Pro"/>
              </a:defRPr>
            </a:lvl3pPr>
            <a:lvl4pPr indent="-349250" lvl="3" marL="1828800" algn="l">
              <a:spcBef>
                <a:spcPts val="380"/>
              </a:spcBef>
              <a:spcAft>
                <a:spcPts val="0"/>
              </a:spcAft>
              <a:buClr>
                <a:schemeClr val="dk1"/>
              </a:buClr>
              <a:buSzPts val="1900"/>
              <a:buChar char="–"/>
              <a:defRPr sz="1900">
                <a:latin typeface="Source Sans Pro"/>
                <a:ea typeface="Source Sans Pro"/>
                <a:cs typeface="Source Sans Pro"/>
                <a:sym typeface="Source Sans Pro"/>
              </a:defRPr>
            </a:lvl4pPr>
            <a:lvl5pPr indent="-349250" lvl="4" marL="2286000" algn="l">
              <a:spcBef>
                <a:spcPts val="380"/>
              </a:spcBef>
              <a:spcAft>
                <a:spcPts val="0"/>
              </a:spcAft>
              <a:buClr>
                <a:schemeClr val="dk1"/>
              </a:buClr>
              <a:buSzPts val="1900"/>
              <a:buChar char="»"/>
              <a:defRPr sz="19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0" name="Google Shape;30;p3"/>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png" id="31" name="Google Shape;31;p3"/>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tituluarekin">
  <p:cSld name="2-Atala tituluarekin">
    <p:spTree>
      <p:nvGrpSpPr>
        <p:cNvPr id="32" name="Shape 32"/>
        <p:cNvGrpSpPr/>
        <p:nvPr/>
      </p:nvGrpSpPr>
      <p:grpSpPr>
        <a:xfrm>
          <a:off x="0" y="0"/>
          <a:ext cx="0" cy="0"/>
          <a:chOff x="0" y="0"/>
          <a:chExt cx="0" cy="0"/>
        </a:xfrm>
      </p:grpSpPr>
      <p:sp>
        <p:nvSpPr>
          <p:cNvPr id="33" name="Google Shape;33;p4"/>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Source Sans Pro"/>
              <a:buNone/>
              <a:defRPr b="1" sz="4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37" name="Google Shape;37;p4"/>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38" name="Google Shape;38;p4"/>
          <p:cNvSpPr txBox="1"/>
          <p:nvPr>
            <p:ph idx="1" type="body"/>
          </p:nvPr>
        </p:nvSpPr>
        <p:spPr>
          <a:xfrm>
            <a:off x="622598" y="2204864"/>
            <a:ext cx="7200800" cy="3816424"/>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
          <p:cNvSpPr txBox="1"/>
          <p:nvPr>
            <p:ph idx="2" type="body"/>
          </p:nvPr>
        </p:nvSpPr>
        <p:spPr>
          <a:xfrm>
            <a:off x="622598" y="1340768"/>
            <a:ext cx="10945215" cy="432519"/>
          </a:xfrm>
          <a:prstGeom prst="rect">
            <a:avLst/>
          </a:prstGeom>
          <a:noFill/>
          <a:ln>
            <a:noFill/>
          </a:ln>
        </p:spPr>
        <p:txBody>
          <a:bodyPr anchorCtr="0" anchor="t" bIns="45700" lIns="91425" spcFirstLastPara="1" rIns="91425" wrap="square" tIns="45700">
            <a:noAutofit/>
          </a:bodyPr>
          <a:lstStyle>
            <a:lvl1pPr indent="-228600" lvl="0" marL="457200" algn="ctr">
              <a:spcBef>
                <a:spcPts val="600"/>
              </a:spcBef>
              <a:spcAft>
                <a:spcPts val="0"/>
              </a:spcAft>
              <a:buClr>
                <a:srgbClr val="CEDA2E"/>
              </a:buClr>
              <a:buSzPts val="3000"/>
              <a:buNone/>
              <a:defRPr sz="3000">
                <a:solidFill>
                  <a:srgbClr val="CEDA2E"/>
                </a:solidFill>
                <a:latin typeface="Source Sans Pro"/>
                <a:ea typeface="Source Sans Pro"/>
                <a:cs typeface="Source Sans Pro"/>
                <a:sym typeface="Source Sans Pro"/>
              </a:defRPr>
            </a:lvl1pPr>
            <a:lvl2pPr indent="-419100" lvl="1" marL="914400" algn="l">
              <a:spcBef>
                <a:spcPts val="600"/>
              </a:spcBef>
              <a:spcAft>
                <a:spcPts val="0"/>
              </a:spcAft>
              <a:buClr>
                <a:schemeClr val="dk1"/>
              </a:buClr>
              <a:buSzPts val="3000"/>
              <a:buChar char="–"/>
              <a:defRPr sz="3000">
                <a:latin typeface="Source Sans Pro"/>
                <a:ea typeface="Source Sans Pro"/>
                <a:cs typeface="Source Sans Pro"/>
                <a:sym typeface="Source Sans Pro"/>
              </a:defRPr>
            </a:lvl2pPr>
            <a:lvl3pPr indent="-419100" lvl="2" marL="1371600" algn="l">
              <a:spcBef>
                <a:spcPts val="600"/>
              </a:spcBef>
              <a:spcAft>
                <a:spcPts val="0"/>
              </a:spcAft>
              <a:buClr>
                <a:schemeClr val="dk1"/>
              </a:buClr>
              <a:buSzPts val="3000"/>
              <a:buChar char="•"/>
              <a:defRPr sz="3000">
                <a:latin typeface="Source Sans Pro"/>
                <a:ea typeface="Source Sans Pro"/>
                <a:cs typeface="Source Sans Pro"/>
                <a:sym typeface="Source Sans Pro"/>
              </a:defRPr>
            </a:lvl3pPr>
            <a:lvl4pPr indent="-419100" lvl="3" marL="1828800" algn="l">
              <a:spcBef>
                <a:spcPts val="600"/>
              </a:spcBef>
              <a:spcAft>
                <a:spcPts val="0"/>
              </a:spcAft>
              <a:buClr>
                <a:schemeClr val="dk1"/>
              </a:buClr>
              <a:buSzPts val="3000"/>
              <a:buChar char="–"/>
              <a:defRPr sz="3000">
                <a:latin typeface="Source Sans Pro"/>
                <a:ea typeface="Source Sans Pro"/>
                <a:cs typeface="Source Sans Pro"/>
                <a:sym typeface="Source Sans Pro"/>
              </a:defRPr>
            </a:lvl4pPr>
            <a:lvl5pPr indent="-419100" lvl="4" marL="2286000" algn="l">
              <a:spcBef>
                <a:spcPts val="600"/>
              </a:spcBef>
              <a:spcAft>
                <a:spcPts val="0"/>
              </a:spcAft>
              <a:buClr>
                <a:schemeClr val="dk1"/>
              </a:buClr>
              <a:buSzPts val="3000"/>
              <a:buChar char="»"/>
              <a:defRPr sz="30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p:nvPr>
            <p:ph idx="3" type="pic"/>
          </p:nvPr>
        </p:nvSpPr>
        <p:spPr>
          <a:xfrm>
            <a:off x="8039100" y="2205038"/>
            <a:ext cx="3529013" cy="3816350"/>
          </a:xfrm>
          <a:prstGeom prst="rect">
            <a:avLst/>
          </a:prstGeom>
          <a:noFill/>
          <a:ln>
            <a:noFill/>
          </a:ln>
        </p:spPr>
      </p:sp>
      <p:pic>
        <p:nvPicPr>
          <p:cNvPr descr="G:\Mi unidad\ana\Tknika\LOGOs TKNIKA\header_ppt.png" id="41" name="Google Shape;41;p4"/>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maiera">
  <p:cSld name="3-Amaiera">
    <p:spTree>
      <p:nvGrpSpPr>
        <p:cNvPr id="42" name="Shape 42"/>
        <p:cNvGrpSpPr/>
        <p:nvPr/>
      </p:nvGrpSpPr>
      <p:grpSpPr>
        <a:xfrm>
          <a:off x="0" y="0"/>
          <a:ext cx="0" cy="0"/>
          <a:chOff x="0" y="0"/>
          <a:chExt cx="0" cy="0"/>
        </a:xfrm>
      </p:grpSpPr>
      <p:sp>
        <p:nvSpPr>
          <p:cNvPr id="43" name="Google Shape;43;p5"/>
          <p:cNvSpPr txBox="1"/>
          <p:nvPr>
            <p:ph type="title"/>
          </p:nvPr>
        </p:nvSpPr>
        <p:spPr>
          <a:xfrm>
            <a:off x="609521" y="1288131"/>
            <a:ext cx="1097137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Source Sans Pro"/>
              <a:buNone/>
              <a:defRPr b="1" sz="24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47" name="Google Shape;47;p5"/>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48" name="Google Shape;48;p5"/>
          <p:cNvSpPr txBox="1"/>
          <p:nvPr>
            <p:ph idx="1" type="subTitle"/>
          </p:nvPr>
        </p:nvSpPr>
        <p:spPr>
          <a:xfrm>
            <a:off x="1828561" y="5038328"/>
            <a:ext cx="8533289" cy="334888"/>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49" name="Google Shape;49;p5"/>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sp>
        <p:nvSpPr>
          <p:cNvPr id="50" name="Google Shape;50;p5"/>
          <p:cNvSpPr txBox="1"/>
          <p:nvPr/>
        </p:nvSpPr>
        <p:spPr>
          <a:xfrm>
            <a:off x="635542" y="2852936"/>
            <a:ext cx="1093227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Zamalbide Auzoa z/g - 20100 Errenteria (Gipuzkoa)</a:t>
            </a:r>
            <a:endParaRPr/>
          </a:p>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T. (+34) 943 082 900 </a:t>
            </a:r>
            <a:endParaRPr/>
          </a:p>
          <a:p>
            <a:pPr indent="0" lvl="0" marL="0" marR="0" rtl="0" algn="ctr">
              <a:spcBef>
                <a:spcPts val="0"/>
              </a:spcBef>
              <a:spcAft>
                <a:spcPts val="0"/>
              </a:spcAft>
              <a:buNone/>
            </a:pPr>
            <a:r>
              <a:rPr b="0" i="0" lang="es-ES" sz="1800" u="sng" cap="none" strike="noStrike">
                <a:solidFill>
                  <a:schemeClr val="dk1"/>
                </a:solidFill>
                <a:latin typeface="Source Sans Pro"/>
                <a:ea typeface="Source Sans Pro"/>
                <a:cs typeface="Source Sans Pro"/>
                <a:sym typeface="Source Sans Pro"/>
                <a:hlinkClick r:id="rId3">
                  <a:extLst>
                    <a:ext uri="{A12FA001-AC4F-418D-AE19-62706E023703}">
                      <ahyp:hlinkClr val="tx"/>
                    </a:ext>
                  </a:extLst>
                </a:hlinkClick>
              </a:rPr>
              <a:t>info@tknika.eus</a:t>
            </a:r>
            <a:endParaRPr b="0" i="0" sz="1800" u="none" cap="none" strike="noStrike">
              <a:solidFill>
                <a:schemeClr val="dk1"/>
              </a:solidFill>
              <a:latin typeface="Source Sans Pro"/>
              <a:ea typeface="Source Sans Pro"/>
              <a:cs typeface="Source Sans Pro"/>
              <a:sym typeface="Source Sans Pro"/>
            </a:endParaRPr>
          </a:p>
          <a:p>
            <a:pPr indent="0" lvl="0" marL="0" marR="0" rtl="0" algn="ctr">
              <a:spcBef>
                <a:spcPts val="0"/>
              </a:spcBef>
              <a:spcAft>
                <a:spcPts val="0"/>
              </a:spcAft>
              <a:buNone/>
            </a:pPr>
            <a:r>
              <a:rPr b="1" i="0" lang="es-ES" sz="1800" u="none" cap="none" strike="noStrike">
                <a:solidFill>
                  <a:schemeClr val="dk1"/>
                </a:solidFill>
                <a:latin typeface="Source Sans Pro"/>
                <a:ea typeface="Source Sans Pro"/>
                <a:cs typeface="Source Sans Pro"/>
                <a:sym typeface="Source Sans Pro"/>
              </a:rPr>
              <a:t> www.tknika.eus</a:t>
            </a:r>
            <a:endParaRPr/>
          </a:p>
        </p:txBody>
      </p:sp>
      <p:pic>
        <p:nvPicPr>
          <p:cNvPr descr="G:\Mi unidad\ana\Tknika\LOGOs TKNIKA\header_ppt_unevoc.png" id="51" name="Google Shape;51;p5"/>
          <p:cNvPicPr preferRelativeResize="0"/>
          <p:nvPr/>
        </p:nvPicPr>
        <p:blipFill rotWithShape="1">
          <a:blip r:embed="rId4">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p:cSld name="2-Atala">
    <p:spTree>
      <p:nvGrpSpPr>
        <p:cNvPr id="52" name="Shape 52"/>
        <p:cNvGrpSpPr/>
        <p:nvPr/>
      </p:nvGrpSpPr>
      <p:grpSpPr>
        <a:xfrm>
          <a:off x="0" y="0"/>
          <a:ext cx="0" cy="0"/>
          <a:chOff x="0" y="0"/>
          <a:chExt cx="0" cy="0"/>
        </a:xfrm>
      </p:grpSpPr>
      <p:sp>
        <p:nvSpPr>
          <p:cNvPr id="53" name="Google Shape;53;p6"/>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56" name="Google Shape;56;p6"/>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57" name="Google Shape;57;p6"/>
          <p:cNvSpPr txBox="1"/>
          <p:nvPr>
            <p:ph idx="1" type="body"/>
          </p:nvPr>
        </p:nvSpPr>
        <p:spPr>
          <a:xfrm>
            <a:off x="622598" y="1192033"/>
            <a:ext cx="7200800" cy="4829255"/>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 name="Google Shape;58;p6"/>
          <p:cNvSpPr/>
          <p:nvPr>
            <p:ph idx="2" type="pic"/>
          </p:nvPr>
        </p:nvSpPr>
        <p:spPr>
          <a:xfrm>
            <a:off x="8039100" y="1192033"/>
            <a:ext cx="3529013" cy="4829355"/>
          </a:xfrm>
          <a:prstGeom prst="rect">
            <a:avLst/>
          </a:prstGeom>
          <a:noFill/>
          <a:ln>
            <a:noFill/>
          </a:ln>
        </p:spPr>
      </p:sp>
      <p:pic>
        <p:nvPicPr>
          <p:cNvPr descr="G:\Mi unidad\ana\Tknika\LOGOs TKNIKA\header_ppt.png" id="59" name="Google Shape;59;p6"/>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ala_v2">
  <p:cSld name="Atala_v2">
    <p:spTree>
      <p:nvGrpSpPr>
        <p:cNvPr id="60" name="Shape 60"/>
        <p:cNvGrpSpPr/>
        <p:nvPr/>
      </p:nvGrpSpPr>
      <p:grpSpPr>
        <a:xfrm>
          <a:off x="0" y="0"/>
          <a:ext cx="0" cy="0"/>
          <a:chOff x="0" y="0"/>
          <a:chExt cx="0" cy="0"/>
        </a:xfrm>
      </p:grpSpPr>
      <p:sp>
        <p:nvSpPr>
          <p:cNvPr id="61" name="Google Shape;61;p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3000"/>
              <a:buFont typeface="Source Sans Pro"/>
              <a:buNone/>
              <a:defRPr b="1" sz="3000">
                <a:latin typeface="Source Sans Pro"/>
                <a:ea typeface="Source Sans Pro"/>
                <a:cs typeface="Source Sans Pro"/>
                <a:sym typeface="Source Sans Pr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pic>
        <p:nvPicPr>
          <p:cNvPr id="63" name="Google Shape;63;p7"/>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64" name="Google Shape;64;p7"/>
          <p:cNvSpPr txBox="1"/>
          <p:nvPr>
            <p:ph idx="1" type="body"/>
          </p:nvPr>
        </p:nvSpPr>
        <p:spPr>
          <a:xfrm>
            <a:off x="622598" y="1628800"/>
            <a:ext cx="10944600" cy="4392600"/>
          </a:xfrm>
          <a:prstGeom prst="rect">
            <a:avLst/>
          </a:prstGeom>
          <a:noFill/>
          <a:ln>
            <a:noFill/>
          </a:ln>
        </p:spPr>
        <p:txBody>
          <a:bodyPr anchorCtr="0" anchor="t" bIns="45700" lIns="91425" spcFirstLastPara="1" rIns="91425" wrap="square" tIns="45700">
            <a:noAutofit/>
          </a:bodyPr>
          <a:lstStyle>
            <a:lvl1pPr indent="-393700" lvl="0" marL="457200" rtl="0" algn="l">
              <a:lnSpc>
                <a:spcPct val="100000"/>
              </a:lnSpc>
              <a:spcBef>
                <a:spcPts val="0"/>
              </a:spcBef>
              <a:spcAft>
                <a:spcPts val="0"/>
              </a:spcAft>
              <a:buClr>
                <a:schemeClr val="dk1"/>
              </a:buClr>
              <a:buSzPts val="2600"/>
              <a:buFont typeface="Arial"/>
              <a:buChar char="•"/>
              <a:defRPr sz="2600">
                <a:latin typeface="Source Sans Pro"/>
                <a:ea typeface="Source Sans Pro"/>
                <a:cs typeface="Source Sans Pro"/>
                <a:sym typeface="Source Sans Pro"/>
              </a:defRPr>
            </a:lvl1pPr>
            <a:lvl2pPr indent="-330708" lvl="1" marL="914400" rtl="0" algn="l">
              <a:lnSpc>
                <a:spcPct val="100000"/>
              </a:lnSpc>
              <a:spcBef>
                <a:spcPts val="0"/>
              </a:spcBef>
              <a:spcAft>
                <a:spcPts val="0"/>
              </a:spcAft>
              <a:buClr>
                <a:schemeClr val="dk1"/>
              </a:buClr>
              <a:buSzPts val="1608"/>
              <a:buFont typeface="Courier New"/>
              <a:buChar char="o"/>
              <a:defRPr sz="2400">
                <a:latin typeface="Source Sans Pro"/>
                <a:ea typeface="Source Sans Pro"/>
                <a:cs typeface="Source Sans Pro"/>
                <a:sym typeface="Source Sans Pro"/>
              </a:defRPr>
            </a:lvl2pPr>
            <a:lvl3pPr indent="-355600" lvl="2" marL="1371600" rtl="0" algn="l">
              <a:lnSpc>
                <a:spcPct val="100000"/>
              </a:lnSpc>
              <a:spcBef>
                <a:spcPts val="0"/>
              </a:spcBef>
              <a:spcAft>
                <a:spcPts val="0"/>
              </a:spcAft>
              <a:buClr>
                <a:schemeClr val="dk1"/>
              </a:buClr>
              <a:buSzPts val="2000"/>
              <a:buFont typeface="Noto Sans"/>
              <a:buChar char="▪"/>
              <a:defRPr sz="2000">
                <a:latin typeface="Source Sans Pro"/>
                <a:ea typeface="Source Sans Pro"/>
                <a:cs typeface="Source Sans Pro"/>
                <a:sym typeface="Source Sans Pro"/>
              </a:defRPr>
            </a:lvl3pPr>
            <a:lvl4pPr indent="-228600" lvl="3" marL="1828800" rtl="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rtl="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5" name="Google Shape;65;p7"/>
          <p:cNvSpPr txBox="1"/>
          <p:nvPr/>
        </p:nvSpPr>
        <p:spPr>
          <a:xfrm>
            <a:off x="623206" y="6565359"/>
            <a:ext cx="1512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alibri"/>
                <a:ea typeface="Calibri"/>
                <a:cs typeface="Calibri"/>
                <a:sym typeface="Calibri"/>
              </a:rPr>
              <a:t>Ziberlab 2020</a:t>
            </a:r>
            <a:endParaRPr b="0" i="0" sz="1400" u="none" cap="none" strike="noStrike">
              <a:solidFill>
                <a:srgbClr val="000000"/>
              </a:solidFill>
              <a:latin typeface="Arial"/>
              <a:ea typeface="Arial"/>
              <a:cs typeface="Arial"/>
              <a:sym typeface="Arial"/>
            </a:endParaRPr>
          </a:p>
        </p:txBody>
      </p:sp>
      <p:pic>
        <p:nvPicPr>
          <p:cNvPr descr="G:\Mi unidad\ana\Tknika\LOGOs TKNIKA\header_ppt_unevoc.png" id="66" name="Google Shape;66;p7"/>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521" y="274638"/>
            <a:ext cx="10971372"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521" y="1600201"/>
            <a:ext cx="10971372"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hyperlink" Target="https://plc-security.com/index.html" TargetMode="External"/><Relationship Id="rId6" Type="http://schemas.openxmlformats.org/officeDocument/2006/relationships/image" Target="../media/image16.png"/><Relationship Id="rId7" Type="http://schemas.openxmlformats.org/officeDocument/2006/relationships/hyperlink" Target="https://isaautomation.isa.org/cybersecurity-allian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5.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hyperlink" Target="https://plc-security.com/index.html" TargetMode="External"/><Relationship Id="rId6" Type="http://schemas.openxmlformats.org/officeDocument/2006/relationships/image" Target="../media/image16.png"/><Relationship Id="rId7" Type="http://schemas.openxmlformats.org/officeDocument/2006/relationships/hyperlink" Target="https://isaautomation.isa.org/cybersecurity-allia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fluchsfriction.medium.com/turn-controllers-into-plants-bodyguards-a889806be7b7" TargetMode="Externa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8"/>
          <p:cNvSpPr txBox="1"/>
          <p:nvPr/>
        </p:nvSpPr>
        <p:spPr>
          <a:xfrm>
            <a:off x="751750" y="1487881"/>
            <a:ext cx="10441200" cy="2493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es-ES" sz="5200">
                <a:solidFill>
                  <a:schemeClr val="dk1"/>
                </a:solidFill>
              </a:rPr>
              <a:t>CIBERSEGURIDAD EN  SISTEMAS DE CONTROL INDUSTRIAL (SCI)</a:t>
            </a:r>
            <a:endParaRPr b="1" sz="5000">
              <a:solidFill>
                <a:schemeClr val="dk1"/>
              </a:solidFill>
              <a:latin typeface="Source Sans Pro"/>
              <a:ea typeface="Source Sans Pro"/>
              <a:cs typeface="Source Sans Pro"/>
              <a:sym typeface="Source Sans Pro"/>
            </a:endParaRPr>
          </a:p>
        </p:txBody>
      </p:sp>
      <p:sp>
        <p:nvSpPr>
          <p:cNvPr id="73" name="Google Shape;73;p8"/>
          <p:cNvSpPr txBox="1"/>
          <p:nvPr/>
        </p:nvSpPr>
        <p:spPr>
          <a:xfrm>
            <a:off x="874626" y="4973106"/>
            <a:ext cx="104412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74" name="Google Shape;74;p8"/>
          <p:cNvSpPr txBox="1"/>
          <p:nvPr>
            <p:ph idx="12" type="sldNum"/>
          </p:nvPr>
        </p:nvSpPr>
        <p:spPr>
          <a:xfrm>
            <a:off x="8739781" y="6232227"/>
            <a:ext cx="284443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
        <p:nvSpPr>
          <p:cNvPr id="75" name="Google Shape;75;p8"/>
          <p:cNvSpPr/>
          <p:nvPr/>
        </p:nvSpPr>
        <p:spPr>
          <a:xfrm>
            <a:off x="7391350" y="116632"/>
            <a:ext cx="1296144" cy="7920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Descargas\UNEVOC_Network_Logo_blue_en.png" id="76" name="Google Shape;76;p8"/>
          <p:cNvPicPr preferRelativeResize="0"/>
          <p:nvPr/>
        </p:nvPicPr>
        <p:blipFill rotWithShape="1">
          <a:blip r:embed="rId3">
            <a:alphaModFix/>
          </a:blip>
          <a:srcRect b="0" l="0" r="0" t="0"/>
          <a:stretch/>
        </p:blipFill>
        <p:spPr>
          <a:xfrm>
            <a:off x="8063326" y="248123"/>
            <a:ext cx="552160" cy="417600"/>
          </a:xfrm>
          <a:prstGeom prst="rect">
            <a:avLst/>
          </a:prstGeom>
          <a:noFill/>
          <a:ln>
            <a:noFill/>
          </a:ln>
        </p:spPr>
      </p:pic>
      <p:sp>
        <p:nvSpPr>
          <p:cNvPr id="77" name="Google Shape;77;p8"/>
          <p:cNvSpPr txBox="1"/>
          <p:nvPr/>
        </p:nvSpPr>
        <p:spPr>
          <a:xfrm>
            <a:off x="1050675" y="44178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55" name="Google Shape;155;p17"/>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p17"/>
          <p:cNvSpPr txBox="1"/>
          <p:nvPr/>
        </p:nvSpPr>
        <p:spPr>
          <a:xfrm>
            <a:off x="1880700" y="1633750"/>
            <a:ext cx="809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¿Por qué necesitamos esta lista?</a:t>
            </a:r>
            <a:endParaRPr b="0" i="0" sz="2700" u="none" cap="none" strike="noStrike">
              <a:solidFill>
                <a:srgbClr val="000000"/>
              </a:solidFill>
              <a:latin typeface="Calibri"/>
              <a:ea typeface="Calibri"/>
              <a:cs typeface="Calibri"/>
              <a:sym typeface="Calibri"/>
            </a:endParaRPr>
          </a:p>
        </p:txBody>
      </p:sp>
      <p:sp>
        <p:nvSpPr>
          <p:cNvPr id="157" name="Google Shape;157;p17"/>
          <p:cNvSpPr txBox="1"/>
          <p:nvPr/>
        </p:nvSpPr>
        <p:spPr>
          <a:xfrm>
            <a:off x="1557300" y="2311625"/>
            <a:ext cx="9681000" cy="3648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La programación “normal” y la programación PLC</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¿La programación de PLC cuenta como programación?</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Los PLC no necesitan prácticas de programación seguras con tanta urgencia</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Los PLC son inseguros “por defecto”.</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Nadie aprende la codificación segura de PLC en la escuela</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La programación de PLC, tiene otras prioridades</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292929"/>
                </a:solidFill>
                <a:highlight>
                  <a:schemeClr val="lt1"/>
                </a:highlight>
                <a:latin typeface="Arial"/>
                <a:ea typeface="Arial"/>
                <a:cs typeface="Arial"/>
                <a:sym typeface="Arial"/>
              </a:rPr>
              <a:t>Ni siquiera hay información sobre cómo hacer una programación segura para PLC en toda la industria</a:t>
            </a:r>
            <a:endParaRPr b="0" i="0" sz="1800" u="none" cap="none" strike="noStrike">
              <a:solidFill>
                <a:srgbClr val="616161"/>
              </a:solidFill>
              <a:highlight>
                <a:schemeClr val="lt1"/>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16161"/>
              </a:solidFill>
              <a:highlight>
                <a:schemeClr val="lt1"/>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2100"/>
              <a:buFont typeface="Arial"/>
              <a:buNone/>
            </a:pPr>
            <a:r>
              <a:rPr b="1" i="0" lang="es-ES" sz="2100" u="none" cap="none" strike="noStrike">
                <a:solidFill>
                  <a:srgbClr val="757575"/>
                </a:solidFill>
                <a:highlight>
                  <a:srgbClr val="FFFFFF"/>
                </a:highlight>
                <a:latin typeface="Arial"/>
                <a:ea typeface="Arial"/>
                <a:cs typeface="Arial"/>
                <a:sym typeface="Arial"/>
              </a:rPr>
              <a:t>Establecer un entendimiento común de lo que significa incluso la seguridad del PLC; lo que podemos esperar de un PLC que ha sido “programado de forma segura”</a:t>
            </a:r>
            <a:endParaRPr b="1" i="0" sz="1650" u="none" cap="none" strike="noStrike">
              <a:solidFill>
                <a:srgbClr val="292929"/>
              </a:solidFill>
              <a:highlight>
                <a:srgbClr val="FFFFFF"/>
              </a:highlight>
              <a:latin typeface="Arial"/>
              <a:ea typeface="Arial"/>
              <a:cs typeface="Arial"/>
              <a:sym typeface="Arial"/>
            </a:endParaRPr>
          </a:p>
        </p:txBody>
      </p:sp>
      <p:sp>
        <p:nvSpPr>
          <p:cNvPr id="158" name="Google Shape;158;p17"/>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64" name="Google Shape;164;p18"/>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5" name="Google Shape;165;p18"/>
          <p:cNvSpPr txBox="1"/>
          <p:nvPr/>
        </p:nvSpPr>
        <p:spPr>
          <a:xfrm>
            <a:off x="4401325" y="1269413"/>
            <a:ext cx="61380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¿Qué contiene el documento?</a:t>
            </a:r>
            <a:endParaRPr b="0" i="0" sz="2700" u="none" cap="none" strike="noStrike">
              <a:solidFill>
                <a:srgbClr val="000000"/>
              </a:solidFill>
              <a:latin typeface="Calibri"/>
              <a:ea typeface="Calibri"/>
              <a:cs typeface="Calibri"/>
              <a:sym typeface="Calibri"/>
            </a:endParaRPr>
          </a:p>
        </p:txBody>
      </p:sp>
      <p:sp>
        <p:nvSpPr>
          <p:cNvPr id="166" name="Google Shape;166;p18"/>
          <p:cNvSpPr txBox="1"/>
          <p:nvPr/>
        </p:nvSpPr>
        <p:spPr>
          <a:xfrm>
            <a:off x="3034400" y="1869725"/>
            <a:ext cx="9007800" cy="3945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91304"/>
              </a:lnSpc>
              <a:spcBef>
                <a:spcPts val="4700"/>
              </a:spcBef>
              <a:spcAft>
                <a:spcPts val="0"/>
              </a:spcAft>
              <a:buClr>
                <a:srgbClr val="616161"/>
              </a:buClr>
              <a:buSzPts val="1800"/>
              <a:buFont typeface="Arial"/>
              <a:buChar char="●"/>
            </a:pPr>
            <a:r>
              <a:rPr b="0" i="0" lang="es-ES" sz="1500" u="none" cap="none" strike="noStrike">
                <a:solidFill>
                  <a:srgbClr val="292929"/>
                </a:solidFill>
                <a:highlight>
                  <a:srgbClr val="FFFFFF"/>
                </a:highlight>
                <a:latin typeface="Georgia"/>
                <a:ea typeface="Georgia"/>
                <a:cs typeface="Georgia"/>
                <a:sym typeface="Georgia"/>
              </a:rPr>
              <a:t>Las 20 mejores prácticas de codificación segura de PLC se pueden consumir de dos maneras: la versión corta cabe en dos páginas y ofrece una descripción general de las 20 prácticas. La versión detallada agrega una o más páginas de información sobre cada práctica, que contiene:</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just">
              <a:lnSpc>
                <a:spcPct val="91304"/>
              </a:lnSpc>
              <a:spcBef>
                <a:spcPts val="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Etiquetas</a:t>
            </a:r>
            <a:r>
              <a:rPr b="0" i="0" lang="es-ES" sz="1500" u="none" cap="none" strike="noStrike">
                <a:solidFill>
                  <a:srgbClr val="292929"/>
                </a:solidFill>
                <a:highlight>
                  <a:srgbClr val="FFFFFF"/>
                </a:highlight>
                <a:latin typeface="Georgia"/>
                <a:ea typeface="Georgia"/>
                <a:cs typeface="Georgia"/>
                <a:sym typeface="Georgia"/>
              </a:rPr>
              <a:t>, que son un breve resumen de sus objetivos de seguridad y su grupo objetivo.</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just">
              <a:lnSpc>
                <a:spcPct val="190909"/>
              </a:lnSpc>
              <a:spcBef>
                <a:spcPts val="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Orientación</a:t>
            </a:r>
            <a:r>
              <a:rPr b="0" i="0" lang="es-ES" sz="1500" u="none" cap="none" strike="noStrike">
                <a:solidFill>
                  <a:srgbClr val="292929"/>
                </a:solidFill>
                <a:highlight>
                  <a:srgbClr val="FFFFFF"/>
                </a:highlight>
                <a:latin typeface="Georgia"/>
                <a:ea typeface="Georgia"/>
                <a:cs typeface="Georgia"/>
                <a:sym typeface="Georgia"/>
              </a:rPr>
              <a:t> que incluye información básica y explicaciones,</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just">
              <a:lnSpc>
                <a:spcPct val="190909"/>
              </a:lnSpc>
              <a:spcBef>
                <a:spcPts val="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Ejemplos</a:t>
            </a:r>
            <a:r>
              <a:rPr b="0" i="0" lang="es-ES" sz="1500" u="none" cap="none" strike="noStrike">
                <a:solidFill>
                  <a:srgbClr val="292929"/>
                </a:solidFill>
                <a:highlight>
                  <a:srgbClr val="FFFFFF"/>
                </a:highlight>
                <a:latin typeface="Georgia"/>
                <a:ea typeface="Georgia"/>
                <a:cs typeface="Georgia"/>
                <a:sym typeface="Georgia"/>
              </a:rPr>
              <a:t> para la implementación (o lo que podría suceder si una práctica no se implementa),</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just">
              <a:lnSpc>
                <a:spcPct val="190909"/>
              </a:lnSpc>
              <a:spcBef>
                <a:spcPts val="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el “Por qué” de la práctica</a:t>
            </a:r>
            <a:r>
              <a:rPr b="0" i="0" lang="es-ES" sz="1500" u="none" cap="none" strike="noStrike">
                <a:solidFill>
                  <a:srgbClr val="292929"/>
                </a:solidFill>
                <a:highlight>
                  <a:srgbClr val="FFFFFF"/>
                </a:highlight>
                <a:latin typeface="Georgia"/>
                <a:ea typeface="Georgia"/>
                <a:cs typeface="Georgia"/>
                <a:sym typeface="Georgia"/>
              </a:rPr>
              <a:t> , es decir, una lista de beneficios, que siempre son seguridad, pero muchas veces una práctica también tiene beneficios de confiabilidad o mantenimiento, y</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just">
              <a:lnSpc>
                <a:spcPct val="190909"/>
              </a:lnSpc>
              <a:spcBef>
                <a:spcPts val="0"/>
              </a:spcBef>
              <a:spcAft>
                <a:spcPts val="0"/>
              </a:spcAft>
              <a:buClr>
                <a:srgbClr val="292929"/>
              </a:buClr>
              <a:buSzPts val="1500"/>
              <a:buFont typeface="Georgia"/>
              <a:buChar char="●"/>
            </a:pPr>
            <a:r>
              <a:rPr b="0" i="0" lang="es-ES" sz="1500" u="none" cap="none" strike="noStrike">
                <a:solidFill>
                  <a:srgbClr val="292929"/>
                </a:solidFill>
                <a:highlight>
                  <a:srgbClr val="FFFFFF"/>
                </a:highlight>
                <a:latin typeface="Georgia"/>
                <a:ea typeface="Georgia"/>
                <a:cs typeface="Georgia"/>
                <a:sym typeface="Georgia"/>
              </a:rPr>
              <a:t>Una lista de </a:t>
            </a:r>
            <a:r>
              <a:rPr b="1" i="0" lang="es-ES" sz="1500" u="none" cap="none" strike="noStrike">
                <a:solidFill>
                  <a:srgbClr val="292929"/>
                </a:solidFill>
                <a:highlight>
                  <a:srgbClr val="FFFFFF"/>
                </a:highlight>
                <a:latin typeface="Georgia"/>
                <a:ea typeface="Georgia"/>
                <a:cs typeface="Georgia"/>
                <a:sym typeface="Georgia"/>
              </a:rPr>
              <a:t>referencias</a:t>
            </a:r>
            <a:r>
              <a:rPr b="0" i="0" lang="es-ES" sz="1500" u="none" cap="none" strike="noStrike">
                <a:solidFill>
                  <a:srgbClr val="292929"/>
                </a:solidFill>
                <a:highlight>
                  <a:srgbClr val="FFFFFF"/>
                </a:highlight>
                <a:latin typeface="Georgia"/>
                <a:ea typeface="Georgia"/>
                <a:cs typeface="Georgia"/>
                <a:sym typeface="Georgia"/>
              </a:rPr>
              <a:t> a estándares o marcos como MITRE ATT&amp;CK para ICS, CWE o varias partes de la serie ISA-62443.</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just">
              <a:lnSpc>
                <a:spcPct val="190909"/>
              </a:lnSpc>
              <a:spcBef>
                <a:spcPts val="0"/>
              </a:spcBef>
              <a:spcAft>
                <a:spcPts val="0"/>
              </a:spcAft>
              <a:buClr>
                <a:srgbClr val="292929"/>
              </a:buClr>
              <a:buSzPts val="1500"/>
              <a:buFont typeface="Georgia"/>
              <a:buChar char="●"/>
            </a:pPr>
            <a:r>
              <a:rPr b="0" i="0" lang="es-ES" sz="1500" u="none" cap="none" strike="noStrike">
                <a:solidFill>
                  <a:srgbClr val="292929"/>
                </a:solidFill>
                <a:highlight>
                  <a:srgbClr val="FFFFFF"/>
                </a:highlight>
                <a:latin typeface="Georgia"/>
                <a:ea typeface="Georgia"/>
                <a:cs typeface="Georgia"/>
                <a:sym typeface="Georgia"/>
              </a:rPr>
              <a:t>+ </a:t>
            </a:r>
            <a:r>
              <a:rPr b="1" i="0" lang="es-ES" sz="1500" u="none" cap="none" strike="noStrike">
                <a:solidFill>
                  <a:srgbClr val="292929"/>
                </a:solidFill>
                <a:highlight>
                  <a:srgbClr val="FFFFFF"/>
                </a:highlight>
                <a:latin typeface="Georgia"/>
                <a:ea typeface="Georgia"/>
                <a:cs typeface="Georgia"/>
                <a:sym typeface="Georgia"/>
              </a:rPr>
              <a:t>Desarrollo </a:t>
            </a:r>
            <a:r>
              <a:rPr b="0" i="0" lang="es-ES" sz="1500" u="none" cap="none" strike="noStrike">
                <a:solidFill>
                  <a:srgbClr val="292929"/>
                </a:solidFill>
                <a:highlight>
                  <a:srgbClr val="FFFFFF"/>
                </a:highlight>
                <a:latin typeface="Georgia"/>
                <a:ea typeface="Georgia"/>
                <a:cs typeface="Georgia"/>
                <a:sym typeface="Georgia"/>
              </a:rPr>
              <a:t>.</a:t>
            </a:r>
            <a:endParaRPr b="0" i="0" sz="1500" u="none" cap="none" strike="noStrike">
              <a:solidFill>
                <a:srgbClr val="292929"/>
              </a:solidFill>
              <a:highlight>
                <a:srgbClr val="FFFFFF"/>
              </a:highlight>
              <a:latin typeface="Georgia"/>
              <a:ea typeface="Georgia"/>
              <a:cs typeface="Georgia"/>
              <a:sym typeface="Georgia"/>
            </a:endParaRPr>
          </a:p>
        </p:txBody>
      </p:sp>
      <p:pic>
        <p:nvPicPr>
          <p:cNvPr id="167" name="Google Shape;167;p18"/>
          <p:cNvPicPr preferRelativeResize="0"/>
          <p:nvPr/>
        </p:nvPicPr>
        <p:blipFill rotWithShape="1">
          <a:blip r:embed="rId3">
            <a:alphaModFix/>
          </a:blip>
          <a:srcRect b="0" l="0" r="0" t="0"/>
          <a:stretch/>
        </p:blipFill>
        <p:spPr>
          <a:xfrm>
            <a:off x="-114175" y="1581850"/>
            <a:ext cx="3319776" cy="3877076"/>
          </a:xfrm>
          <a:prstGeom prst="rect">
            <a:avLst/>
          </a:prstGeom>
          <a:noFill/>
          <a:ln>
            <a:noFill/>
          </a:ln>
        </p:spPr>
      </p:pic>
      <p:pic>
        <p:nvPicPr>
          <p:cNvPr id="168" name="Google Shape;168;p18"/>
          <p:cNvPicPr preferRelativeResize="0"/>
          <p:nvPr/>
        </p:nvPicPr>
        <p:blipFill rotWithShape="1">
          <a:blip r:embed="rId4">
            <a:alphaModFix/>
          </a:blip>
          <a:srcRect b="0" l="0" r="0" t="0"/>
          <a:stretch/>
        </p:blipFill>
        <p:spPr>
          <a:xfrm>
            <a:off x="276050" y="5560050"/>
            <a:ext cx="2748834" cy="787225"/>
          </a:xfrm>
          <a:prstGeom prst="rect">
            <a:avLst/>
          </a:prstGeom>
          <a:noFill/>
          <a:ln>
            <a:noFill/>
          </a:ln>
        </p:spPr>
      </p:pic>
      <p:sp>
        <p:nvSpPr>
          <p:cNvPr id="169" name="Google Shape;169;p18"/>
          <p:cNvSpPr txBox="1"/>
          <p:nvPr/>
        </p:nvSpPr>
        <p:spPr>
          <a:xfrm>
            <a:off x="1060025" y="7418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75" name="Google Shape;175;p19"/>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6" name="Google Shape;176;p19"/>
          <p:cNvSpPr txBox="1"/>
          <p:nvPr/>
        </p:nvSpPr>
        <p:spPr>
          <a:xfrm>
            <a:off x="1880700" y="1633750"/>
            <a:ext cx="10142400" cy="93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¿Cómo mejoran estas prácticas la seguridad?</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s-ES" sz="2200" u="none" cap="none" strike="noStrike">
                <a:solidFill>
                  <a:srgbClr val="292929"/>
                </a:solidFill>
                <a:highlight>
                  <a:srgbClr val="FFFFFF"/>
                </a:highlight>
                <a:latin typeface="Calibri"/>
                <a:ea typeface="Calibri"/>
                <a:cs typeface="Calibri"/>
                <a:sym typeface="Calibri"/>
              </a:rPr>
              <a:t>Las prácticas se agrupan por objetivo de seguridad.</a:t>
            </a:r>
            <a:endParaRPr b="0" i="0" sz="3400" u="none" cap="none" strike="noStrike">
              <a:solidFill>
                <a:srgbClr val="000000"/>
              </a:solidFill>
              <a:latin typeface="Calibri"/>
              <a:ea typeface="Calibri"/>
              <a:cs typeface="Calibri"/>
              <a:sym typeface="Calibri"/>
            </a:endParaRPr>
          </a:p>
        </p:txBody>
      </p:sp>
      <p:sp>
        <p:nvSpPr>
          <p:cNvPr id="177" name="Google Shape;177;p19"/>
          <p:cNvSpPr txBox="1"/>
          <p:nvPr/>
        </p:nvSpPr>
        <p:spPr>
          <a:xfrm>
            <a:off x="1236675" y="2602625"/>
            <a:ext cx="10634100" cy="350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90909"/>
              </a:lnSpc>
              <a:spcBef>
                <a:spcPts val="320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Integridad:</a:t>
            </a:r>
            <a:r>
              <a:rPr b="0" i="0" lang="es-ES" sz="1500" u="none" cap="none" strike="noStrike">
                <a:solidFill>
                  <a:srgbClr val="292929"/>
                </a:solidFill>
                <a:highlight>
                  <a:srgbClr val="FFFFFF"/>
                </a:highlight>
                <a:latin typeface="Georgia"/>
                <a:ea typeface="Georgia"/>
                <a:cs typeface="Georgia"/>
                <a:sym typeface="Georgia"/>
              </a:rPr>
              <a:t> Objetivo de seguridad más popular para las prácticas de nuestra lista. De 20 prácticas, 12  apuntan a la integridad.  integridad de la lógica del PLC , la integridad de las variables del PLC (incluidos los temporizadores y contadores) o la integridad de los valores de E/S .</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l">
              <a:lnSpc>
                <a:spcPct val="190909"/>
              </a:lnSpc>
              <a:spcBef>
                <a:spcPts val="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Endurecimiento:</a:t>
            </a:r>
            <a:r>
              <a:rPr b="0" i="0" lang="es-ES" sz="1500" u="none" cap="none" strike="noStrike">
                <a:solidFill>
                  <a:srgbClr val="292929"/>
                </a:solidFill>
                <a:highlight>
                  <a:srgbClr val="FFFFFF"/>
                </a:highlight>
                <a:latin typeface="Georgia"/>
                <a:ea typeface="Georgia"/>
                <a:cs typeface="Georgia"/>
                <a:sym typeface="Georgia"/>
              </a:rPr>
              <a:t> Esto incluye todo lo que implica reducir la complejidad y, por lo tanto, la superficie de ataque. Dos prácticas entran en esta categoría.</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l">
              <a:lnSpc>
                <a:spcPct val="190909"/>
              </a:lnSpc>
              <a:spcBef>
                <a:spcPts val="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Resiliencia:</a:t>
            </a:r>
            <a:r>
              <a:rPr b="0" i="0" lang="es-ES" sz="1500" u="none" cap="none" strike="noStrike">
                <a:solidFill>
                  <a:srgbClr val="292929"/>
                </a:solidFill>
                <a:highlight>
                  <a:srgbClr val="FFFFFF"/>
                </a:highlight>
                <a:latin typeface="Georgia"/>
                <a:ea typeface="Georgia"/>
                <a:cs typeface="Georgia"/>
                <a:sym typeface="Georgia"/>
              </a:rPr>
              <a:t> Prácticas que aseguran que un PLC se ejecutará de forma robusta en caso de errores. 1 práctica.</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l">
              <a:lnSpc>
                <a:spcPct val="190909"/>
              </a:lnSpc>
              <a:spcBef>
                <a:spcPts val="0"/>
              </a:spcBef>
              <a:spcAft>
                <a:spcPts val="0"/>
              </a:spcAft>
              <a:buClr>
                <a:srgbClr val="292929"/>
              </a:buClr>
              <a:buSzPts val="1500"/>
              <a:buFont typeface="Georgia"/>
              <a:buChar char="●"/>
            </a:pPr>
            <a:r>
              <a:rPr b="1" i="0" lang="es-ES" sz="1500" u="none" cap="none" strike="noStrike">
                <a:solidFill>
                  <a:srgbClr val="292929"/>
                </a:solidFill>
                <a:highlight>
                  <a:srgbClr val="FFFFFF"/>
                </a:highlight>
                <a:latin typeface="Georgia"/>
                <a:ea typeface="Georgia"/>
                <a:cs typeface="Georgia"/>
                <a:sym typeface="Georgia"/>
              </a:rPr>
              <a:t>Monitoreo:</a:t>
            </a:r>
            <a:r>
              <a:rPr b="0" i="0" lang="es-ES" sz="1500" u="none" cap="none" strike="noStrike">
                <a:solidFill>
                  <a:srgbClr val="292929"/>
                </a:solidFill>
                <a:highlight>
                  <a:srgbClr val="FFFFFF"/>
                </a:highlight>
                <a:latin typeface="Georgia"/>
                <a:ea typeface="Georgia"/>
                <a:cs typeface="Georgia"/>
                <a:sym typeface="Georgia"/>
              </a:rPr>
              <a:t> Esta etiqueta marca todas las prácticas que recomiendan monitorear ciertos valores en el PLC que podrían indicar problemas de seguridad.Con cinco prácticas, esta es la segunda categoría más popular.</a:t>
            </a:r>
            <a:endParaRPr b="0" i="0" sz="1500" u="none" cap="none" strike="noStrike">
              <a:solidFill>
                <a:srgbClr val="292929"/>
              </a:solidFill>
              <a:highlight>
                <a:srgbClr val="FFFFFF"/>
              </a:highlight>
              <a:latin typeface="Georgia"/>
              <a:ea typeface="Georgia"/>
              <a:cs typeface="Georgia"/>
              <a:sym typeface="Georgia"/>
            </a:endParaRPr>
          </a:p>
        </p:txBody>
      </p:sp>
      <p:sp>
        <p:nvSpPr>
          <p:cNvPr id="178" name="Google Shape;178;p19"/>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84" name="Google Shape;184;p20"/>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p20"/>
          <p:cNvSpPr txBox="1"/>
          <p:nvPr/>
        </p:nvSpPr>
        <p:spPr>
          <a:xfrm>
            <a:off x="1880700" y="1633750"/>
            <a:ext cx="93243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¿Cómo se eligieron los TOP20?</a:t>
            </a:r>
            <a:endParaRPr b="0" i="0" sz="2700" u="none" cap="none" strike="noStrike">
              <a:solidFill>
                <a:srgbClr val="000000"/>
              </a:solidFill>
              <a:latin typeface="Calibri"/>
              <a:ea typeface="Calibri"/>
              <a:cs typeface="Calibri"/>
              <a:sym typeface="Calibri"/>
            </a:endParaRPr>
          </a:p>
        </p:txBody>
      </p:sp>
      <p:sp>
        <p:nvSpPr>
          <p:cNvPr id="186" name="Google Shape;186;p20"/>
          <p:cNvSpPr txBox="1"/>
          <p:nvPr/>
        </p:nvSpPr>
        <p:spPr>
          <a:xfrm>
            <a:off x="1899725" y="2602625"/>
            <a:ext cx="9681000" cy="2187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1304"/>
              </a:lnSpc>
              <a:spcBef>
                <a:spcPts val="4700"/>
              </a:spcBef>
              <a:spcAft>
                <a:spcPts val="0"/>
              </a:spcAft>
              <a:buClr>
                <a:srgbClr val="616161"/>
              </a:buClr>
              <a:buSzPts val="1800"/>
              <a:buFont typeface="Arial"/>
              <a:buChar char="●"/>
            </a:pPr>
            <a:r>
              <a:rPr b="0" i="0" lang="es-ES" sz="1500" u="none" cap="none" strike="noStrike">
                <a:solidFill>
                  <a:srgbClr val="292929"/>
                </a:solidFill>
                <a:highlight>
                  <a:srgbClr val="FFFFFF"/>
                </a:highlight>
                <a:latin typeface="Georgia"/>
                <a:ea typeface="Georgia"/>
                <a:cs typeface="Georgia"/>
                <a:sym typeface="Georgia"/>
              </a:rPr>
              <a:t>Muchas sugerencias para prácticas seguras de codificación de PLC, no  trataban realmente de codificación, sino de arquitectura, redes, prácticas para otros dispositivos como HMI o documentación</a:t>
            </a:r>
            <a:endParaRPr b="0" i="0" sz="1500" u="none" cap="none" strike="noStrike">
              <a:solidFill>
                <a:srgbClr val="292929"/>
              </a:solidFill>
              <a:highlight>
                <a:srgbClr val="FFFFFF"/>
              </a:highlight>
              <a:latin typeface="Georgia"/>
              <a:ea typeface="Georgia"/>
              <a:cs typeface="Georgia"/>
              <a:sym typeface="Georgia"/>
            </a:endParaRPr>
          </a:p>
          <a:p>
            <a:pPr indent="-342900" lvl="0" marL="457200" marR="0" rtl="0" algn="l">
              <a:lnSpc>
                <a:spcPct val="91304"/>
              </a:lnSpc>
              <a:spcBef>
                <a:spcPts val="0"/>
              </a:spcBef>
              <a:spcAft>
                <a:spcPts val="0"/>
              </a:spcAft>
              <a:buClr>
                <a:srgbClr val="616161"/>
              </a:buClr>
              <a:buSzPts val="1800"/>
              <a:buFont typeface="Arial"/>
              <a:buChar char="●"/>
            </a:pPr>
            <a:r>
              <a:rPr b="0" i="0" lang="es-ES" sz="1500" u="none" cap="none" strike="noStrike">
                <a:solidFill>
                  <a:srgbClr val="292929"/>
                </a:solidFill>
                <a:highlight>
                  <a:srgbClr val="FFFFFF"/>
                </a:highlight>
                <a:latin typeface="Georgia"/>
                <a:ea typeface="Georgia"/>
                <a:cs typeface="Georgia"/>
                <a:sym typeface="Georgia"/>
              </a:rPr>
              <a:t>Así que acordamos la definición simple de " </a:t>
            </a:r>
            <a:r>
              <a:rPr b="1" i="1" lang="es-ES" sz="1500" u="none" cap="none" strike="noStrike">
                <a:solidFill>
                  <a:srgbClr val="292929"/>
                </a:solidFill>
                <a:highlight>
                  <a:srgbClr val="FFFFFF"/>
                </a:highlight>
                <a:latin typeface="Georgia"/>
                <a:ea typeface="Georgia"/>
                <a:cs typeface="Georgia"/>
                <a:sym typeface="Georgia"/>
              </a:rPr>
              <a:t>cualquier cosa que involucre cambios en el propio PLC"</a:t>
            </a:r>
            <a:r>
              <a:rPr b="0" i="0" lang="es-ES" sz="1500" u="none" cap="none" strike="noStrike">
                <a:solidFill>
                  <a:srgbClr val="292929"/>
                </a:solidFill>
                <a:highlight>
                  <a:srgbClr val="FFFFFF"/>
                </a:highlight>
                <a:latin typeface="Georgia"/>
                <a:ea typeface="Georgia"/>
                <a:cs typeface="Georgia"/>
                <a:sym typeface="Georgia"/>
              </a:rPr>
              <a:t> para decidir si una práctica estaba dentro del alcance de nuestra lista de prácticas de codificación segura de PLC.</a:t>
            </a:r>
            <a:endParaRPr b="0" i="0" sz="1500" u="none" cap="none" strike="noStrike">
              <a:solidFill>
                <a:srgbClr val="292929"/>
              </a:solidFill>
              <a:highlight>
                <a:srgbClr val="FFFFFF"/>
              </a:highlight>
              <a:latin typeface="Georgia"/>
              <a:ea typeface="Georgia"/>
              <a:cs typeface="Georgia"/>
              <a:sym typeface="Georgia"/>
            </a:endParaRPr>
          </a:p>
          <a:p>
            <a:pPr indent="-333375" lvl="0" marL="457200" marR="0" rtl="0" algn="l">
              <a:lnSpc>
                <a:spcPct val="91304"/>
              </a:lnSpc>
              <a:spcBef>
                <a:spcPts val="0"/>
              </a:spcBef>
              <a:spcAft>
                <a:spcPts val="0"/>
              </a:spcAft>
              <a:buClr>
                <a:srgbClr val="292929"/>
              </a:buClr>
              <a:buSzPts val="1650"/>
              <a:buFont typeface="Arial"/>
              <a:buChar char="●"/>
            </a:pPr>
            <a:r>
              <a:rPr b="0" i="0" lang="es-ES" sz="1500" u="none" cap="none" strike="noStrike">
                <a:solidFill>
                  <a:srgbClr val="292929"/>
                </a:solidFill>
                <a:highlight>
                  <a:srgbClr val="FFFFFF"/>
                </a:highlight>
                <a:latin typeface="Georgia"/>
                <a:ea typeface="Georgia"/>
                <a:cs typeface="Georgia"/>
                <a:sym typeface="Georgia"/>
              </a:rPr>
              <a:t>No descartamos todas las prácticas que no encajaban en esta definición. Hay una </a:t>
            </a:r>
            <a:r>
              <a:rPr b="1" i="0" lang="es-ES" sz="1500" u="none" cap="none" strike="noStrike">
                <a:solidFill>
                  <a:srgbClr val="292929"/>
                </a:solidFill>
                <a:highlight>
                  <a:srgbClr val="FFFFFF"/>
                </a:highlight>
                <a:latin typeface="Georgia"/>
                <a:ea typeface="Georgia"/>
                <a:cs typeface="Georgia"/>
                <a:sym typeface="Georgia"/>
              </a:rPr>
              <a:t>segunda lista</a:t>
            </a:r>
            <a:r>
              <a:rPr b="0" i="0" lang="es-ES" sz="1500" u="none" cap="none" strike="noStrike">
                <a:solidFill>
                  <a:srgbClr val="292929"/>
                </a:solidFill>
                <a:highlight>
                  <a:srgbClr val="FFFFFF"/>
                </a:highlight>
                <a:latin typeface="Georgia"/>
                <a:ea typeface="Georgia"/>
                <a:cs typeface="Georgia"/>
                <a:sym typeface="Georgia"/>
              </a:rPr>
              <a:t> a la espera de ser editada y ordenada, que tiene el título provisional de "</a:t>
            </a:r>
            <a:r>
              <a:rPr b="1" i="0" lang="es-ES" sz="1500" u="none" cap="none" strike="noStrike">
                <a:solidFill>
                  <a:srgbClr val="292929"/>
                </a:solidFill>
                <a:highlight>
                  <a:srgbClr val="FFFFFF"/>
                </a:highlight>
                <a:latin typeface="Georgia"/>
                <a:ea typeface="Georgia"/>
                <a:cs typeface="Georgia"/>
                <a:sym typeface="Georgia"/>
              </a:rPr>
              <a:t>prácticas de entorno PLC seguro</a:t>
            </a:r>
            <a:r>
              <a:rPr b="0" i="0" lang="es-ES" sz="1500" u="none" cap="none" strike="noStrike">
                <a:solidFill>
                  <a:srgbClr val="292929"/>
                </a:solidFill>
                <a:highlight>
                  <a:srgbClr val="FFFFFF"/>
                </a:highlight>
                <a:latin typeface="Georgia"/>
                <a:ea typeface="Georgia"/>
                <a:cs typeface="Georgia"/>
                <a:sym typeface="Georgia"/>
              </a:rPr>
              <a:t>".</a:t>
            </a:r>
            <a:endParaRPr b="0" i="0" sz="1500" u="none" cap="none" strike="noStrike">
              <a:solidFill>
                <a:srgbClr val="292929"/>
              </a:solidFill>
              <a:highlight>
                <a:srgbClr val="FFFFFF"/>
              </a:highlight>
              <a:latin typeface="Georgia"/>
              <a:ea typeface="Georgia"/>
              <a:cs typeface="Georgia"/>
              <a:sym typeface="Georgia"/>
            </a:endParaRPr>
          </a:p>
          <a:p>
            <a:pPr indent="-323850" lvl="0" marL="457200" marR="0" rtl="0" algn="l">
              <a:lnSpc>
                <a:spcPct val="91304"/>
              </a:lnSpc>
              <a:spcBef>
                <a:spcPts val="0"/>
              </a:spcBef>
              <a:spcAft>
                <a:spcPts val="0"/>
              </a:spcAft>
              <a:buClr>
                <a:srgbClr val="292929"/>
              </a:buClr>
              <a:buSzPts val="1500"/>
              <a:buFont typeface="Georgia"/>
              <a:buChar char="●"/>
            </a:pPr>
            <a:r>
              <a:rPr b="0" i="0" lang="es-ES" sz="1500" u="none" cap="none" strike="noStrike">
                <a:solidFill>
                  <a:srgbClr val="292929"/>
                </a:solidFill>
                <a:highlight>
                  <a:srgbClr val="FFFFFF"/>
                </a:highlight>
                <a:latin typeface="Georgia"/>
                <a:ea typeface="Georgia"/>
                <a:cs typeface="Georgia"/>
                <a:sym typeface="Georgia"/>
              </a:rPr>
              <a:t>No significa nada en qué parte de la lista se encuentra una práctica. El número 1 no es más importante que el número 20. Están agrupados por objetivos de seguridad</a:t>
            </a:r>
            <a:endParaRPr b="0" i="0" sz="1500" u="none" cap="none" strike="noStrike">
              <a:solidFill>
                <a:srgbClr val="292929"/>
              </a:solidFill>
              <a:highlight>
                <a:srgbClr val="FFFFFF"/>
              </a:highlight>
              <a:latin typeface="Georgia"/>
              <a:ea typeface="Georgia"/>
              <a:cs typeface="Georgia"/>
              <a:sym typeface="Georgia"/>
            </a:endParaRPr>
          </a:p>
        </p:txBody>
      </p:sp>
      <p:sp>
        <p:nvSpPr>
          <p:cNvPr id="187" name="Google Shape;187;p20"/>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93" name="Google Shape;193;p21"/>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4" name="Google Shape;194;p21"/>
          <p:cNvSpPr txBox="1"/>
          <p:nvPr/>
        </p:nvSpPr>
        <p:spPr>
          <a:xfrm>
            <a:off x="1880700" y="1633750"/>
            <a:ext cx="93243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Algunas prácticas son tan básicas. ¿Por qué se han incluido?</a:t>
            </a:r>
            <a:endParaRPr b="0" i="0" sz="2700" u="none" cap="none" strike="noStrike">
              <a:solidFill>
                <a:srgbClr val="000000"/>
              </a:solidFill>
              <a:latin typeface="Calibri"/>
              <a:ea typeface="Calibri"/>
              <a:cs typeface="Calibri"/>
              <a:sym typeface="Calibri"/>
            </a:endParaRPr>
          </a:p>
        </p:txBody>
      </p:sp>
      <p:sp>
        <p:nvSpPr>
          <p:cNvPr id="195" name="Google Shape;195;p21"/>
          <p:cNvSpPr txBox="1"/>
          <p:nvPr/>
        </p:nvSpPr>
        <p:spPr>
          <a:xfrm>
            <a:off x="1899725" y="2234050"/>
            <a:ext cx="9681000" cy="3858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5882"/>
              </a:lnSpc>
              <a:spcBef>
                <a:spcPts val="4000"/>
              </a:spcBef>
              <a:spcAft>
                <a:spcPts val="0"/>
              </a:spcAft>
              <a:buClr>
                <a:srgbClr val="616161"/>
              </a:buClr>
              <a:buSzPts val="1800"/>
              <a:buFont typeface="Arial"/>
              <a:buChar char="●"/>
            </a:pPr>
            <a:r>
              <a:rPr b="1" i="0" lang="es-ES" sz="1500" u="none" cap="none" strike="noStrike">
                <a:solidFill>
                  <a:srgbClr val="292929"/>
                </a:solidFill>
                <a:highlight>
                  <a:srgbClr val="FFFFFF"/>
                </a:highlight>
                <a:latin typeface="Arial"/>
                <a:ea typeface="Arial"/>
                <a:cs typeface="Arial"/>
                <a:sym typeface="Arial"/>
              </a:rPr>
              <a:t>Caso 1: Demasiado básico para la gente de seguridad</a:t>
            </a:r>
            <a:endParaRPr b="1" i="0" sz="1500" u="none" cap="none" strike="noStrike">
              <a:solidFill>
                <a:srgbClr val="292929"/>
              </a:solidFill>
              <a:highlight>
                <a:srgbClr val="FFFFFF"/>
              </a:highlight>
              <a:latin typeface="Arial"/>
              <a:ea typeface="Arial"/>
              <a:cs typeface="Arial"/>
              <a:sym typeface="Arial"/>
            </a:endParaRPr>
          </a:p>
          <a:p>
            <a:pPr indent="-342900" lvl="0" marL="457200" marR="0" rtl="0" algn="l">
              <a:lnSpc>
                <a:spcPct val="105882"/>
              </a:lnSpc>
              <a:spcBef>
                <a:spcPts val="0"/>
              </a:spcBef>
              <a:spcAft>
                <a:spcPts val="0"/>
              </a:spcAft>
              <a:buClr>
                <a:srgbClr val="616161"/>
              </a:buClr>
              <a:buSzPts val="1800"/>
              <a:buFont typeface="Arial"/>
              <a:buChar char="●"/>
            </a:pPr>
            <a:r>
              <a:rPr b="1" i="0" lang="es-ES" sz="1500" u="none" cap="none" strike="noStrike">
                <a:solidFill>
                  <a:srgbClr val="292929"/>
                </a:solidFill>
                <a:highlight>
                  <a:srgbClr val="FFFFFF"/>
                </a:highlight>
                <a:latin typeface="Arial"/>
                <a:ea typeface="Arial"/>
                <a:cs typeface="Arial"/>
                <a:sym typeface="Arial"/>
              </a:rPr>
              <a:t>Caso 2: Demasiado básico para programadores de PLC</a:t>
            </a:r>
            <a:endParaRPr b="1" i="0" sz="1500" u="none" cap="none" strike="noStrike">
              <a:solidFill>
                <a:srgbClr val="292929"/>
              </a:solidFill>
              <a:highlight>
                <a:srgbClr val="FFFFFF"/>
              </a:highlight>
              <a:latin typeface="Arial"/>
              <a:ea typeface="Arial"/>
              <a:cs typeface="Arial"/>
              <a:sym typeface="Arial"/>
            </a:endParaRPr>
          </a:p>
          <a:p>
            <a:pPr indent="-333375" lvl="0" marL="457200" marR="0" rtl="0" algn="l">
              <a:lnSpc>
                <a:spcPct val="105882"/>
              </a:lnSpc>
              <a:spcBef>
                <a:spcPts val="0"/>
              </a:spcBef>
              <a:spcAft>
                <a:spcPts val="0"/>
              </a:spcAft>
              <a:buClr>
                <a:srgbClr val="292929"/>
              </a:buClr>
              <a:buSzPts val="1650"/>
              <a:buFont typeface="Arial"/>
              <a:buChar char="●"/>
            </a:pPr>
            <a:r>
              <a:rPr b="1" i="0" lang="es-ES" sz="1500" u="none" cap="none" strike="noStrike">
                <a:solidFill>
                  <a:srgbClr val="292929"/>
                </a:solidFill>
                <a:highlight>
                  <a:srgbClr val="FFFFFF"/>
                </a:highlight>
                <a:latin typeface="Arial"/>
                <a:ea typeface="Arial"/>
                <a:cs typeface="Arial"/>
                <a:sym typeface="Arial"/>
              </a:rPr>
              <a:t>Caso 3: Todo el mundo hace esto de todos modos</a:t>
            </a:r>
            <a:endParaRPr b="1" i="0" sz="1500" u="none" cap="none" strike="noStrike">
              <a:solidFill>
                <a:srgbClr val="292929"/>
              </a:solidFill>
              <a:highlight>
                <a:srgbClr val="FFFFFF"/>
              </a:highlight>
              <a:latin typeface="Arial"/>
              <a:ea typeface="Arial"/>
              <a:cs typeface="Arial"/>
              <a:sym typeface="Arial"/>
            </a:endParaRPr>
          </a:p>
          <a:p>
            <a:pPr indent="0" lvl="0" marL="0" marR="0" rtl="0" algn="l">
              <a:lnSpc>
                <a:spcPct val="105882"/>
              </a:lnSpc>
              <a:spcBef>
                <a:spcPts val="4000"/>
              </a:spcBef>
              <a:spcAft>
                <a:spcPts val="0"/>
              </a:spcAft>
              <a:buClr>
                <a:srgbClr val="000000"/>
              </a:buClr>
              <a:buSzPts val="1500"/>
              <a:buFont typeface="Arial"/>
              <a:buNone/>
            </a:pPr>
            <a:r>
              <a:rPr b="0" i="0" lang="es-ES" sz="1500" u="none" cap="none" strike="noStrike">
                <a:solidFill>
                  <a:srgbClr val="292929"/>
                </a:solidFill>
                <a:highlight>
                  <a:srgbClr val="FFFFFF"/>
                </a:highlight>
                <a:latin typeface="Georgia"/>
                <a:ea typeface="Georgia"/>
                <a:cs typeface="Georgia"/>
                <a:sym typeface="Georgia"/>
              </a:rPr>
              <a:t>Pueden parecer básicos para los expertos en seguridad, pero tal vez no para los programadores de PLC.Requisito parece básico, su implementación no siempre es tan sencilla.</a:t>
            </a:r>
            <a:endParaRPr b="0" i="0" sz="1500" u="none" cap="none" strike="noStrike">
              <a:solidFill>
                <a:srgbClr val="292929"/>
              </a:solidFill>
              <a:highlight>
                <a:srgbClr val="FFFFFF"/>
              </a:highlight>
              <a:latin typeface="Georgia"/>
              <a:ea typeface="Georgia"/>
              <a:cs typeface="Georgia"/>
              <a:sym typeface="Georgia"/>
            </a:endParaRPr>
          </a:p>
          <a:p>
            <a:pPr indent="0" lvl="0" marL="0" marR="0" rtl="0" algn="l">
              <a:lnSpc>
                <a:spcPct val="105882"/>
              </a:lnSpc>
              <a:spcBef>
                <a:spcPts val="4000"/>
              </a:spcBef>
              <a:spcAft>
                <a:spcPts val="0"/>
              </a:spcAft>
              <a:buClr>
                <a:srgbClr val="000000"/>
              </a:buClr>
              <a:buSzPts val="1500"/>
              <a:buFont typeface="Arial"/>
              <a:buNone/>
            </a:pPr>
            <a:r>
              <a:rPr b="0" i="0" lang="es-ES" sz="1500" u="none" cap="none" strike="noStrike">
                <a:solidFill>
                  <a:srgbClr val="292929"/>
                </a:solidFill>
                <a:highlight>
                  <a:srgbClr val="FFFFFF"/>
                </a:highlight>
                <a:latin typeface="Georgia"/>
                <a:ea typeface="Georgia"/>
                <a:cs typeface="Georgia"/>
                <a:sym typeface="Georgia"/>
              </a:rPr>
              <a:t>Desde la perspectiva de un programador de PLC, algunas prácticas  pueden parecer básicas pero  </a:t>
            </a:r>
            <a:r>
              <a:rPr b="0" i="1" lang="es-ES" sz="1500" u="none" cap="none" strike="noStrike">
                <a:solidFill>
                  <a:srgbClr val="292929"/>
                </a:solidFill>
                <a:highlight>
                  <a:srgbClr val="FFFFFF"/>
                </a:highlight>
                <a:latin typeface="Georgia"/>
                <a:ea typeface="Georgia"/>
                <a:cs typeface="Georgia"/>
                <a:sym typeface="Georgia"/>
              </a:rPr>
              <a:t>también</a:t>
            </a:r>
            <a:r>
              <a:rPr b="0" i="0" lang="es-ES" sz="1500" u="none" cap="none" strike="noStrike">
                <a:solidFill>
                  <a:srgbClr val="292929"/>
                </a:solidFill>
                <a:highlight>
                  <a:srgbClr val="FFFFFF"/>
                </a:highlight>
                <a:latin typeface="Georgia"/>
                <a:ea typeface="Georgia"/>
                <a:cs typeface="Georgia"/>
                <a:sym typeface="Georgia"/>
              </a:rPr>
              <a:t> tienen sentido por razones de seguridad</a:t>
            </a:r>
            <a:endParaRPr b="0" i="0" sz="1500" u="none" cap="none" strike="noStrike">
              <a:solidFill>
                <a:srgbClr val="292929"/>
              </a:solidFill>
              <a:highlight>
                <a:srgbClr val="FFFFFF"/>
              </a:highlight>
              <a:latin typeface="Georgia"/>
              <a:ea typeface="Georgia"/>
              <a:cs typeface="Georgia"/>
              <a:sym typeface="Georgia"/>
            </a:endParaRPr>
          </a:p>
          <a:p>
            <a:pPr indent="0" lvl="0" marL="0" marR="0" rtl="0" algn="l">
              <a:lnSpc>
                <a:spcPct val="91304"/>
              </a:lnSpc>
              <a:spcBef>
                <a:spcPts val="4700"/>
              </a:spcBef>
              <a:spcAft>
                <a:spcPts val="0"/>
              </a:spcAft>
              <a:buClr>
                <a:srgbClr val="000000"/>
              </a:buClr>
              <a:buSzPts val="1500"/>
              <a:buFont typeface="Arial"/>
              <a:buNone/>
            </a:pPr>
            <a:r>
              <a:rPr b="0" i="0" lang="es-ES" sz="1500" u="none" cap="none" strike="noStrike">
                <a:solidFill>
                  <a:srgbClr val="292929"/>
                </a:solidFill>
                <a:highlight>
                  <a:srgbClr val="FFFFFF"/>
                </a:highlight>
                <a:latin typeface="Georgia"/>
                <a:ea typeface="Georgia"/>
                <a:cs typeface="Georgia"/>
                <a:sym typeface="Georgia"/>
              </a:rPr>
              <a:t>El documento  pretende ser una guía para los programadores de PLC o la seguridad, o ambas,</a:t>
            </a:r>
            <a:endParaRPr b="1" i="0" sz="1650" u="none" cap="none" strike="noStrike">
              <a:solidFill>
                <a:srgbClr val="292929"/>
              </a:solidFill>
              <a:highlight>
                <a:srgbClr val="FFFFFF"/>
              </a:highlight>
              <a:latin typeface="Arial"/>
              <a:ea typeface="Arial"/>
              <a:cs typeface="Arial"/>
              <a:sym typeface="Arial"/>
            </a:endParaRPr>
          </a:p>
        </p:txBody>
      </p:sp>
      <p:sp>
        <p:nvSpPr>
          <p:cNvPr id="196" name="Google Shape;196;p21"/>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02" name="Google Shape;202;p22"/>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3" name="Google Shape;203;p22"/>
          <p:cNvPicPr preferRelativeResize="0"/>
          <p:nvPr/>
        </p:nvPicPr>
        <p:blipFill rotWithShape="1">
          <a:blip r:embed="rId3">
            <a:alphaModFix/>
          </a:blip>
          <a:srcRect b="0" l="0" r="0" t="0"/>
          <a:stretch/>
        </p:blipFill>
        <p:spPr>
          <a:xfrm>
            <a:off x="3709775" y="1721225"/>
            <a:ext cx="4169064" cy="4319151"/>
          </a:xfrm>
          <a:prstGeom prst="rect">
            <a:avLst/>
          </a:prstGeom>
          <a:noFill/>
          <a:ln>
            <a:noFill/>
          </a:ln>
        </p:spPr>
      </p:pic>
      <p:sp>
        <p:nvSpPr>
          <p:cNvPr id="204" name="Google Shape;204;p22"/>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10" name="Google Shape;210;p23"/>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1" name="Google Shape;211;p23"/>
          <p:cNvSpPr txBox="1"/>
          <p:nvPr/>
        </p:nvSpPr>
        <p:spPr>
          <a:xfrm>
            <a:off x="1880700" y="1633750"/>
            <a:ext cx="93243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Quienes somos</a:t>
            </a:r>
            <a:endParaRPr b="0" i="0" sz="2700" u="none" cap="none" strike="noStrike">
              <a:solidFill>
                <a:srgbClr val="000000"/>
              </a:solidFill>
              <a:latin typeface="Calibri"/>
              <a:ea typeface="Calibri"/>
              <a:cs typeface="Calibri"/>
              <a:sym typeface="Calibri"/>
            </a:endParaRPr>
          </a:p>
        </p:txBody>
      </p:sp>
      <p:sp>
        <p:nvSpPr>
          <p:cNvPr id="212" name="Google Shape;212;p23"/>
          <p:cNvSpPr txBox="1"/>
          <p:nvPr/>
        </p:nvSpPr>
        <p:spPr>
          <a:xfrm>
            <a:off x="1899725" y="2602625"/>
            <a:ext cx="9681000" cy="880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1304"/>
              </a:lnSpc>
              <a:spcBef>
                <a:spcPts val="4700"/>
              </a:spcBef>
              <a:spcAft>
                <a:spcPts val="0"/>
              </a:spcAft>
              <a:buClr>
                <a:srgbClr val="616161"/>
              </a:buClr>
              <a:buSzPts val="1800"/>
              <a:buFont typeface="Arial"/>
              <a:buChar char="●"/>
            </a:pPr>
            <a:r>
              <a:rPr b="0" i="0" lang="es-ES" sz="1500" u="none" cap="none" strike="noStrike">
                <a:solidFill>
                  <a:srgbClr val="292929"/>
                </a:solidFill>
                <a:highlight>
                  <a:srgbClr val="FFFFFF"/>
                </a:highlight>
                <a:latin typeface="Georgia"/>
                <a:ea typeface="Georgia"/>
                <a:cs typeface="Georgia"/>
                <a:sym typeface="Georgia"/>
              </a:rPr>
              <a:t>El Proyecto de prácticas seguras de codificación de PLC es un esfuerzo de la comunidad. Podemos decir con orgullo que tenemos más de 900 usuarios registrados en la plataforma que hemos utilizado para estructurar nuestras discusiones a lo largo del proyecto</a:t>
            </a:r>
            <a:r>
              <a:rPr b="1" i="0" lang="es-ES" sz="1650" u="none" cap="none" strike="noStrike">
                <a:solidFill>
                  <a:srgbClr val="292929"/>
                </a:solidFill>
                <a:highlight>
                  <a:srgbClr val="FFFFFF"/>
                </a:highlight>
                <a:latin typeface="Arial"/>
                <a:ea typeface="Arial"/>
                <a:cs typeface="Arial"/>
                <a:sym typeface="Arial"/>
              </a:rPr>
              <a:t>.</a:t>
            </a:r>
            <a:endParaRPr b="1" i="0" sz="1650" u="none" cap="none" strike="noStrike">
              <a:solidFill>
                <a:srgbClr val="292929"/>
              </a:solidFill>
              <a:highlight>
                <a:srgbClr val="FFFFFF"/>
              </a:highlight>
              <a:latin typeface="Arial"/>
              <a:ea typeface="Arial"/>
              <a:cs typeface="Arial"/>
              <a:sym typeface="Arial"/>
            </a:endParaRPr>
          </a:p>
        </p:txBody>
      </p:sp>
      <p:pic>
        <p:nvPicPr>
          <p:cNvPr id="213" name="Google Shape;213;p23"/>
          <p:cNvPicPr preferRelativeResize="0"/>
          <p:nvPr/>
        </p:nvPicPr>
        <p:blipFill rotWithShape="1">
          <a:blip r:embed="rId3">
            <a:alphaModFix/>
          </a:blip>
          <a:srcRect b="0" l="0" r="0" t="0"/>
          <a:stretch/>
        </p:blipFill>
        <p:spPr>
          <a:xfrm>
            <a:off x="6781850" y="3889800"/>
            <a:ext cx="2867025" cy="885825"/>
          </a:xfrm>
          <a:prstGeom prst="rect">
            <a:avLst/>
          </a:prstGeom>
          <a:noFill/>
          <a:ln>
            <a:noFill/>
          </a:ln>
        </p:spPr>
      </p:pic>
      <p:pic>
        <p:nvPicPr>
          <p:cNvPr id="214" name="Google Shape;214;p23"/>
          <p:cNvPicPr preferRelativeResize="0"/>
          <p:nvPr/>
        </p:nvPicPr>
        <p:blipFill rotWithShape="1">
          <a:blip r:embed="rId4">
            <a:alphaModFix/>
          </a:blip>
          <a:srcRect b="0" l="0" r="0" t="0"/>
          <a:stretch/>
        </p:blipFill>
        <p:spPr>
          <a:xfrm>
            <a:off x="2606813" y="3918368"/>
            <a:ext cx="2552700" cy="828675"/>
          </a:xfrm>
          <a:prstGeom prst="rect">
            <a:avLst/>
          </a:prstGeom>
          <a:noFill/>
          <a:ln>
            <a:noFill/>
          </a:ln>
        </p:spPr>
      </p:pic>
      <p:sp>
        <p:nvSpPr>
          <p:cNvPr id="215" name="Google Shape;215;p23"/>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221" name="Google Shape;221;p24"/>
          <p:cNvPicPr preferRelativeResize="0"/>
          <p:nvPr/>
        </p:nvPicPr>
        <p:blipFill rotWithShape="1">
          <a:blip r:embed="rId3">
            <a:alphaModFix/>
          </a:blip>
          <a:srcRect b="0" l="0" r="0" t="0"/>
          <a:stretch/>
        </p:blipFill>
        <p:spPr>
          <a:xfrm>
            <a:off x="1311225" y="3144481"/>
            <a:ext cx="9382125" cy="1866900"/>
          </a:xfrm>
          <a:prstGeom prst="rect">
            <a:avLst/>
          </a:prstGeom>
          <a:noFill/>
          <a:ln>
            <a:noFill/>
          </a:ln>
        </p:spPr>
      </p:pic>
      <p:sp>
        <p:nvSpPr>
          <p:cNvPr id="222" name="Google Shape;222;p24"/>
          <p:cNvSpPr txBox="1"/>
          <p:nvPr/>
        </p:nvSpPr>
        <p:spPr>
          <a:xfrm>
            <a:off x="1994700" y="2222675"/>
            <a:ext cx="809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Características Sistema PLC</a:t>
            </a:r>
            <a:endParaRPr b="0" i="0" sz="2700" u="none" cap="none" strike="noStrike">
              <a:solidFill>
                <a:srgbClr val="000000"/>
              </a:solidFill>
              <a:latin typeface="Calibri"/>
              <a:ea typeface="Calibri"/>
              <a:cs typeface="Calibri"/>
              <a:sym typeface="Calibri"/>
            </a:endParaRPr>
          </a:p>
        </p:txBody>
      </p:sp>
      <p:sp>
        <p:nvSpPr>
          <p:cNvPr id="223" name="Google Shape;223;p24"/>
          <p:cNvSpPr txBox="1"/>
          <p:nvPr/>
        </p:nvSpPr>
        <p:spPr>
          <a:xfrm>
            <a:off x="1417400" y="5108450"/>
            <a:ext cx="10368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616161"/>
                </a:solidFill>
                <a:highlight>
                  <a:srgbClr val="FFFFFF"/>
                </a:highlight>
                <a:latin typeface="Arial"/>
                <a:ea typeface="Arial"/>
                <a:cs typeface="Arial"/>
                <a:sym typeface="Arial"/>
              </a:rPr>
              <a:t>Estas dos particularidades muy básicas de los PLC ya le brindan una gama sorprendentemente amplia de opciones para la codificación segura de PLC.</a:t>
            </a:r>
            <a:endParaRPr b="0" i="0" sz="1800" u="none" cap="none" strike="noStrike">
              <a:solidFill>
                <a:srgbClr val="000000"/>
              </a:solidFill>
              <a:latin typeface="Calibri"/>
              <a:ea typeface="Calibri"/>
              <a:cs typeface="Calibri"/>
              <a:sym typeface="Calibri"/>
            </a:endParaRPr>
          </a:p>
        </p:txBody>
      </p:sp>
      <p:sp>
        <p:nvSpPr>
          <p:cNvPr id="224" name="Google Shape;224;p24"/>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30" name="Google Shape;230;p25"/>
          <p:cNvSpPr txBox="1"/>
          <p:nvPr/>
        </p:nvSpPr>
        <p:spPr>
          <a:xfrm>
            <a:off x="1500775" y="1424800"/>
            <a:ext cx="809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Características Sistema PLC</a:t>
            </a:r>
            <a:endParaRPr b="0" i="0" sz="2700" u="none" cap="none" strike="noStrike">
              <a:solidFill>
                <a:srgbClr val="000000"/>
              </a:solidFill>
              <a:latin typeface="Calibri"/>
              <a:ea typeface="Calibri"/>
              <a:cs typeface="Calibri"/>
              <a:sym typeface="Calibri"/>
            </a:endParaRPr>
          </a:p>
        </p:txBody>
      </p:sp>
      <p:pic>
        <p:nvPicPr>
          <p:cNvPr id="231" name="Google Shape;231;p25"/>
          <p:cNvPicPr preferRelativeResize="0"/>
          <p:nvPr/>
        </p:nvPicPr>
        <p:blipFill rotWithShape="1">
          <a:blip r:embed="rId3">
            <a:alphaModFix/>
          </a:blip>
          <a:srcRect b="0" l="0" r="0" t="0"/>
          <a:stretch/>
        </p:blipFill>
        <p:spPr>
          <a:xfrm>
            <a:off x="5756575" y="1561163"/>
            <a:ext cx="4216295" cy="874588"/>
          </a:xfrm>
          <a:prstGeom prst="rect">
            <a:avLst/>
          </a:prstGeom>
          <a:noFill/>
          <a:ln>
            <a:noFill/>
          </a:ln>
        </p:spPr>
      </p:pic>
      <p:sp>
        <p:nvSpPr>
          <p:cNvPr id="232" name="Google Shape;232;p25"/>
          <p:cNvSpPr txBox="1"/>
          <p:nvPr/>
        </p:nvSpPr>
        <p:spPr>
          <a:xfrm>
            <a:off x="1709750" y="2659600"/>
            <a:ext cx="96885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0" lang="es-ES" sz="1800" u="none" cap="none" strike="noStrike">
                <a:solidFill>
                  <a:srgbClr val="616161"/>
                </a:solidFill>
                <a:highlight>
                  <a:srgbClr val="FFFFFF"/>
                </a:highlight>
                <a:latin typeface="Arial"/>
                <a:ea typeface="Arial"/>
                <a:cs typeface="Arial"/>
                <a:sym typeface="Arial"/>
              </a:rPr>
              <a:t>El conocimiento sobre el proceso físico</a:t>
            </a:r>
            <a:r>
              <a:rPr b="0" i="0" lang="es-ES" sz="1800" u="none" cap="none" strike="noStrike">
                <a:solidFill>
                  <a:srgbClr val="616161"/>
                </a:solidFill>
                <a:highlight>
                  <a:srgbClr val="FFFFFF"/>
                </a:highlight>
                <a:latin typeface="Arial"/>
                <a:ea typeface="Arial"/>
                <a:cs typeface="Arial"/>
                <a:sym typeface="Arial"/>
              </a:rPr>
              <a:t> puede servir como un medio para la validación de entradas que no tendría en una computadora "normal" que solo procesa datos: por ejemplo, puede validar entradas en función de cuánto tiempo tomaría físicamente una operación: llenado depósito, apertura compuertas….</a:t>
            </a:r>
            <a:endParaRPr b="0" i="0" sz="1800" u="none" cap="none" strike="noStrike">
              <a:solidFill>
                <a:srgbClr val="61616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1616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616161"/>
                </a:solidFill>
                <a:highlight>
                  <a:srgbClr val="FFFFFF"/>
                </a:highlight>
                <a:latin typeface="Arial"/>
                <a:ea typeface="Arial"/>
                <a:cs typeface="Arial"/>
                <a:sym typeface="Arial"/>
              </a:rPr>
              <a:t> Prácticas de codificación segura de PLC </a:t>
            </a:r>
            <a:r>
              <a:rPr b="0" i="0" lang="es-ES" sz="1800" u="none" cap="none" strike="noStrike">
                <a:solidFill>
                  <a:srgbClr val="616161"/>
                </a:solidFill>
                <a:highlight>
                  <a:schemeClr val="lt1"/>
                </a:highlight>
                <a:latin typeface="Arial"/>
                <a:ea typeface="Arial"/>
                <a:cs typeface="Arial"/>
                <a:sym typeface="Arial"/>
              </a:rPr>
              <a:t>n.º 11  </a:t>
            </a:r>
            <a:r>
              <a:rPr b="0" i="0" lang="es-ES" sz="1000" u="none" cap="none" strike="noStrike">
                <a:solidFill>
                  <a:schemeClr val="dk1"/>
                </a:solidFill>
                <a:highlight>
                  <a:srgbClr val="FFFFFF"/>
                </a:highlight>
                <a:latin typeface="Roboto"/>
                <a:ea typeface="Roboto"/>
                <a:cs typeface="Roboto"/>
                <a:sym typeface="Roboto"/>
              </a:rPr>
              <a:t> </a:t>
            </a:r>
            <a:r>
              <a:rPr b="0" i="0" lang="es-ES" sz="1800" u="none" cap="none" strike="noStrike">
                <a:solidFill>
                  <a:srgbClr val="616161"/>
                </a:solidFill>
                <a:highlight>
                  <a:schemeClr val="lt1"/>
                </a:highlight>
                <a:latin typeface="Arial"/>
                <a:ea typeface="Arial"/>
                <a:cs typeface="Arial"/>
                <a:sym typeface="Arial"/>
              </a:rPr>
              <a:t>n.º 12</a:t>
            </a:r>
            <a:endParaRPr b="0" i="0" sz="1800" u="none" cap="none" strike="noStrike">
              <a:solidFill>
                <a:srgbClr val="616161"/>
              </a:solidFill>
              <a:highlight>
                <a:srgbClr val="FFFFFF"/>
              </a:highlight>
              <a:latin typeface="Arial"/>
              <a:ea typeface="Arial"/>
              <a:cs typeface="Arial"/>
              <a:sym typeface="Arial"/>
            </a:endParaRPr>
          </a:p>
        </p:txBody>
      </p:sp>
      <p:pic>
        <p:nvPicPr>
          <p:cNvPr id="233" name="Google Shape;233;p25"/>
          <p:cNvPicPr preferRelativeResize="0"/>
          <p:nvPr/>
        </p:nvPicPr>
        <p:blipFill rotWithShape="1">
          <a:blip r:embed="rId4">
            <a:alphaModFix/>
          </a:blip>
          <a:srcRect b="0" l="0" r="0" t="0"/>
          <a:stretch/>
        </p:blipFill>
        <p:spPr>
          <a:xfrm>
            <a:off x="2840350" y="4440325"/>
            <a:ext cx="6753225" cy="1895475"/>
          </a:xfrm>
          <a:prstGeom prst="rect">
            <a:avLst/>
          </a:prstGeom>
          <a:noFill/>
          <a:ln>
            <a:noFill/>
          </a:ln>
        </p:spPr>
      </p:pic>
      <p:sp>
        <p:nvSpPr>
          <p:cNvPr id="234" name="Google Shape;234;p25"/>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40" name="Google Shape;240;p26"/>
          <p:cNvSpPr txBox="1"/>
          <p:nvPr/>
        </p:nvSpPr>
        <p:spPr>
          <a:xfrm>
            <a:off x="1500775" y="1424800"/>
            <a:ext cx="809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Características Sistema PLC</a:t>
            </a:r>
            <a:endParaRPr b="0" i="0" sz="2700" u="none" cap="none" strike="noStrike">
              <a:solidFill>
                <a:srgbClr val="000000"/>
              </a:solidFill>
              <a:latin typeface="Calibri"/>
              <a:ea typeface="Calibri"/>
              <a:cs typeface="Calibri"/>
              <a:sym typeface="Calibri"/>
            </a:endParaRPr>
          </a:p>
        </p:txBody>
      </p:sp>
      <p:sp>
        <p:nvSpPr>
          <p:cNvPr id="241" name="Google Shape;241;p26"/>
          <p:cNvSpPr txBox="1"/>
          <p:nvPr/>
        </p:nvSpPr>
        <p:spPr>
          <a:xfrm>
            <a:off x="1709750" y="2659600"/>
            <a:ext cx="9688500" cy="2401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616161"/>
                </a:solidFill>
                <a:highlight>
                  <a:srgbClr val="FFFFFF"/>
                </a:highlight>
                <a:latin typeface="Arial"/>
                <a:ea typeface="Arial"/>
                <a:cs typeface="Arial"/>
                <a:sym typeface="Arial"/>
              </a:rPr>
              <a:t>Dado que los </a:t>
            </a:r>
            <a:r>
              <a:rPr b="1" i="0" lang="es-ES" sz="1800" u="none" cap="none" strike="noStrike">
                <a:solidFill>
                  <a:srgbClr val="616161"/>
                </a:solidFill>
                <a:highlight>
                  <a:srgbClr val="FFFFFF"/>
                </a:highlight>
                <a:latin typeface="Arial"/>
                <a:ea typeface="Arial"/>
                <a:cs typeface="Arial"/>
                <a:sym typeface="Arial"/>
              </a:rPr>
              <a:t>PLC operan con un ciclo de exploración determinista </a:t>
            </a:r>
            <a:r>
              <a:rPr b="0" i="0" lang="es-ES" sz="1800" u="none" cap="none" strike="noStrike">
                <a:solidFill>
                  <a:srgbClr val="616161"/>
                </a:solidFill>
                <a:highlight>
                  <a:srgbClr val="FFFFFF"/>
                </a:highlight>
                <a:latin typeface="Arial"/>
                <a:ea typeface="Arial"/>
                <a:cs typeface="Arial"/>
                <a:sym typeface="Arial"/>
              </a:rPr>
              <a:t>crucial para garantizar el tiempo real, los tiempos de ciclo deben ser muy constantes a lo largo del tiempo. Si nota un cambio abrupto en el tiempo del ciclo, esto es un indicador de que algo ha cambiado: ya sea la lógica del PLC, el entorno de red o el proceso controlado.</a:t>
            </a:r>
            <a:endParaRPr b="0" i="0" sz="1800" u="none" cap="none" strike="noStrike">
              <a:solidFill>
                <a:srgbClr val="61616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61616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616161"/>
                </a:solidFill>
                <a:highlight>
                  <a:srgbClr val="FFFFFF"/>
                </a:highlight>
                <a:latin typeface="Arial"/>
                <a:ea typeface="Arial"/>
                <a:cs typeface="Arial"/>
                <a:sym typeface="Arial"/>
              </a:rPr>
              <a:t>Así que nuestra práctica actual de codificación segura de PLC n.º 16 tiene como objetivo exactamente eso::</a:t>
            </a:r>
            <a:endParaRPr b="0" i="0" sz="1800" u="none" cap="none" strike="noStrike">
              <a:solidFill>
                <a:srgbClr val="61616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16161"/>
              </a:solidFill>
              <a:highlight>
                <a:srgbClr val="FFFFFF"/>
              </a:highlight>
              <a:latin typeface="Arial"/>
              <a:ea typeface="Arial"/>
              <a:cs typeface="Arial"/>
              <a:sym typeface="Arial"/>
            </a:endParaRPr>
          </a:p>
        </p:txBody>
      </p:sp>
      <p:pic>
        <p:nvPicPr>
          <p:cNvPr id="242" name="Google Shape;242;p26"/>
          <p:cNvPicPr preferRelativeResize="0"/>
          <p:nvPr/>
        </p:nvPicPr>
        <p:blipFill rotWithShape="1">
          <a:blip r:embed="rId3">
            <a:alphaModFix/>
          </a:blip>
          <a:srcRect b="0" l="0" r="0" t="0"/>
          <a:stretch/>
        </p:blipFill>
        <p:spPr>
          <a:xfrm>
            <a:off x="6096000" y="1543750"/>
            <a:ext cx="2705861" cy="576000"/>
          </a:xfrm>
          <a:prstGeom prst="rect">
            <a:avLst/>
          </a:prstGeom>
          <a:noFill/>
          <a:ln>
            <a:noFill/>
          </a:ln>
        </p:spPr>
      </p:pic>
      <p:pic>
        <p:nvPicPr>
          <p:cNvPr id="243" name="Google Shape;243;p26"/>
          <p:cNvPicPr preferRelativeResize="0"/>
          <p:nvPr/>
        </p:nvPicPr>
        <p:blipFill rotWithShape="1">
          <a:blip r:embed="rId4">
            <a:alphaModFix/>
          </a:blip>
          <a:srcRect b="0" l="0" r="0" t="0"/>
          <a:stretch/>
        </p:blipFill>
        <p:spPr>
          <a:xfrm>
            <a:off x="2375663" y="4681275"/>
            <a:ext cx="7439025" cy="1228725"/>
          </a:xfrm>
          <a:prstGeom prst="rect">
            <a:avLst/>
          </a:prstGeom>
          <a:noFill/>
          <a:ln>
            <a:noFill/>
          </a:ln>
        </p:spPr>
      </p:pic>
      <p:sp>
        <p:nvSpPr>
          <p:cNvPr id="244" name="Google Shape;244;p26"/>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9"/>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83" name="Google Shape;83;p9"/>
          <p:cNvPicPr preferRelativeResize="0"/>
          <p:nvPr/>
        </p:nvPicPr>
        <p:blipFill rotWithShape="1">
          <a:blip r:embed="rId3">
            <a:alphaModFix/>
          </a:blip>
          <a:srcRect b="0" l="0" r="0" t="0"/>
          <a:stretch/>
        </p:blipFill>
        <p:spPr>
          <a:xfrm>
            <a:off x="1341375" y="1703224"/>
            <a:ext cx="10349250" cy="4703100"/>
          </a:xfrm>
          <a:prstGeom prst="rect">
            <a:avLst/>
          </a:prstGeom>
          <a:noFill/>
          <a:ln>
            <a:noFill/>
          </a:ln>
        </p:spPr>
      </p:pic>
      <p:sp>
        <p:nvSpPr>
          <p:cNvPr id="84" name="Google Shape;84;p9"/>
          <p:cNvSpPr txBox="1"/>
          <p:nvPr>
            <p:ph idx="1" type="body"/>
          </p:nvPr>
        </p:nvSpPr>
        <p:spPr>
          <a:xfrm>
            <a:off x="714175" y="1624650"/>
            <a:ext cx="2919600" cy="506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s-ES"/>
              <a:t>Defensa en profundidad</a:t>
            </a:r>
            <a:endParaRPr/>
          </a:p>
        </p:txBody>
      </p:sp>
      <p:sp>
        <p:nvSpPr>
          <p:cNvPr id="85" name="Google Shape;85;p9"/>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50" name="Google Shape;250;p27"/>
          <p:cNvSpPr txBox="1"/>
          <p:nvPr/>
        </p:nvSpPr>
        <p:spPr>
          <a:xfrm>
            <a:off x="2010900" y="5971425"/>
            <a:ext cx="7171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16666"/>
              </a:lnSpc>
              <a:spcBef>
                <a:spcPts val="2400"/>
              </a:spcBef>
              <a:spcAft>
                <a:spcPts val="600"/>
              </a:spcAft>
              <a:buClr>
                <a:srgbClr val="000000"/>
              </a:buClr>
              <a:buSzPts val="2400"/>
              <a:buFont typeface="Arial"/>
              <a:buNone/>
            </a:pPr>
            <a:r>
              <a:rPr b="0" i="0" lang="es-ES" sz="2400" u="none" cap="none" strike="noStrike">
                <a:solidFill>
                  <a:schemeClr val="dk1"/>
                </a:solidFill>
                <a:highlight>
                  <a:srgbClr val="FFFFFF"/>
                </a:highlight>
                <a:latin typeface="Calibri"/>
                <a:ea typeface="Calibri"/>
                <a:cs typeface="Calibri"/>
                <a:sym typeface="Calibri"/>
              </a:rPr>
              <a:t>Las 20 mejores prácticas seguras de codificación de PLC</a:t>
            </a:r>
            <a:endParaRPr b="0" i="0" sz="2700" u="none" cap="none" strike="noStrike">
              <a:solidFill>
                <a:srgbClr val="000000"/>
              </a:solidFill>
              <a:latin typeface="Calibri"/>
              <a:ea typeface="Calibri"/>
              <a:cs typeface="Calibri"/>
              <a:sym typeface="Calibri"/>
            </a:endParaRPr>
          </a:p>
        </p:txBody>
      </p:sp>
      <p:pic>
        <p:nvPicPr>
          <p:cNvPr id="251" name="Google Shape;251;p27"/>
          <p:cNvPicPr preferRelativeResize="0"/>
          <p:nvPr/>
        </p:nvPicPr>
        <p:blipFill rotWithShape="1">
          <a:blip r:embed="rId3">
            <a:alphaModFix/>
          </a:blip>
          <a:srcRect b="0" l="0" r="0" t="0"/>
          <a:stretch/>
        </p:blipFill>
        <p:spPr>
          <a:xfrm>
            <a:off x="1436225" y="2862438"/>
            <a:ext cx="2867025" cy="885825"/>
          </a:xfrm>
          <a:prstGeom prst="rect">
            <a:avLst/>
          </a:prstGeom>
          <a:noFill/>
          <a:ln>
            <a:noFill/>
          </a:ln>
        </p:spPr>
      </p:pic>
      <p:pic>
        <p:nvPicPr>
          <p:cNvPr id="252" name="Google Shape;252;p27"/>
          <p:cNvPicPr preferRelativeResize="0"/>
          <p:nvPr/>
        </p:nvPicPr>
        <p:blipFill rotWithShape="1">
          <a:blip r:embed="rId4">
            <a:alphaModFix/>
          </a:blip>
          <a:srcRect b="0" l="0" r="0" t="0"/>
          <a:stretch/>
        </p:blipFill>
        <p:spPr>
          <a:xfrm>
            <a:off x="413350" y="3753762"/>
            <a:ext cx="11553825" cy="2266000"/>
          </a:xfrm>
          <a:prstGeom prst="rect">
            <a:avLst/>
          </a:prstGeom>
          <a:noFill/>
          <a:ln>
            <a:noFill/>
          </a:ln>
        </p:spPr>
      </p:pic>
      <p:sp>
        <p:nvSpPr>
          <p:cNvPr id="253" name="Google Shape;253;p27"/>
          <p:cNvSpPr txBox="1"/>
          <p:nvPr/>
        </p:nvSpPr>
        <p:spPr>
          <a:xfrm>
            <a:off x="5032225" y="3074488"/>
            <a:ext cx="3913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sng" cap="none" strike="noStrike">
                <a:solidFill>
                  <a:schemeClr val="hlink"/>
                </a:solidFill>
                <a:latin typeface="Arial"/>
                <a:ea typeface="Arial"/>
                <a:cs typeface="Arial"/>
                <a:sym typeface="Arial"/>
                <a:hlinkClick r:id="rId5"/>
              </a:rPr>
              <a:t>https://plc-security.com</a:t>
            </a:r>
            <a:endParaRPr b="0" i="0" sz="1800" u="none" cap="none" strike="noStrike">
              <a:solidFill>
                <a:srgbClr val="000000"/>
              </a:solidFill>
              <a:latin typeface="Arial"/>
              <a:ea typeface="Arial"/>
              <a:cs typeface="Arial"/>
              <a:sym typeface="Arial"/>
            </a:endParaRPr>
          </a:p>
        </p:txBody>
      </p:sp>
      <p:pic>
        <p:nvPicPr>
          <p:cNvPr id="254" name="Google Shape;254;p27"/>
          <p:cNvPicPr preferRelativeResize="0"/>
          <p:nvPr/>
        </p:nvPicPr>
        <p:blipFill rotWithShape="1">
          <a:blip r:embed="rId6">
            <a:alphaModFix/>
          </a:blip>
          <a:srcRect b="0" l="0" r="0" t="0"/>
          <a:stretch/>
        </p:blipFill>
        <p:spPr>
          <a:xfrm>
            <a:off x="1322713" y="1626043"/>
            <a:ext cx="2552700" cy="828675"/>
          </a:xfrm>
          <a:prstGeom prst="rect">
            <a:avLst/>
          </a:prstGeom>
          <a:noFill/>
          <a:ln>
            <a:noFill/>
          </a:ln>
        </p:spPr>
      </p:pic>
      <p:sp>
        <p:nvSpPr>
          <p:cNvPr id="255" name="Google Shape;255;p27"/>
          <p:cNvSpPr txBox="1"/>
          <p:nvPr/>
        </p:nvSpPr>
        <p:spPr>
          <a:xfrm>
            <a:off x="4955775" y="1807850"/>
            <a:ext cx="48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Calibri"/>
                <a:ea typeface="Calibri"/>
                <a:cs typeface="Calibri"/>
                <a:sym typeface="Calibri"/>
                <a:hlinkClick r:id="rId7"/>
              </a:rPr>
              <a:t>https://isaautomation.isa.org/cybersecurity-alliance/</a:t>
            </a:r>
            <a:endParaRPr b="0" i="0" sz="1400" u="none" cap="none" strike="noStrike">
              <a:solidFill>
                <a:srgbClr val="000000"/>
              </a:solidFill>
              <a:latin typeface="Calibri"/>
              <a:ea typeface="Calibri"/>
              <a:cs typeface="Calibri"/>
              <a:sym typeface="Calibri"/>
            </a:endParaRPr>
          </a:p>
        </p:txBody>
      </p:sp>
      <p:sp>
        <p:nvSpPr>
          <p:cNvPr id="256" name="Google Shape;256;p27"/>
          <p:cNvSpPr txBox="1"/>
          <p:nvPr/>
        </p:nvSpPr>
        <p:spPr>
          <a:xfrm>
            <a:off x="1069575" y="751400"/>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262" name="Google Shape;262;p28"/>
          <p:cNvPicPr preferRelativeResize="0"/>
          <p:nvPr/>
        </p:nvPicPr>
        <p:blipFill rotWithShape="1">
          <a:blip r:embed="rId3">
            <a:alphaModFix/>
          </a:blip>
          <a:srcRect b="0" l="0" r="0" t="0"/>
          <a:stretch/>
        </p:blipFill>
        <p:spPr>
          <a:xfrm>
            <a:off x="2482475" y="2492937"/>
            <a:ext cx="2933175" cy="770125"/>
          </a:xfrm>
          <a:prstGeom prst="rect">
            <a:avLst/>
          </a:prstGeom>
          <a:noFill/>
          <a:ln>
            <a:noFill/>
          </a:ln>
        </p:spPr>
      </p:pic>
      <p:pic>
        <p:nvPicPr>
          <p:cNvPr id="263" name="Google Shape;263;p28"/>
          <p:cNvPicPr preferRelativeResize="0"/>
          <p:nvPr/>
        </p:nvPicPr>
        <p:blipFill rotWithShape="1">
          <a:blip r:embed="rId4">
            <a:alphaModFix/>
          </a:blip>
          <a:srcRect b="0" l="0" r="0" t="0"/>
          <a:stretch/>
        </p:blipFill>
        <p:spPr>
          <a:xfrm>
            <a:off x="2643625" y="4090663"/>
            <a:ext cx="2867025" cy="885825"/>
          </a:xfrm>
          <a:prstGeom prst="rect">
            <a:avLst/>
          </a:prstGeom>
          <a:noFill/>
          <a:ln>
            <a:noFill/>
          </a:ln>
        </p:spPr>
      </p:pic>
      <p:pic>
        <p:nvPicPr>
          <p:cNvPr id="264" name="Google Shape;264;p28"/>
          <p:cNvPicPr preferRelativeResize="0"/>
          <p:nvPr/>
        </p:nvPicPr>
        <p:blipFill rotWithShape="1">
          <a:blip r:embed="rId5">
            <a:alphaModFix/>
          </a:blip>
          <a:srcRect b="0" l="0" r="0" t="0"/>
          <a:stretch/>
        </p:blipFill>
        <p:spPr>
          <a:xfrm>
            <a:off x="551900" y="3796325"/>
            <a:ext cx="1354638" cy="1597750"/>
          </a:xfrm>
          <a:prstGeom prst="rect">
            <a:avLst/>
          </a:prstGeom>
          <a:noFill/>
          <a:ln>
            <a:noFill/>
          </a:ln>
        </p:spPr>
      </p:pic>
      <p:pic>
        <p:nvPicPr>
          <p:cNvPr id="265" name="Google Shape;265;p28"/>
          <p:cNvPicPr preferRelativeResize="0"/>
          <p:nvPr/>
        </p:nvPicPr>
        <p:blipFill rotWithShape="1">
          <a:blip r:embed="rId6">
            <a:alphaModFix/>
          </a:blip>
          <a:srcRect b="0" l="0" r="0" t="0"/>
          <a:stretch/>
        </p:blipFill>
        <p:spPr>
          <a:xfrm>
            <a:off x="665775" y="1855763"/>
            <a:ext cx="1113071" cy="1597750"/>
          </a:xfrm>
          <a:prstGeom prst="rect">
            <a:avLst/>
          </a:prstGeom>
          <a:noFill/>
          <a:ln>
            <a:noFill/>
          </a:ln>
        </p:spPr>
      </p:pic>
      <p:pic>
        <p:nvPicPr>
          <p:cNvPr id="266" name="Google Shape;266;p28"/>
          <p:cNvPicPr preferRelativeResize="0"/>
          <p:nvPr/>
        </p:nvPicPr>
        <p:blipFill rotWithShape="1">
          <a:blip r:embed="rId7">
            <a:alphaModFix/>
          </a:blip>
          <a:srcRect b="0" l="0" r="0" t="0"/>
          <a:stretch/>
        </p:blipFill>
        <p:spPr>
          <a:xfrm>
            <a:off x="5986000" y="2492925"/>
            <a:ext cx="5594825" cy="3291450"/>
          </a:xfrm>
          <a:prstGeom prst="rect">
            <a:avLst/>
          </a:prstGeom>
          <a:noFill/>
          <a:ln>
            <a:noFill/>
          </a:ln>
        </p:spPr>
      </p:pic>
      <p:sp>
        <p:nvSpPr>
          <p:cNvPr id="267" name="Google Shape;267;p28"/>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273" name="Google Shape;273;p29"/>
          <p:cNvPicPr preferRelativeResize="0"/>
          <p:nvPr/>
        </p:nvPicPr>
        <p:blipFill rotWithShape="1">
          <a:blip r:embed="rId3">
            <a:alphaModFix/>
          </a:blip>
          <a:srcRect b="0" l="0" r="0" t="0"/>
          <a:stretch/>
        </p:blipFill>
        <p:spPr>
          <a:xfrm>
            <a:off x="1083250" y="1970098"/>
            <a:ext cx="9819352" cy="4267214"/>
          </a:xfrm>
          <a:prstGeom prst="rect">
            <a:avLst/>
          </a:prstGeom>
          <a:noFill/>
          <a:ln>
            <a:noFill/>
          </a:ln>
        </p:spPr>
      </p:pic>
      <p:sp>
        <p:nvSpPr>
          <p:cNvPr id="274" name="Google Shape;274;p29"/>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80" name="Google Shape;280;p30"/>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 Programación segura del PLC . TOP20</a:t>
            </a:r>
            <a:endParaRPr sz="3600">
              <a:latin typeface="Source Sans Pro"/>
              <a:ea typeface="Source Sans Pro"/>
              <a:cs typeface="Source Sans Pro"/>
              <a:sym typeface="Source Sans Pro"/>
            </a:endParaRPr>
          </a:p>
        </p:txBody>
      </p:sp>
      <p:pic>
        <p:nvPicPr>
          <p:cNvPr id="281" name="Google Shape;281;p30"/>
          <p:cNvPicPr preferRelativeResize="0"/>
          <p:nvPr/>
        </p:nvPicPr>
        <p:blipFill>
          <a:blip r:embed="rId3">
            <a:alphaModFix/>
          </a:blip>
          <a:stretch>
            <a:fillRect/>
          </a:stretch>
        </p:blipFill>
        <p:spPr>
          <a:xfrm>
            <a:off x="748750" y="1995950"/>
            <a:ext cx="10105853" cy="4326175"/>
          </a:xfrm>
          <a:prstGeom prst="rect">
            <a:avLst/>
          </a:prstGeom>
          <a:noFill/>
          <a:ln>
            <a:noFill/>
          </a:ln>
        </p:spPr>
      </p:pic>
      <p:sp>
        <p:nvSpPr>
          <p:cNvPr id="282" name="Google Shape;282;p30"/>
          <p:cNvSpPr txBox="1"/>
          <p:nvPr/>
        </p:nvSpPr>
        <p:spPr>
          <a:xfrm>
            <a:off x="2185650" y="1672050"/>
            <a:ext cx="68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solidFill>
                  <a:srgbClr val="FF0000"/>
                </a:solidFill>
                <a:latin typeface="Calibri"/>
                <a:ea typeface="Calibri"/>
                <a:cs typeface="Calibri"/>
                <a:sym typeface="Calibri"/>
              </a:rPr>
              <a:t>Ciberseguridad                                           </a:t>
            </a:r>
            <a:r>
              <a:rPr b="1" lang="es-ES">
                <a:solidFill>
                  <a:srgbClr val="00FF00"/>
                </a:solidFill>
                <a:latin typeface="Calibri"/>
                <a:ea typeface="Calibri"/>
                <a:cs typeface="Calibri"/>
                <a:sym typeface="Calibri"/>
              </a:rPr>
              <a:t>Automatización (Buenas prácticas)</a:t>
            </a:r>
            <a:endParaRPr b="1">
              <a:solidFill>
                <a:srgbClr val="00FF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288" name="Google Shape;288;p31"/>
          <p:cNvPicPr preferRelativeResize="0"/>
          <p:nvPr/>
        </p:nvPicPr>
        <p:blipFill>
          <a:blip r:embed="rId3">
            <a:alphaModFix/>
          </a:blip>
          <a:stretch>
            <a:fillRect/>
          </a:stretch>
        </p:blipFill>
        <p:spPr>
          <a:xfrm>
            <a:off x="805325" y="1335154"/>
            <a:ext cx="5176671" cy="5212495"/>
          </a:xfrm>
          <a:prstGeom prst="rect">
            <a:avLst/>
          </a:prstGeom>
          <a:noFill/>
          <a:ln>
            <a:noFill/>
          </a:ln>
        </p:spPr>
      </p:pic>
      <p:pic>
        <p:nvPicPr>
          <p:cNvPr id="289" name="Google Shape;289;p31"/>
          <p:cNvPicPr preferRelativeResize="0"/>
          <p:nvPr/>
        </p:nvPicPr>
        <p:blipFill>
          <a:blip r:embed="rId4">
            <a:alphaModFix/>
          </a:blip>
          <a:stretch>
            <a:fillRect/>
          </a:stretch>
        </p:blipFill>
        <p:spPr>
          <a:xfrm>
            <a:off x="6336325" y="1500775"/>
            <a:ext cx="5005025" cy="4920300"/>
          </a:xfrm>
          <a:prstGeom prst="rect">
            <a:avLst/>
          </a:prstGeom>
          <a:noFill/>
          <a:ln>
            <a:noFill/>
          </a:ln>
        </p:spPr>
      </p:pic>
      <p:sp>
        <p:nvSpPr>
          <p:cNvPr id="290" name="Google Shape;290;p31"/>
          <p:cNvSpPr txBox="1"/>
          <p:nvPr/>
        </p:nvSpPr>
        <p:spPr>
          <a:xfrm>
            <a:off x="1044350" y="716650"/>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 Programación segura del PLC . TOP20</a:t>
            </a:r>
            <a:endParaRPr sz="3600">
              <a:latin typeface="Source Sans Pro"/>
              <a:ea typeface="Source Sans Pro"/>
              <a:cs typeface="Source Sans Pro"/>
              <a:sym typeface="Source Sans Pro"/>
            </a:endParaRPr>
          </a:p>
        </p:txBody>
      </p:sp>
      <p:pic>
        <p:nvPicPr>
          <p:cNvPr id="291" name="Google Shape;291;p31"/>
          <p:cNvPicPr preferRelativeResize="0"/>
          <p:nvPr/>
        </p:nvPicPr>
        <p:blipFill rotWithShape="1">
          <a:blip r:embed="rId5">
            <a:alphaModFix/>
          </a:blip>
          <a:srcRect b="0" l="0" r="0" t="0"/>
          <a:stretch/>
        </p:blipFill>
        <p:spPr>
          <a:xfrm>
            <a:off x="9906224" y="756450"/>
            <a:ext cx="817725" cy="817750"/>
          </a:xfrm>
          <a:prstGeom prst="rect">
            <a:avLst/>
          </a:prstGeom>
          <a:noFill/>
          <a:ln>
            <a:noFill/>
          </a:ln>
        </p:spPr>
      </p:pic>
      <p:sp>
        <p:nvSpPr>
          <p:cNvPr id="292" name="Google Shape;292;p31"/>
          <p:cNvSpPr txBox="1"/>
          <p:nvPr/>
        </p:nvSpPr>
        <p:spPr>
          <a:xfrm>
            <a:off x="9783875" y="1574200"/>
            <a:ext cx="1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latin typeface="Calibri"/>
                <a:ea typeface="Calibri"/>
                <a:cs typeface="Calibri"/>
                <a:sym typeface="Calibri"/>
              </a:rPr>
              <a:t>Demo   TOP20</a:t>
            </a:r>
            <a:endParaRPr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0"/>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91" name="Google Shape;91;p10"/>
          <p:cNvSpPr txBox="1"/>
          <p:nvPr/>
        </p:nvSpPr>
        <p:spPr>
          <a:xfrm>
            <a:off x="338400" y="1948375"/>
            <a:ext cx="4674600" cy="42483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s-ES" sz="2400" u="none" cap="none" strike="noStrike">
                <a:solidFill>
                  <a:srgbClr val="000000"/>
                </a:solidFill>
                <a:latin typeface="Calibri"/>
                <a:ea typeface="Calibri"/>
                <a:cs typeface="Calibri"/>
                <a:sym typeface="Calibri"/>
              </a:rPr>
              <a:t>Seguridad perimetral</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s-ES" sz="2400" u="none" cap="none" strike="noStrike">
                <a:solidFill>
                  <a:srgbClr val="000000"/>
                </a:solidFill>
                <a:latin typeface="Calibri"/>
                <a:ea typeface="Calibri"/>
                <a:cs typeface="Calibri"/>
                <a:sym typeface="Calibri"/>
              </a:rPr>
              <a:t>Segmentación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s-ES" sz="2400" u="none" cap="none" strike="noStrike">
                <a:solidFill>
                  <a:srgbClr val="000000"/>
                </a:solidFill>
                <a:latin typeface="Calibri"/>
                <a:ea typeface="Calibri"/>
                <a:cs typeface="Calibri"/>
                <a:sym typeface="Calibri"/>
              </a:rPr>
              <a:t>Accesos remotos.</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s-ES" sz="2400" u="none" cap="none" strike="noStrike">
                <a:solidFill>
                  <a:srgbClr val="000000"/>
                </a:solidFill>
                <a:latin typeface="Calibri"/>
                <a:ea typeface="Calibri"/>
                <a:cs typeface="Calibri"/>
                <a:sym typeface="Calibri"/>
              </a:rPr>
              <a:t>Firewall, Router, VLAN, DMZ…</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s-ES" sz="2400" u="none" cap="none" strike="noStrike">
                <a:solidFill>
                  <a:srgbClr val="000000"/>
                </a:solidFill>
                <a:latin typeface="Calibri"/>
                <a:ea typeface="Calibri"/>
                <a:cs typeface="Calibri"/>
                <a:sym typeface="Calibri"/>
              </a:rPr>
              <a:t>Programación segura PLC</a:t>
            </a:r>
            <a:endParaRPr b="0" i="0" sz="2400" u="none" cap="none" strike="noStrike">
              <a:solidFill>
                <a:srgbClr val="000000"/>
              </a:solidFill>
              <a:latin typeface="Calibri"/>
              <a:ea typeface="Calibri"/>
              <a:cs typeface="Calibri"/>
              <a:sym typeface="Calibri"/>
            </a:endParaRPr>
          </a:p>
        </p:txBody>
      </p:sp>
      <p:pic>
        <p:nvPicPr>
          <p:cNvPr id="92" name="Google Shape;92;p10"/>
          <p:cNvPicPr preferRelativeResize="0"/>
          <p:nvPr/>
        </p:nvPicPr>
        <p:blipFill rotWithShape="1">
          <a:blip r:embed="rId3">
            <a:alphaModFix/>
          </a:blip>
          <a:srcRect b="0" l="0" r="0" t="0"/>
          <a:stretch/>
        </p:blipFill>
        <p:spPr>
          <a:xfrm>
            <a:off x="4654125" y="1503350"/>
            <a:ext cx="5699625" cy="4822250"/>
          </a:xfrm>
          <a:prstGeom prst="rect">
            <a:avLst/>
          </a:prstGeom>
          <a:noFill/>
          <a:ln>
            <a:noFill/>
          </a:ln>
        </p:spPr>
      </p:pic>
      <p:sp>
        <p:nvSpPr>
          <p:cNvPr id="93" name="Google Shape;93;p10"/>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9" name="Google Shape;99;p11"/>
          <p:cNvPicPr preferRelativeResize="0"/>
          <p:nvPr/>
        </p:nvPicPr>
        <p:blipFill rotWithShape="1">
          <a:blip r:embed="rId3">
            <a:alphaModFix/>
          </a:blip>
          <a:srcRect b="0" l="0" r="0" t="0"/>
          <a:stretch/>
        </p:blipFill>
        <p:spPr>
          <a:xfrm>
            <a:off x="757188" y="2480787"/>
            <a:ext cx="11185851" cy="1725300"/>
          </a:xfrm>
          <a:prstGeom prst="rect">
            <a:avLst/>
          </a:prstGeom>
          <a:noFill/>
          <a:ln>
            <a:noFill/>
          </a:ln>
        </p:spPr>
      </p:pic>
      <p:sp>
        <p:nvSpPr>
          <p:cNvPr id="100" name="Google Shape;100;p11"/>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06" name="Google Shape;106;p12"/>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7" name="Google Shape;107;p12"/>
          <p:cNvSpPr txBox="1"/>
          <p:nvPr/>
        </p:nvSpPr>
        <p:spPr>
          <a:xfrm>
            <a:off x="1880700" y="1633750"/>
            <a:ext cx="809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Sistema PLC -   Controlador Lógico “Programable”</a:t>
            </a:r>
            <a:endParaRPr b="0" i="0" sz="2700" u="none" cap="none" strike="noStrike">
              <a:solidFill>
                <a:srgbClr val="000000"/>
              </a:solidFill>
              <a:latin typeface="Calibri"/>
              <a:ea typeface="Calibri"/>
              <a:cs typeface="Calibri"/>
              <a:sym typeface="Calibri"/>
            </a:endParaRPr>
          </a:p>
        </p:txBody>
      </p:sp>
      <p:sp>
        <p:nvSpPr>
          <p:cNvPr id="108" name="Google Shape;108;p12"/>
          <p:cNvSpPr txBox="1"/>
          <p:nvPr/>
        </p:nvSpPr>
        <p:spPr>
          <a:xfrm>
            <a:off x="1899725" y="2602625"/>
            <a:ext cx="9681000" cy="2401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rgbClr val="FFFFFF"/>
                </a:highlight>
                <a:latin typeface="Arial"/>
                <a:ea typeface="Arial"/>
                <a:cs typeface="Arial"/>
                <a:sym typeface="Arial"/>
              </a:rPr>
              <a:t>La programación “normal” y la programación PLC</a:t>
            </a:r>
            <a:endParaRPr b="0" i="0" sz="1800" u="none" cap="none" strike="noStrike">
              <a:solidFill>
                <a:srgbClr val="61616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rgbClr val="FFFFFF"/>
                </a:highlight>
                <a:latin typeface="Arial"/>
                <a:ea typeface="Arial"/>
                <a:cs typeface="Arial"/>
                <a:sym typeface="Arial"/>
              </a:rPr>
              <a:t>¿La programación de PLC cuenta como programación?</a:t>
            </a:r>
            <a:endParaRPr b="0" i="0" sz="1800" u="none" cap="none" strike="noStrike">
              <a:solidFill>
                <a:srgbClr val="61616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rgbClr val="FFFFFF"/>
                </a:highlight>
                <a:latin typeface="Arial"/>
                <a:ea typeface="Arial"/>
                <a:cs typeface="Arial"/>
                <a:sym typeface="Arial"/>
              </a:rPr>
              <a:t>Los PLC no necesitan prácticas de programación seguras con tanta urgencia</a:t>
            </a:r>
            <a:endParaRPr b="0" i="0" sz="1800" u="none" cap="none" strike="noStrike">
              <a:solidFill>
                <a:srgbClr val="61616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rgbClr val="FFFFFF"/>
                </a:highlight>
                <a:latin typeface="Arial"/>
                <a:ea typeface="Arial"/>
                <a:cs typeface="Arial"/>
                <a:sym typeface="Arial"/>
              </a:rPr>
              <a:t>Los PLC son inseguros “por defecto”.</a:t>
            </a:r>
            <a:endParaRPr b="0" i="0" sz="1800" u="none" cap="none" strike="noStrike">
              <a:solidFill>
                <a:srgbClr val="61616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rgbClr val="FFFFFF"/>
                </a:highlight>
                <a:latin typeface="Arial"/>
                <a:ea typeface="Arial"/>
                <a:cs typeface="Arial"/>
                <a:sym typeface="Arial"/>
              </a:rPr>
              <a:t>Nadie aprende la codificación segura de PLC en la escuela</a:t>
            </a:r>
            <a:endParaRPr b="0" i="0" sz="1800" u="none" cap="none" strike="noStrike">
              <a:solidFill>
                <a:srgbClr val="61616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rgbClr val="FFFFFF"/>
                </a:highlight>
                <a:latin typeface="Arial"/>
                <a:ea typeface="Arial"/>
                <a:cs typeface="Arial"/>
                <a:sym typeface="Arial"/>
              </a:rPr>
              <a:t>La programación de PLC, tiene otras prioridades</a:t>
            </a:r>
            <a:endParaRPr b="0" i="0" sz="1800" u="none" cap="none" strike="noStrike">
              <a:solidFill>
                <a:srgbClr val="61616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292929"/>
                </a:solidFill>
                <a:highlight>
                  <a:srgbClr val="FFFFFF"/>
                </a:highlight>
                <a:latin typeface="Arial"/>
                <a:ea typeface="Arial"/>
                <a:cs typeface="Arial"/>
                <a:sym typeface="Arial"/>
              </a:rPr>
              <a:t>Ni siquiera hay información sobre cómo hacer una programación segura para PLC en toda la industria</a:t>
            </a:r>
            <a:endParaRPr b="0" i="0" sz="1800" u="none" cap="none" strike="noStrike">
              <a:solidFill>
                <a:srgbClr val="616161"/>
              </a:solidFill>
              <a:highlight>
                <a:srgbClr val="FFFFFF"/>
              </a:highlight>
              <a:latin typeface="Arial"/>
              <a:ea typeface="Arial"/>
              <a:cs typeface="Arial"/>
              <a:sym typeface="Arial"/>
            </a:endParaRPr>
          </a:p>
        </p:txBody>
      </p:sp>
      <p:sp>
        <p:nvSpPr>
          <p:cNvPr id="109" name="Google Shape;109;p12"/>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15" name="Google Shape;115;p13"/>
          <p:cNvSpPr txBox="1"/>
          <p:nvPr/>
        </p:nvSpPr>
        <p:spPr>
          <a:xfrm>
            <a:off x="2010900" y="5971425"/>
            <a:ext cx="7171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16666"/>
              </a:lnSpc>
              <a:spcBef>
                <a:spcPts val="2400"/>
              </a:spcBef>
              <a:spcAft>
                <a:spcPts val="600"/>
              </a:spcAft>
              <a:buClr>
                <a:srgbClr val="000000"/>
              </a:buClr>
              <a:buSzPts val="2400"/>
              <a:buFont typeface="Arial"/>
              <a:buNone/>
            </a:pPr>
            <a:r>
              <a:rPr b="0" i="0" lang="es-ES" sz="2400" u="none" cap="none" strike="noStrike">
                <a:solidFill>
                  <a:schemeClr val="dk1"/>
                </a:solidFill>
                <a:highlight>
                  <a:srgbClr val="FFFFFF"/>
                </a:highlight>
                <a:latin typeface="Calibri"/>
                <a:ea typeface="Calibri"/>
                <a:cs typeface="Calibri"/>
                <a:sym typeface="Calibri"/>
              </a:rPr>
              <a:t>Las 20 mejores prácticas seguras de codificación de PLC</a:t>
            </a:r>
            <a:endParaRPr b="0" i="0" sz="2700" u="none" cap="none" strike="noStrike">
              <a:solidFill>
                <a:srgbClr val="000000"/>
              </a:solidFill>
              <a:latin typeface="Calibri"/>
              <a:ea typeface="Calibri"/>
              <a:cs typeface="Calibri"/>
              <a:sym typeface="Calibri"/>
            </a:endParaRPr>
          </a:p>
        </p:txBody>
      </p:sp>
      <p:pic>
        <p:nvPicPr>
          <p:cNvPr id="116" name="Google Shape;116;p13"/>
          <p:cNvPicPr preferRelativeResize="0"/>
          <p:nvPr/>
        </p:nvPicPr>
        <p:blipFill rotWithShape="1">
          <a:blip r:embed="rId3">
            <a:alphaModFix/>
          </a:blip>
          <a:srcRect b="0" l="0" r="0" t="0"/>
          <a:stretch/>
        </p:blipFill>
        <p:spPr>
          <a:xfrm>
            <a:off x="1436225" y="2862438"/>
            <a:ext cx="2867025" cy="885825"/>
          </a:xfrm>
          <a:prstGeom prst="rect">
            <a:avLst/>
          </a:prstGeom>
          <a:noFill/>
          <a:ln>
            <a:noFill/>
          </a:ln>
        </p:spPr>
      </p:pic>
      <p:pic>
        <p:nvPicPr>
          <p:cNvPr id="117" name="Google Shape;117;p13"/>
          <p:cNvPicPr preferRelativeResize="0"/>
          <p:nvPr/>
        </p:nvPicPr>
        <p:blipFill rotWithShape="1">
          <a:blip r:embed="rId4">
            <a:alphaModFix/>
          </a:blip>
          <a:srcRect b="0" l="0" r="0" t="0"/>
          <a:stretch/>
        </p:blipFill>
        <p:spPr>
          <a:xfrm>
            <a:off x="413350" y="3753762"/>
            <a:ext cx="11553825" cy="2266000"/>
          </a:xfrm>
          <a:prstGeom prst="rect">
            <a:avLst/>
          </a:prstGeom>
          <a:noFill/>
          <a:ln>
            <a:noFill/>
          </a:ln>
        </p:spPr>
      </p:pic>
      <p:sp>
        <p:nvSpPr>
          <p:cNvPr id="118" name="Google Shape;118;p13"/>
          <p:cNvSpPr txBox="1"/>
          <p:nvPr/>
        </p:nvSpPr>
        <p:spPr>
          <a:xfrm>
            <a:off x="4994175" y="3074500"/>
            <a:ext cx="3913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sng" cap="none" strike="noStrike">
                <a:solidFill>
                  <a:schemeClr val="hlink"/>
                </a:solidFill>
                <a:latin typeface="Arial"/>
                <a:ea typeface="Arial"/>
                <a:cs typeface="Arial"/>
                <a:sym typeface="Arial"/>
                <a:hlinkClick r:id="rId5"/>
              </a:rPr>
              <a:t>https://plc-security.com</a:t>
            </a:r>
            <a:endParaRPr b="0" i="0" sz="1800" u="none" cap="none" strike="noStrike">
              <a:solidFill>
                <a:srgbClr val="000000"/>
              </a:solidFill>
              <a:latin typeface="Arial"/>
              <a:ea typeface="Arial"/>
              <a:cs typeface="Arial"/>
              <a:sym typeface="Arial"/>
            </a:endParaRPr>
          </a:p>
        </p:txBody>
      </p:sp>
      <p:pic>
        <p:nvPicPr>
          <p:cNvPr id="119" name="Google Shape;119;p13"/>
          <p:cNvPicPr preferRelativeResize="0"/>
          <p:nvPr/>
        </p:nvPicPr>
        <p:blipFill rotWithShape="1">
          <a:blip r:embed="rId6">
            <a:alphaModFix/>
          </a:blip>
          <a:srcRect b="0" l="0" r="0" t="0"/>
          <a:stretch/>
        </p:blipFill>
        <p:spPr>
          <a:xfrm>
            <a:off x="1322713" y="1626043"/>
            <a:ext cx="2552700" cy="828675"/>
          </a:xfrm>
          <a:prstGeom prst="rect">
            <a:avLst/>
          </a:prstGeom>
          <a:noFill/>
          <a:ln>
            <a:noFill/>
          </a:ln>
        </p:spPr>
      </p:pic>
      <p:sp>
        <p:nvSpPr>
          <p:cNvPr id="120" name="Google Shape;120;p13"/>
          <p:cNvSpPr txBox="1"/>
          <p:nvPr/>
        </p:nvSpPr>
        <p:spPr>
          <a:xfrm>
            <a:off x="4955775" y="1807850"/>
            <a:ext cx="48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Calibri"/>
                <a:ea typeface="Calibri"/>
                <a:cs typeface="Calibri"/>
                <a:sym typeface="Calibri"/>
                <a:hlinkClick r:id="rId7"/>
              </a:rPr>
              <a:t>https://isaautomation.isa.org/cybersecurity-alliance/</a:t>
            </a:r>
            <a:endParaRPr b="0" i="0" sz="1400" u="none" cap="none" strike="noStrike">
              <a:solidFill>
                <a:srgbClr val="000000"/>
              </a:solidFill>
              <a:latin typeface="Calibri"/>
              <a:ea typeface="Calibri"/>
              <a:cs typeface="Calibri"/>
              <a:sym typeface="Calibri"/>
            </a:endParaRPr>
          </a:p>
        </p:txBody>
      </p:sp>
      <p:sp>
        <p:nvSpPr>
          <p:cNvPr id="121" name="Google Shape;121;p13"/>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27" name="Google Shape;127;p14"/>
          <p:cNvSpPr txBox="1"/>
          <p:nvPr/>
        </p:nvSpPr>
        <p:spPr>
          <a:xfrm>
            <a:off x="3381500" y="1424800"/>
            <a:ext cx="8472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6666"/>
              </a:lnSpc>
              <a:spcBef>
                <a:spcPts val="2400"/>
              </a:spcBef>
              <a:spcAft>
                <a:spcPts val="600"/>
              </a:spcAft>
              <a:buClr>
                <a:srgbClr val="000000"/>
              </a:buClr>
              <a:buSzPts val="2400"/>
              <a:buFont typeface="Arial"/>
              <a:buNone/>
            </a:pPr>
            <a:r>
              <a:rPr b="0" i="0" lang="es-ES" sz="2400" u="none" cap="none" strike="noStrike">
                <a:solidFill>
                  <a:schemeClr val="dk1"/>
                </a:solidFill>
                <a:highlight>
                  <a:srgbClr val="FFFFFF"/>
                </a:highlight>
                <a:latin typeface="Calibri"/>
                <a:ea typeface="Calibri"/>
                <a:cs typeface="Calibri"/>
                <a:sym typeface="Calibri"/>
              </a:rPr>
              <a:t>Las 20 mejores prácticas seguras de codificación de PLC  </a:t>
            </a:r>
            <a:endParaRPr b="0" i="0" sz="2700" u="none" cap="none" strike="noStrike">
              <a:solidFill>
                <a:srgbClr val="000000"/>
              </a:solidFill>
              <a:latin typeface="Calibri"/>
              <a:ea typeface="Calibri"/>
              <a:cs typeface="Calibri"/>
              <a:sym typeface="Calibri"/>
            </a:endParaRPr>
          </a:p>
        </p:txBody>
      </p:sp>
      <p:sp>
        <p:nvSpPr>
          <p:cNvPr id="128" name="Google Shape;128;p14"/>
          <p:cNvSpPr txBox="1"/>
          <p:nvPr/>
        </p:nvSpPr>
        <p:spPr>
          <a:xfrm>
            <a:off x="1424800" y="2254188"/>
            <a:ext cx="9688500" cy="4603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chemeClr val="dk1"/>
                </a:solidFill>
                <a:highlight>
                  <a:srgbClr val="FFFFFF"/>
                </a:highlight>
                <a:latin typeface="Arial"/>
                <a:ea typeface="Arial"/>
                <a:cs typeface="Arial"/>
                <a:sym typeface="Arial"/>
              </a:rPr>
              <a:t>El objetivo de este proyecto es </a:t>
            </a:r>
            <a:r>
              <a:rPr b="1" i="0" lang="es-ES" sz="1800" u="none" cap="none" strike="noStrike">
                <a:solidFill>
                  <a:schemeClr val="dk1"/>
                </a:solidFill>
                <a:highlight>
                  <a:srgbClr val="FFFFFF"/>
                </a:highlight>
                <a:latin typeface="Arial"/>
                <a:ea typeface="Arial"/>
                <a:cs typeface="Arial"/>
                <a:sym typeface="Arial"/>
              </a:rPr>
              <a:t>proporcionar pautas a los programadores</a:t>
            </a:r>
            <a:r>
              <a:rPr b="0" i="0" lang="es-ES" sz="1800" u="none" cap="none" strike="noStrike">
                <a:solidFill>
                  <a:schemeClr val="dk1"/>
                </a:solidFill>
                <a:highlight>
                  <a:srgbClr val="FFFFFF"/>
                </a:highlight>
                <a:latin typeface="Arial"/>
                <a:ea typeface="Arial"/>
                <a:cs typeface="Arial"/>
                <a:sym typeface="Arial"/>
              </a:rPr>
              <a:t> que están creando software (lógica de escalera, gráficos de funciones, etc.) para ayudar a mejorar la postura de seguridad de los sistemas de control industrial.</a:t>
            </a:r>
            <a:endParaRPr b="0"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chemeClr val="dk1"/>
                </a:solidFill>
                <a:highlight>
                  <a:srgbClr val="FFFFFF"/>
                </a:highlight>
                <a:latin typeface="Arial"/>
                <a:ea typeface="Arial"/>
                <a:cs typeface="Arial"/>
                <a:sym typeface="Arial"/>
              </a:rPr>
              <a:t>Estas prácticas </a:t>
            </a:r>
            <a:r>
              <a:rPr b="1" i="0" lang="es-ES" sz="1800" u="none" cap="none" strike="noStrike">
                <a:solidFill>
                  <a:schemeClr val="dk1"/>
                </a:solidFill>
                <a:highlight>
                  <a:srgbClr val="FFFFFF"/>
                </a:highlight>
                <a:latin typeface="Arial"/>
                <a:ea typeface="Arial"/>
                <a:cs typeface="Arial"/>
                <a:sym typeface="Arial"/>
              </a:rPr>
              <a:t>aprovechan la funcionalidad disponible de forma nativa</a:t>
            </a:r>
            <a:r>
              <a:rPr b="0" i="0" lang="es-ES" sz="1800" u="none" cap="none" strike="noStrike">
                <a:solidFill>
                  <a:schemeClr val="dk1"/>
                </a:solidFill>
                <a:highlight>
                  <a:srgbClr val="FFFFFF"/>
                </a:highlight>
                <a:latin typeface="Arial"/>
                <a:ea typeface="Arial"/>
                <a:cs typeface="Arial"/>
                <a:sym typeface="Arial"/>
              </a:rPr>
              <a:t> en el PLC/DCS. Se necesita poca o ninguna herramienta de software o hardware adicional para implementar estas prácticas. Todos pueden encajar en el flujo de trabajo operativo y de programación normal de PLC. </a:t>
            </a:r>
            <a:endParaRPr b="0"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800" u="none" cap="none" strike="noStrike">
                <a:solidFill>
                  <a:schemeClr val="dk1"/>
                </a:solidFill>
                <a:highlight>
                  <a:srgbClr val="FFFFFF"/>
                </a:highlight>
                <a:latin typeface="Arial"/>
                <a:ea typeface="Arial"/>
                <a:cs typeface="Arial"/>
                <a:sym typeface="Arial"/>
              </a:rPr>
              <a:t>Más que experiencia en seguridad, se necesita un </a:t>
            </a:r>
            <a:r>
              <a:rPr b="1" i="0" lang="es-ES" sz="1800" u="none" cap="none" strike="noStrike">
                <a:solidFill>
                  <a:schemeClr val="dk1"/>
                </a:solidFill>
                <a:highlight>
                  <a:srgbClr val="FFFFFF"/>
                </a:highlight>
                <a:latin typeface="Arial"/>
                <a:ea typeface="Arial"/>
                <a:cs typeface="Arial"/>
                <a:sym typeface="Arial"/>
              </a:rPr>
              <a:t>buen conocimiento de los PLC</a:t>
            </a:r>
            <a:r>
              <a:rPr b="0" i="0" lang="es-ES" sz="1800" u="none" cap="none" strike="noStrike">
                <a:solidFill>
                  <a:schemeClr val="dk1"/>
                </a:solidFill>
                <a:highlight>
                  <a:srgbClr val="FFFFFF"/>
                </a:highlight>
                <a:latin typeface="Arial"/>
                <a:ea typeface="Arial"/>
                <a:cs typeface="Arial"/>
                <a:sym typeface="Arial"/>
              </a:rPr>
              <a:t> a proteger, su lógica y el proceso subyacente para implementar estas prácticas.</a:t>
            </a:r>
            <a:endParaRPr b="0" i="0" sz="18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800" u="none" cap="none" strike="noStrike">
                <a:solidFill>
                  <a:schemeClr val="dk1"/>
                </a:solidFill>
                <a:highlight>
                  <a:srgbClr val="FFFFFF"/>
                </a:highlight>
                <a:latin typeface="Arial"/>
                <a:ea typeface="Arial"/>
                <a:cs typeface="Arial"/>
                <a:sym typeface="Arial"/>
              </a:rPr>
              <a:t>Para ajustarse al alcance de la lista de las 20 mejores prácticas seguras de codificación de PLC, las prácticas deben incluir </a:t>
            </a:r>
            <a:r>
              <a:rPr b="1" i="0" lang="es-ES" sz="1800" u="none" cap="none" strike="noStrike">
                <a:solidFill>
                  <a:schemeClr val="dk1"/>
                </a:solidFill>
                <a:highlight>
                  <a:srgbClr val="FFFFFF"/>
                </a:highlight>
                <a:latin typeface="Arial"/>
                <a:ea typeface="Arial"/>
                <a:cs typeface="Arial"/>
                <a:sym typeface="Arial"/>
              </a:rPr>
              <a:t>cambios realizados directamente en un PLC</a:t>
            </a:r>
            <a:r>
              <a:rPr b="0" i="0" lang="es-ES" sz="1800" u="none" cap="none" strike="noStrike">
                <a:solidFill>
                  <a:schemeClr val="dk1"/>
                </a:solidFill>
                <a:highlight>
                  <a:srgbClr val="FFFFFF"/>
                </a:highlight>
                <a:latin typeface="Arial"/>
                <a:ea typeface="Arial"/>
                <a:cs typeface="Arial"/>
                <a:sym typeface="Arial"/>
              </a:rPr>
              <a:t>.</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16161"/>
              </a:solidFill>
              <a:highlight>
                <a:srgbClr val="FFFFFF"/>
              </a:highlight>
              <a:latin typeface="Arial"/>
              <a:ea typeface="Arial"/>
              <a:cs typeface="Arial"/>
              <a:sym typeface="Arial"/>
            </a:endParaRPr>
          </a:p>
        </p:txBody>
      </p:sp>
      <p:pic>
        <p:nvPicPr>
          <p:cNvPr id="129" name="Google Shape;129;p14"/>
          <p:cNvPicPr preferRelativeResize="0"/>
          <p:nvPr/>
        </p:nvPicPr>
        <p:blipFill rotWithShape="1">
          <a:blip r:embed="rId3">
            <a:alphaModFix/>
          </a:blip>
          <a:srcRect b="0" l="0" r="0" t="0"/>
          <a:stretch/>
        </p:blipFill>
        <p:spPr>
          <a:xfrm>
            <a:off x="351850" y="1510963"/>
            <a:ext cx="2867025" cy="885825"/>
          </a:xfrm>
          <a:prstGeom prst="rect">
            <a:avLst/>
          </a:prstGeom>
          <a:noFill/>
          <a:ln>
            <a:noFill/>
          </a:ln>
        </p:spPr>
      </p:pic>
      <p:sp>
        <p:nvSpPr>
          <p:cNvPr id="130" name="Google Shape;130;p14"/>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36" name="Google Shape;136;p15"/>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7" name="Google Shape;137;p15"/>
          <p:cNvSpPr txBox="1"/>
          <p:nvPr/>
        </p:nvSpPr>
        <p:spPr>
          <a:xfrm>
            <a:off x="9799425" y="4995300"/>
            <a:ext cx="17814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     </a:t>
            </a:r>
            <a:r>
              <a:rPr b="0" i="0" lang="es-ES" sz="2400" u="sng" cap="none" strike="noStrike">
                <a:solidFill>
                  <a:schemeClr val="hlink"/>
                </a:solidFill>
                <a:highlight>
                  <a:schemeClr val="lt1"/>
                </a:highlight>
                <a:latin typeface="Calibri"/>
                <a:ea typeface="Calibri"/>
                <a:cs typeface="Calibri"/>
                <a:sym typeface="Calibri"/>
                <a:hlinkClick r:id="rId3"/>
              </a:rPr>
              <a:t>Artículo</a:t>
            </a:r>
            <a:r>
              <a:rPr b="0" i="0" lang="es-ES" sz="2700" u="none" cap="none" strike="noStrike">
                <a:solidFill>
                  <a:schemeClr val="dk1"/>
                </a:solidFill>
                <a:latin typeface="Calibri"/>
                <a:ea typeface="Calibri"/>
                <a:cs typeface="Calibri"/>
                <a:sym typeface="Calibri"/>
              </a:rPr>
              <a:t> </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
        <p:nvSpPr>
          <p:cNvPr id="138" name="Google Shape;138;p15"/>
          <p:cNvSpPr txBox="1"/>
          <p:nvPr/>
        </p:nvSpPr>
        <p:spPr>
          <a:xfrm>
            <a:off x="1899725" y="2602625"/>
            <a:ext cx="9681000" cy="1681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1304"/>
              </a:lnSpc>
              <a:spcBef>
                <a:spcPts val="4700"/>
              </a:spcBef>
              <a:spcAft>
                <a:spcPts val="0"/>
              </a:spcAft>
              <a:buClr>
                <a:srgbClr val="616161"/>
              </a:buClr>
              <a:buSzPts val="1800"/>
              <a:buFont typeface="Arial"/>
              <a:buChar char="●"/>
            </a:pPr>
            <a:r>
              <a:rPr b="1" i="0" lang="es-ES" sz="1650" u="none" cap="none" strike="noStrike">
                <a:solidFill>
                  <a:srgbClr val="292929"/>
                </a:solidFill>
                <a:highlight>
                  <a:srgbClr val="FFFFFF"/>
                </a:highlight>
                <a:latin typeface="Arial"/>
                <a:ea typeface="Arial"/>
                <a:cs typeface="Arial"/>
                <a:sym typeface="Arial"/>
              </a:rPr>
              <a:t>¿Por qué necesitamos esta lista?</a:t>
            </a:r>
            <a:endParaRPr b="1" i="0" sz="1650" u="none" cap="none" strike="noStrike">
              <a:solidFill>
                <a:srgbClr val="292929"/>
              </a:solidFill>
              <a:highlight>
                <a:srgbClr val="FFFFFF"/>
              </a:highlight>
              <a:latin typeface="Arial"/>
              <a:ea typeface="Arial"/>
              <a:cs typeface="Arial"/>
              <a:sym typeface="Arial"/>
            </a:endParaRPr>
          </a:p>
          <a:p>
            <a:pPr indent="-342900" lvl="0" marL="457200" marR="0" rtl="0" algn="l">
              <a:lnSpc>
                <a:spcPct val="91304"/>
              </a:lnSpc>
              <a:spcBef>
                <a:spcPts val="0"/>
              </a:spcBef>
              <a:spcAft>
                <a:spcPts val="0"/>
              </a:spcAft>
              <a:buClr>
                <a:srgbClr val="616161"/>
              </a:buClr>
              <a:buSzPts val="1800"/>
              <a:buFont typeface="Arial"/>
              <a:buChar char="●"/>
            </a:pPr>
            <a:r>
              <a:rPr b="1" i="0" lang="es-ES" sz="1650" u="none" cap="none" strike="noStrike">
                <a:solidFill>
                  <a:srgbClr val="292929"/>
                </a:solidFill>
                <a:highlight>
                  <a:srgbClr val="FFFFFF"/>
                </a:highlight>
                <a:latin typeface="Arial"/>
                <a:ea typeface="Arial"/>
                <a:cs typeface="Arial"/>
                <a:sym typeface="Arial"/>
              </a:rPr>
              <a:t>¿Qué contiene el documento?</a:t>
            </a:r>
            <a:endParaRPr b="1" i="0" sz="1650" u="none" cap="none" strike="noStrike">
              <a:solidFill>
                <a:srgbClr val="292929"/>
              </a:solidFill>
              <a:highlight>
                <a:srgbClr val="FFFFFF"/>
              </a:highlight>
              <a:latin typeface="Arial"/>
              <a:ea typeface="Arial"/>
              <a:cs typeface="Arial"/>
              <a:sym typeface="Arial"/>
            </a:endParaRPr>
          </a:p>
          <a:p>
            <a:pPr indent="-342900" lvl="0" marL="457200" marR="0" rtl="0" algn="l">
              <a:lnSpc>
                <a:spcPct val="91304"/>
              </a:lnSpc>
              <a:spcBef>
                <a:spcPts val="0"/>
              </a:spcBef>
              <a:spcAft>
                <a:spcPts val="0"/>
              </a:spcAft>
              <a:buClr>
                <a:srgbClr val="616161"/>
              </a:buClr>
              <a:buSzPts val="1800"/>
              <a:buFont typeface="Arial"/>
              <a:buChar char="●"/>
            </a:pPr>
            <a:r>
              <a:rPr b="1" i="0" lang="es-ES" sz="1650" u="none" cap="none" strike="noStrike">
                <a:solidFill>
                  <a:srgbClr val="292929"/>
                </a:solidFill>
                <a:highlight>
                  <a:srgbClr val="FFFFFF"/>
                </a:highlight>
                <a:latin typeface="Arial"/>
                <a:ea typeface="Arial"/>
                <a:cs typeface="Arial"/>
                <a:sym typeface="Arial"/>
              </a:rPr>
              <a:t>¿Cómo mejoran estas prácticas la seguridad?</a:t>
            </a:r>
            <a:endParaRPr b="1" i="0" sz="1650" u="none" cap="none" strike="noStrike">
              <a:solidFill>
                <a:srgbClr val="292929"/>
              </a:solidFill>
              <a:highlight>
                <a:srgbClr val="FFFFFF"/>
              </a:highlight>
              <a:latin typeface="Arial"/>
              <a:ea typeface="Arial"/>
              <a:cs typeface="Arial"/>
              <a:sym typeface="Arial"/>
            </a:endParaRPr>
          </a:p>
          <a:p>
            <a:pPr indent="-342900" lvl="0" marL="457200" marR="0" rtl="0" algn="l">
              <a:lnSpc>
                <a:spcPct val="91304"/>
              </a:lnSpc>
              <a:spcBef>
                <a:spcPts val="0"/>
              </a:spcBef>
              <a:spcAft>
                <a:spcPts val="0"/>
              </a:spcAft>
              <a:buClr>
                <a:srgbClr val="616161"/>
              </a:buClr>
              <a:buSzPts val="1800"/>
              <a:buFont typeface="Arial"/>
              <a:buChar char="●"/>
            </a:pPr>
            <a:r>
              <a:rPr b="1" i="0" lang="es-ES" sz="1650" u="none" cap="none" strike="noStrike">
                <a:solidFill>
                  <a:srgbClr val="292929"/>
                </a:solidFill>
                <a:highlight>
                  <a:srgbClr val="FFFFFF"/>
                </a:highlight>
                <a:latin typeface="Arial"/>
                <a:ea typeface="Arial"/>
                <a:cs typeface="Arial"/>
                <a:sym typeface="Arial"/>
              </a:rPr>
              <a:t>¿Cómo se eligieron los Top 20?</a:t>
            </a:r>
            <a:endParaRPr b="1" i="0" sz="1650" u="none" cap="none" strike="noStrike">
              <a:solidFill>
                <a:srgbClr val="292929"/>
              </a:solidFill>
              <a:highlight>
                <a:srgbClr val="FFFFFF"/>
              </a:highlight>
              <a:latin typeface="Arial"/>
              <a:ea typeface="Arial"/>
              <a:cs typeface="Arial"/>
              <a:sym typeface="Arial"/>
            </a:endParaRPr>
          </a:p>
          <a:p>
            <a:pPr indent="-342900" lvl="0" marL="457200" marR="0" rtl="0" algn="l">
              <a:lnSpc>
                <a:spcPct val="91304"/>
              </a:lnSpc>
              <a:spcBef>
                <a:spcPts val="0"/>
              </a:spcBef>
              <a:spcAft>
                <a:spcPts val="0"/>
              </a:spcAft>
              <a:buClr>
                <a:srgbClr val="616161"/>
              </a:buClr>
              <a:buSzPts val="1800"/>
              <a:buFont typeface="Arial"/>
              <a:buChar char="●"/>
            </a:pPr>
            <a:r>
              <a:rPr b="1" i="0" lang="es-ES" sz="1650" u="none" cap="none" strike="noStrike">
                <a:solidFill>
                  <a:srgbClr val="292929"/>
                </a:solidFill>
                <a:highlight>
                  <a:srgbClr val="FFFFFF"/>
                </a:highlight>
                <a:latin typeface="Arial"/>
                <a:ea typeface="Arial"/>
                <a:cs typeface="Arial"/>
                <a:sym typeface="Arial"/>
              </a:rPr>
              <a:t>Algunas prácticas son tan básicas. ¿Por qué se han incluido?</a:t>
            </a:r>
            <a:endParaRPr b="1" i="0" sz="1650" u="none" cap="none" strike="noStrike">
              <a:solidFill>
                <a:srgbClr val="292929"/>
              </a:solidFill>
              <a:highlight>
                <a:srgbClr val="FFFFFF"/>
              </a:highlight>
              <a:latin typeface="Arial"/>
              <a:ea typeface="Arial"/>
              <a:cs typeface="Arial"/>
              <a:sym typeface="Arial"/>
            </a:endParaRPr>
          </a:p>
          <a:p>
            <a:pPr indent="-333375" lvl="0" marL="457200" marR="0" rtl="0" algn="l">
              <a:lnSpc>
                <a:spcPct val="91304"/>
              </a:lnSpc>
              <a:spcBef>
                <a:spcPts val="0"/>
              </a:spcBef>
              <a:spcAft>
                <a:spcPts val="0"/>
              </a:spcAft>
              <a:buClr>
                <a:srgbClr val="292929"/>
              </a:buClr>
              <a:buSzPts val="1650"/>
              <a:buFont typeface="Arial"/>
              <a:buChar char="●"/>
            </a:pPr>
            <a:r>
              <a:rPr b="1" i="0" lang="es-ES" sz="1650" u="none" cap="none" strike="noStrike">
                <a:solidFill>
                  <a:srgbClr val="292929"/>
                </a:solidFill>
                <a:highlight>
                  <a:srgbClr val="FFFFFF"/>
                </a:highlight>
                <a:latin typeface="Arial"/>
                <a:ea typeface="Arial"/>
                <a:cs typeface="Arial"/>
                <a:sym typeface="Arial"/>
              </a:rPr>
              <a:t>Quienes somos</a:t>
            </a:r>
            <a:endParaRPr b="1" i="0" sz="1650" u="none" cap="none" strike="noStrike">
              <a:solidFill>
                <a:srgbClr val="292929"/>
              </a:solidFill>
              <a:highlight>
                <a:srgbClr val="FFFFFF"/>
              </a:highlight>
              <a:latin typeface="Arial"/>
              <a:ea typeface="Arial"/>
              <a:cs typeface="Arial"/>
              <a:sym typeface="Arial"/>
            </a:endParaRPr>
          </a:p>
        </p:txBody>
      </p:sp>
      <p:pic>
        <p:nvPicPr>
          <p:cNvPr id="139" name="Google Shape;139;p15"/>
          <p:cNvPicPr preferRelativeResize="0"/>
          <p:nvPr/>
        </p:nvPicPr>
        <p:blipFill rotWithShape="1">
          <a:blip r:embed="rId4">
            <a:alphaModFix/>
          </a:blip>
          <a:srcRect b="0" l="0" r="0" t="0"/>
          <a:stretch/>
        </p:blipFill>
        <p:spPr>
          <a:xfrm>
            <a:off x="7409900" y="4903338"/>
            <a:ext cx="2524125" cy="857250"/>
          </a:xfrm>
          <a:prstGeom prst="rect">
            <a:avLst/>
          </a:prstGeom>
          <a:noFill/>
          <a:ln>
            <a:noFill/>
          </a:ln>
        </p:spPr>
      </p:pic>
      <p:sp>
        <p:nvSpPr>
          <p:cNvPr id="140" name="Google Shape;140;p15"/>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46" name="Google Shape;146;p16"/>
          <p:cNvSpPr txBox="1"/>
          <p:nvPr/>
        </p:nvSpPr>
        <p:spPr>
          <a:xfrm>
            <a:off x="1348800" y="1633750"/>
            <a:ext cx="862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7" name="Google Shape;147;p16"/>
          <p:cNvSpPr txBox="1"/>
          <p:nvPr/>
        </p:nvSpPr>
        <p:spPr>
          <a:xfrm>
            <a:off x="1880700" y="1633750"/>
            <a:ext cx="809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s-ES" sz="2700" u="none" cap="none" strike="noStrike">
                <a:solidFill>
                  <a:srgbClr val="000000"/>
                </a:solidFill>
                <a:latin typeface="Calibri"/>
                <a:ea typeface="Calibri"/>
                <a:cs typeface="Calibri"/>
                <a:sym typeface="Calibri"/>
              </a:rPr>
              <a:t>¿Por qué necesitamos esta lista?</a:t>
            </a:r>
            <a:endParaRPr b="0" i="0" sz="2700" u="none" cap="none" strike="noStrike">
              <a:solidFill>
                <a:srgbClr val="000000"/>
              </a:solidFill>
              <a:latin typeface="Calibri"/>
              <a:ea typeface="Calibri"/>
              <a:cs typeface="Calibri"/>
              <a:sym typeface="Calibri"/>
            </a:endParaRPr>
          </a:p>
        </p:txBody>
      </p:sp>
      <p:sp>
        <p:nvSpPr>
          <p:cNvPr id="148" name="Google Shape;148;p16"/>
          <p:cNvSpPr txBox="1"/>
          <p:nvPr/>
        </p:nvSpPr>
        <p:spPr>
          <a:xfrm>
            <a:off x="1557300" y="2311625"/>
            <a:ext cx="9681000" cy="3648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La programación “normal” y la programación PLC</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¿La programación de PLC cuenta como programación?</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Los PLC no necesitan prácticas de programación seguras con tanta urgencia</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Los PLC son inseguros “por defecto”.</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Nadie aprende la codificación segura de PLC en la escuela</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616161"/>
                </a:solidFill>
                <a:highlight>
                  <a:schemeClr val="lt1"/>
                </a:highlight>
                <a:latin typeface="Arial"/>
                <a:ea typeface="Arial"/>
                <a:cs typeface="Arial"/>
                <a:sym typeface="Arial"/>
              </a:rPr>
              <a:t>La programación de PLC, tiene otras prioridades</a:t>
            </a:r>
            <a:endParaRPr b="0" i="0" sz="1800" u="none" cap="none" strike="noStrike">
              <a:solidFill>
                <a:srgbClr val="616161"/>
              </a:solidFill>
              <a:highlight>
                <a:schemeClr val="lt1"/>
              </a:highlight>
              <a:latin typeface="Arial"/>
              <a:ea typeface="Arial"/>
              <a:cs typeface="Arial"/>
              <a:sym typeface="Arial"/>
            </a:endParaRPr>
          </a:p>
          <a:p>
            <a:pPr indent="-342900" lvl="0" marL="457200" marR="0" rtl="0" algn="l">
              <a:lnSpc>
                <a:spcPct val="100000"/>
              </a:lnSpc>
              <a:spcBef>
                <a:spcPts val="0"/>
              </a:spcBef>
              <a:spcAft>
                <a:spcPts val="0"/>
              </a:spcAft>
              <a:buClr>
                <a:srgbClr val="616161"/>
              </a:buClr>
              <a:buSzPts val="1800"/>
              <a:buFont typeface="Arial"/>
              <a:buChar char="●"/>
            </a:pPr>
            <a:r>
              <a:rPr b="0" i="0" lang="es-ES" sz="1800" u="none" cap="none" strike="noStrike">
                <a:solidFill>
                  <a:srgbClr val="292929"/>
                </a:solidFill>
                <a:highlight>
                  <a:schemeClr val="lt1"/>
                </a:highlight>
                <a:latin typeface="Arial"/>
                <a:ea typeface="Arial"/>
                <a:cs typeface="Arial"/>
                <a:sym typeface="Arial"/>
              </a:rPr>
              <a:t>Ni siquiera hay información sobre cómo hacer una programación segura para PLC en toda la industria</a:t>
            </a:r>
            <a:endParaRPr b="0" i="0" sz="1800" u="none" cap="none" strike="noStrike">
              <a:solidFill>
                <a:srgbClr val="616161"/>
              </a:solidFill>
              <a:highlight>
                <a:schemeClr val="lt1"/>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16161"/>
              </a:solidFill>
              <a:highlight>
                <a:schemeClr val="lt1"/>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2100"/>
              <a:buFont typeface="Arial"/>
              <a:buNone/>
            </a:pPr>
            <a:r>
              <a:rPr b="1" i="0" lang="es-ES" sz="2100" u="none" cap="none" strike="noStrike">
                <a:solidFill>
                  <a:srgbClr val="757575"/>
                </a:solidFill>
                <a:highlight>
                  <a:srgbClr val="FFFFFF"/>
                </a:highlight>
                <a:latin typeface="Arial"/>
                <a:ea typeface="Arial"/>
                <a:cs typeface="Arial"/>
                <a:sym typeface="Arial"/>
              </a:rPr>
              <a:t>Establecer un entendimiento común de lo que significa incluso la seguridad del PLC; lo que podemos esperar de un PLC que ha sido “programado de forma segura”</a:t>
            </a:r>
            <a:endParaRPr b="1" i="0" sz="1650" u="none" cap="none" strike="noStrike">
              <a:solidFill>
                <a:srgbClr val="292929"/>
              </a:solidFill>
              <a:highlight>
                <a:srgbClr val="FFFFFF"/>
              </a:highlight>
              <a:latin typeface="Arial"/>
              <a:ea typeface="Arial"/>
              <a:cs typeface="Arial"/>
              <a:sym typeface="Arial"/>
            </a:endParaRPr>
          </a:p>
        </p:txBody>
      </p:sp>
      <p:sp>
        <p:nvSpPr>
          <p:cNvPr id="149" name="Google Shape;149;p16"/>
          <p:cNvSpPr txBox="1"/>
          <p:nvPr/>
        </p:nvSpPr>
        <p:spPr>
          <a:xfrm>
            <a:off x="1069575" y="884925"/>
            <a:ext cx="107412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s-ES" sz="3600">
                <a:solidFill>
                  <a:schemeClr val="dk1"/>
                </a:solidFill>
                <a:latin typeface="Source Sans Pro"/>
                <a:ea typeface="Source Sans Pro"/>
                <a:cs typeface="Source Sans Pro"/>
                <a:sym typeface="Source Sans Pro"/>
              </a:rPr>
              <a:t>9</a:t>
            </a:r>
            <a:r>
              <a:rPr b="1" lang="es-ES" sz="3600">
                <a:solidFill>
                  <a:schemeClr val="dk1"/>
                </a:solidFill>
                <a:latin typeface="Source Sans Pro"/>
                <a:ea typeface="Source Sans Pro"/>
                <a:cs typeface="Source Sans Pro"/>
                <a:sym typeface="Source Sans Pro"/>
              </a:rPr>
              <a:t>.- Programación segura del PLC . TOP20</a:t>
            </a:r>
            <a:endParaRPr sz="36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