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0400"/>
  <p:notesSz cx="6858000" cy="9144000"/>
  <p:embeddedFontLs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0" roundtripDataSignature="AMtx7mi5bq4Ls/lkqQoMlprQB4rw5FWy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311773-5871-4BFC-BB85-7EEA3C5640D8}">
  <a:tblStyle styleId="{AA311773-5871-4BFC-BB85-7EEA3C5640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regular.fntdata"/><Relationship Id="rId25" Type="http://schemas.openxmlformats.org/officeDocument/2006/relationships/slide" Target="slides/slide19.xml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45300d635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445300d6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445300d63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45300d635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445300d6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445300d635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45300d635_0_5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445300d6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445300d635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5bc4eeb9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45bc4ee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45bc4eeb9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5bc4eeb98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45bc4eeb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45bc4eeb98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5bc4eeb98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45bc4eeb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45bc4eeb98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6493dcdd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46493dc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46493dcdd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68d379cd5_0_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468d379c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468d379cd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68d379cd5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468d379c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468d379cd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856d259ce_1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4856d259c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4856d259ce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e6fa23241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4e6fa23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24e6fa2324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0647f22aa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40647f22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40647f22aa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68d379cd5_0_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468d379c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468d379cd5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0647f22aa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40647f22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40647f22aa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5300d63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45300d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445300d63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337018929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4337018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433701892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45300d635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445300d63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445300d635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51" name="Google Shape;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751750" y="1487881"/>
            <a:ext cx="1044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Python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H</a:t>
            </a:r>
            <a:r>
              <a:rPr b="0" i="0" lang="es-ES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acking etikorako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>
            <p:ph idx="4294967295" type="title"/>
          </p:nvPr>
        </p:nvSpPr>
        <p:spPr>
          <a:xfrm>
            <a:off x="2770875" y="4560625"/>
            <a:ext cx="8001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Source Sans Pro"/>
              <a:buNone/>
            </a:pPr>
            <a:r>
              <a:rPr lang="es-ES"/>
              <a:t>1. FASEA: EZAGUTZA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45300d635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2. erronka - Erabilitako liburutegiak/moduluak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6" name="Google Shape;156;g2445300d635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g2445300d635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dns.resolver</a:t>
            </a:r>
            <a:r>
              <a:rPr lang="es-ES" sz="2200"/>
              <a:t>:</a:t>
            </a:r>
            <a:r>
              <a:rPr lang="es-ES" sz="1800"/>
              <a:t> </a:t>
            </a:r>
            <a:r>
              <a:rPr lang="es-ES" sz="2000"/>
              <a:t>DNS zerbitzariekin interakzioa errazten du eta eskatutako informazioarekin erantzun egituratuak kontsultatzeko eta lortzeko metodoak eskaintzen ditu. Socket liburutegiak baino maila altuagoko interfaze atseginagoa eskaintzen du.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socket</a:t>
            </a:r>
            <a:r>
              <a:rPr lang="es-ES" sz="2200"/>
              <a:t>: </a:t>
            </a:r>
            <a:r>
              <a:rPr lang="es-ES" sz="2000"/>
              <a:t>horri esker erabiltzaileak sartutako domeinua zuzena den egiaztatu dezakegu.</a:t>
            </a:r>
            <a:r>
              <a:rPr lang="es-ES" sz="2200"/>
              <a:t> 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8" name="Google Shape;158;g2445300d635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ER2_UD1_Kontsulta_DNS.py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45300d635_0_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2. erronka - Erabilitako liburutegiak/moduluak (II)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5" name="Google Shape;165;g2445300d635_0_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6" name="Google Shape;166;g2445300d635_0_2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dns.resolver </a:t>
            </a:r>
            <a:r>
              <a:rPr lang="es-ES" sz="2200"/>
              <a:t>:</a:t>
            </a:r>
            <a:r>
              <a:rPr lang="es-ES" sz="1800"/>
              <a:t> </a:t>
            </a:r>
            <a:r>
              <a:rPr lang="es-ES" sz="2000"/>
              <a:t>DNS zerbitzariekin interakzioa errazten du eta eskatutako informazioarekin erantzun egituratuak kontsultatzeko eta lortzeko metodoak eskaintzen ditu. Socket liburutegiak baino maila altuko interfaze atseginagoa eskaintzen du.</a:t>
            </a:r>
            <a:endParaRPr b="1"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dns.zone: </a:t>
            </a:r>
            <a:r>
              <a:rPr lang="es-ES" sz="2000"/>
              <a:t>Liburutegi honek DNS guneekin lan egiteko tresnak eskaintzen ditu. DNS zonako fitxategiak irakurtzeko eta manipulatzeko aukera ematen du.</a:t>
            </a:r>
            <a:endParaRPr b="1"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dns.query: </a:t>
            </a:r>
            <a:r>
              <a:rPr lang="es-ES" sz="2000"/>
              <a:t>liburutegi hau zona transferentzia eskaerarako erabiltzen dugu batez ere, baina baita DNS akats batzuk kontrolatzeko ere. dns.resolver baino maila baxuagoan lan egiten du.</a:t>
            </a:r>
            <a:endParaRPr b="1"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dns.exception: </a:t>
            </a:r>
            <a:r>
              <a:rPr lang="es-ES" sz="2000"/>
              <a:t>liburutegi hau salbuespenak kudeatzeko erabiltzen dugu.</a:t>
            </a:r>
            <a:endParaRPr b="1"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ipaddress: </a:t>
            </a:r>
            <a:r>
              <a:rPr lang="es-ES" sz="2000"/>
              <a:t>erabiltzaileak sartutako IPa zuzena den egiaztatzeko erabiltzen dugu.</a:t>
            </a:r>
            <a:endParaRPr b="1" sz="22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7" name="Google Shape;167;g2445300d635_0_2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ER2_UD1_Transferentzia_DNS.py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5300d635_0_5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2. erronka - Saila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4" name="Google Shape;174;g2445300d635_0_5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g2445300d635_0_50"/>
          <p:cNvSpPr txBox="1"/>
          <p:nvPr>
            <p:ph idx="1" type="body"/>
          </p:nvPr>
        </p:nvSpPr>
        <p:spPr>
          <a:xfrm>
            <a:off x="111350" y="2061150"/>
            <a:ext cx="117195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sp>
        <p:nvSpPr>
          <p:cNvPr id="176" name="Google Shape;176;g2445300d635_0_50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DNS (30 PUNTU)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g2445300d635_0_50"/>
          <p:cNvGraphicFramePr/>
          <p:nvPr/>
        </p:nvGraphicFramePr>
        <p:xfrm>
          <a:off x="884575" y="19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{AA311773-5871-4BFC-BB85-7EEA3C5640D8}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Mugarria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Laburpena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Abiatzeko scripta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Soluzioa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Puntuak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Pistak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Lortu DNS erregistroen balioak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_UD1_Kontsulta_DNS.py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s-ES" sz="1400" u="none" cap="none" strike="noStrike"/>
                        <a:t>scanme.org-eko </a:t>
                      </a:r>
                      <a:r>
                        <a:rPr lang="es-ES" sz="1400" u="none" cap="none" strike="noStrike"/>
                        <a:t>MX erregistroaren balioa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s-ES" sz="1400" u="none" cap="none" strike="noStrike"/>
                        <a:t>Adibidea:</a:t>
                      </a:r>
                      <a:r>
                        <a:rPr i="1" lang="es-ES">
                          <a:solidFill>
                            <a:schemeClr val="dk1"/>
                          </a:solidFill>
                        </a:rPr>
                        <a:t>mail.hacking.net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- 1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Lortu domeinu </a:t>
                      </a:r>
                      <a:r>
                        <a:rPr lang="es-ES"/>
                        <a:t>baten </a:t>
                      </a:r>
                      <a:r>
                        <a:rPr lang="es-ES" sz="1400" u="none" cap="none" strike="noStrike"/>
                        <a:t>DNS informazioa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_UD1_Kontsulta_DNS.py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Pipparen telefonoa </a:t>
                      </a:r>
                      <a:r>
                        <a:rPr i="1" lang="es-ES" sz="1400" u="none" cap="none" strike="noStrike"/>
                        <a:t>zonetransfer.me domeinuan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Eskatu debekatutako zona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lde-transferentzia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 zerbitzari pribatu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 bati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</a:t>
                      </a:r>
                      <a:r>
                        <a:rPr lang="es-E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_UD1_Transferentzia_DNS.py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Pantailan </a:t>
                      </a:r>
                      <a:r>
                        <a:rPr lang="es-ES" sz="1400" u="none" cap="none" strike="noStrike"/>
                        <a:t>agertzen den azken hitza.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-2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Baimendu zona</a:t>
                      </a:r>
                      <a:r>
                        <a:rPr lang="es-ES"/>
                        <a:t>lde-</a:t>
                      </a:r>
                      <a:r>
                        <a:rPr lang="es-ES" sz="1400" u="none" cap="none" strike="noStrike"/>
                        <a:t>transferentzia zerbitzarian eta eskatu Kali</a:t>
                      </a:r>
                      <a:r>
                        <a:rPr lang="es-ES"/>
                        <a:t>-tik.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ER</a:t>
                      </a:r>
                      <a:r>
                        <a:rPr lang="es-ES"/>
                        <a:t>2</a:t>
                      </a:r>
                      <a:r>
                        <a:rPr lang="es-ES" sz="1400" u="none" cap="none" strike="noStrike"/>
                        <a:t>_UD1_Transferentzia_DNS.py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dnssecondary m</a:t>
                      </a:r>
                      <a:r>
                        <a:rPr lang="es-ES" sz="1400" u="none" cap="none" strike="noStrike"/>
                        <a:t>akinaren IP</a:t>
                      </a:r>
                      <a:r>
                        <a:rPr lang="es-ES"/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600"/>
                        <a:t>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600" u="none" cap="none" strike="noStrike"/>
                        <a:t>-2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600" u="none" cap="none" strike="noStrike"/>
                        <a:t>-6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5bc4eeb98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3. erronka 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4" name="Google Shape;184;g245bc4eeb98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g245bc4eeb98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Helburua: helburu-erakundearen aktiboen kokapen geografikoari buruzko informazioa lortzea: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areko helbideak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Gailuen edo pertsonen kokapen fisikoa.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es-ES" sz="1600">
                <a:latin typeface="Arial"/>
                <a:ea typeface="Arial"/>
                <a:cs typeface="Arial"/>
                <a:sym typeface="Arial"/>
              </a:rPr>
              <a:t>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NOMINATIM: geokodetze zerbitzua. </a:t>
            </a:r>
            <a:r>
              <a:rPr b="1" lang="es-E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OpenStreetMap-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eko (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komunitatean oinarritutako mapaketa proiektu kolaboratiboa)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datuak erabiltzen ditu. Erabiltzaileek eurek eguneratzen dituzte datuak.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❖"/>
            </a:pPr>
            <a:r>
              <a:rPr b="1" lang="es-ES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LATITUDEA + LONGITUDEA </a:t>
            </a:r>
            <a:r>
              <a:rPr b="1" lang="es-ES" sz="27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s-ES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KOKAPENA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lang="es-ES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KOKAPENA </a:t>
            </a:r>
            <a:r>
              <a:rPr b="1" lang="es-ES" sz="27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s-ES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LATITUDEA + LONGITUDEA</a:t>
            </a:r>
            <a:endParaRPr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6" name="Google Shape;186;g245bc4eeb98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Geolokalizazioa</a:t>
            </a:r>
            <a:endParaRPr/>
          </a:p>
        </p:txBody>
      </p:sp>
      <p:pic>
        <p:nvPicPr>
          <p:cNvPr id="187" name="Google Shape;187;g245bc4eeb9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8750" y="2581275"/>
            <a:ext cx="1505875" cy="14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5bc4eeb98_0_1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3. erronka - Erabilitako liburutegiak/moduluak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4" name="Google Shape;194;g245bc4eeb98_0_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5" name="Google Shape;195;g245bc4eeb98_0_1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geopy: </a:t>
            </a:r>
            <a:r>
              <a:rPr lang="es-ES" sz="2000"/>
              <a:t>geokodeketa eta distantzia kalkulatzeko hainbat APIetara sartzeko interfaze erabilerraza eskaintzen du. Hainbat geokodetze zerbitzu hornitzaile maneiatzeko ematen du: Nominatim, Google Maps, Bing Maps...</a:t>
            </a:r>
            <a:endParaRPr b="1" sz="22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200"/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ES" sz="2200"/>
              <a:t>nominatim</a:t>
            </a:r>
            <a:r>
              <a:rPr b="1" lang="es-ES" sz="2200"/>
              <a:t>:</a:t>
            </a:r>
            <a:r>
              <a:rPr lang="es-ES" sz="1800"/>
              <a:t> </a:t>
            </a:r>
            <a:r>
              <a:rPr lang="es-ES" sz="2000"/>
              <a:t>geopy-ko </a:t>
            </a:r>
            <a:r>
              <a:rPr lang="es-ES" sz="2000"/>
              <a:t>klase aproposa lehenago azaldutako nominatim zerbitzuarekin lan egiteko.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6" name="Google Shape;196;g245bc4eeb98_0_1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800"/>
              <a:t>ER3_UD1_Geolokalizazioa_Bat.py / ER3_UD1_Geolokalizazioa_Bi.py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5bc4eeb98_0_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3. erronka - Saila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3" name="Google Shape;203;g245bc4eeb98_0_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4" name="Google Shape;204;g245bc4eeb98_0_21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Geokokapena (25 PUNTU)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g245bc4eeb98_0_21"/>
          <p:cNvGraphicFramePr/>
          <p:nvPr/>
        </p:nvGraphicFramePr>
        <p:xfrm>
          <a:off x="884575" y="2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{AA311773-5871-4BFC-BB85-7EEA3C5640D8}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Mugarria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Laburpena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Abiatzeko scripta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Soluzioa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Puntuak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Pistak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Lortu kokapen bat koordenatu</a:t>
                      </a:r>
                      <a:r>
                        <a:rPr lang="es-ES"/>
                        <a:t>ak izanda.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ER3_UD1_Geokalizazioa_Bat.py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Koordenatuen hiria 38,80</a:t>
                      </a:r>
                      <a:r>
                        <a:rPr lang="es-ES"/>
                        <a:t>;</a:t>
                      </a:r>
                      <a:r>
                        <a:rPr lang="es-ES" sz="1400" u="none" cap="none" strike="noStrike"/>
                        <a:t>-9,37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15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- 2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-7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Lortu koordenatuak kokapen</a:t>
                      </a:r>
                      <a:r>
                        <a:rPr lang="es-ES"/>
                        <a:t>a izanda,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ER3_UD1_Geokalizazioa_Bi.py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"Mineros 14, Río Turbio, Santa Cruz, Argentina" helbidearen koordenatuak.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- 2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6493dcdd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4. erronka 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2" name="Google Shape;212;g246493dcdd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3" name="Google Shape;213;g246493dcdd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Datuetatik haratago; fitxategi baten ikusten ez den informazio gehigarria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ES" sz="4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s-ES" sz="2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Fitxategien egituran ordena mantentzen laguntzen du.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ES" sz="4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ES" sz="4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>
                <a:latin typeface="Arial"/>
                <a:ea typeface="Arial"/>
                <a:cs typeface="Arial"/>
                <a:sym typeface="Arial"/>
              </a:rPr>
              <a:t>Erasotzaileari informazio garrantzitsua eman diezaioke.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Kokapena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Egilea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Sortze-data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s-E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Erabilitako gailua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EXIF datuak: irudi-fitxategietan txertatutako metadatuak.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4" name="Google Shape;214;g246493dcdd5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metadatuak</a:t>
            </a:r>
            <a:endParaRPr/>
          </a:p>
        </p:txBody>
      </p:sp>
      <p:pic>
        <p:nvPicPr>
          <p:cNvPr id="215" name="Google Shape;215;g246493dcd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7724" y="2900188"/>
            <a:ext cx="3982599" cy="2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68d379cd5_0_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4. erronka - Erabilitako liburutegiak/moduluak (I)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2" name="Google Shape;222;g2468d379cd5_0_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3" name="Google Shape;223;g2468d379cd5_0_3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PIL: </a:t>
            </a:r>
            <a:r>
              <a:rPr lang="es-ES" sz="2000"/>
              <a:t>Irudiak manipulatzeko funtzioak eta klaseak eskaintzen ditu.</a:t>
            </a:r>
            <a:endParaRPr b="1" sz="22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200"/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ES" sz="2200"/>
              <a:t>Image</a:t>
            </a:r>
            <a:r>
              <a:rPr b="1" lang="es-ES" sz="2200"/>
              <a:t>: </a:t>
            </a:r>
            <a:r>
              <a:rPr lang="es-ES" sz="2000"/>
              <a:t>klase honetako objektu bat sortuko dugu.</a:t>
            </a:r>
            <a:endParaRPr sz="2000"/>
          </a:p>
          <a:p>
            <a:pPr indent="-3556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-ES" sz="2200"/>
              <a:t>ExifTags </a:t>
            </a:r>
            <a:r>
              <a:rPr lang="es-ES" sz="2000"/>
              <a:t>- EXIF etiketak errepresentatzeko konstanteak eskaintzen ditu.</a:t>
            </a:r>
            <a:endParaRPr sz="2000"/>
          </a:p>
          <a:p>
            <a:pPr indent="-3556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s-ES" sz="2000"/>
              <a:t>TAGS</a:t>
            </a:r>
            <a:r>
              <a:rPr lang="es-ES" sz="2000"/>
              <a:t>: etiketa estandarrak.</a:t>
            </a:r>
            <a:endParaRPr sz="2000"/>
          </a:p>
          <a:p>
            <a:pPr indent="-3556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s-ES" sz="2000"/>
              <a:t>GPSTAGS </a:t>
            </a:r>
            <a:r>
              <a:rPr lang="es-ES" sz="2000"/>
              <a:t>: GPSrako etiketak.</a:t>
            </a:r>
            <a:endParaRPr sz="2000"/>
          </a:p>
          <a:p>
            <a:pPr indent="0" lvl="0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os: </a:t>
            </a:r>
            <a:r>
              <a:rPr lang="es-ES" sz="2200"/>
              <a:t>sistema eragilearekin elkarreragiteko erabilitako den liburutegia. Fitxategia existitzen al da?</a:t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4" name="Google Shape;224;g2468d379cd5_0_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800"/>
              <a:t>ER4_UD1_Metadatuak_Bat.py / ER4_UD1_Metadatuak_Bi.py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68d379cd5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4. erronka - Saila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1" name="Google Shape;231;g2468d379cd5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2" name="Google Shape;232;g2468d379cd5_0_11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Metadatuak (40 PUNTU)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g2468d379cd5_0_11"/>
          <p:cNvGraphicFramePr/>
          <p:nvPr/>
        </p:nvGraphicFramePr>
        <p:xfrm>
          <a:off x="884575" y="23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{AA311773-5871-4BFC-BB85-7EEA3C5640D8}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Mugarria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Laburpena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Abiatzeko scripta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Soluzioa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Puntuak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Pistak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Lortu argazkia atera</a:t>
                      </a:r>
                      <a:r>
                        <a:rPr lang="es-ES"/>
                        <a:t>tako </a:t>
                      </a:r>
                      <a:r>
                        <a:rPr lang="es-ES" sz="1400" u="none" cap="none" strike="noStrike"/>
                        <a:t>kameraren modeloa.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 4 _UD1_ Metadatatuak _Bat.py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er4_irudia_bat.jpg irudiaren kamera-eredua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1 2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-2 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-5 </a:t>
                      </a:r>
                      <a:br>
                        <a:rPr lang="es-ES" sz="1800" u="none" cap="none" strike="noStrike"/>
                      </a:b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Lortu argazkia atera</a:t>
                      </a:r>
                      <a:r>
                        <a:rPr lang="es-ES"/>
                        <a:t>tako </a:t>
                      </a:r>
                      <a:r>
                        <a:rPr lang="es-ES" sz="1400" u="none" cap="none" strike="noStrike"/>
                        <a:t> hiria.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ER 4 _UD1_ Metadatatuak _Bi.py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er4_irudia_bi.jpg irudiaren</a:t>
                      </a:r>
                      <a:r>
                        <a:rPr lang="es-ES" sz="1400" u="none" cap="none" strike="noStrike">
                          <a:solidFill>
                            <a:schemeClr val="dk1"/>
                          </a:solidFill>
                        </a:rPr>
                        <a:t> hiria </a:t>
                      </a:r>
                      <a:endParaRPr i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28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- 5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-10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/>
                        <a:t>      </a:t>
                      </a:r>
                      <a:r>
                        <a:rPr lang="es-ES" sz="1800" u="none" cap="none" strike="noStrike"/>
                        <a:t>*-24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856d259ce_1_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Gehigarria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40" name="Google Shape;240;g24856d259ce_1_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1" name="Google Shape;241;g24856d259ce_1_8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Shodan-en bilaketak egiteko bi script.</a:t>
            </a:r>
            <a:endParaRPr sz="2200"/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ES" sz="2200"/>
              <a:t>Muestra1_UD1_Shodan.py</a:t>
            </a:r>
            <a:endParaRPr sz="2200"/>
          </a:p>
          <a:p>
            <a:pPr indent="-3683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ES" sz="2200"/>
              <a:t>Muestra2_UD2_Shodan.py</a:t>
            </a:r>
            <a:endParaRPr sz="2200"/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Funtzionatzeko, sartu zure API_KEY.</a:t>
            </a:r>
            <a:endParaRPr sz="2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2" name="Google Shape;242;g24856d259ce_1_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 sz="2800"/>
              <a:t>Shodan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43" name="Google Shape;243;g24856d259ce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8613" y="4158688"/>
            <a:ext cx="4962525" cy="16097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6fa23241_0_0"/>
          <p:cNvSpPr txBox="1"/>
          <p:nvPr/>
        </p:nvSpPr>
        <p:spPr>
          <a:xfrm>
            <a:off x="751750" y="1487875"/>
            <a:ext cx="10749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6000"/>
              <a:buFont typeface="Arial"/>
              <a:buNone/>
            </a:pPr>
            <a:r>
              <a:rPr lang="es-E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ADI!!! </a:t>
            </a:r>
            <a:endParaRPr sz="6000">
              <a:solidFill>
                <a:srgbClr val="9537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Dokumentu honetako metodoak legez kanpokoak izan daitezke; hortaz, ezingo dituzu erabili laborategi-ingurune batetik kanpo.</a:t>
            </a:r>
            <a:endParaRPr sz="5200">
              <a:solidFill>
                <a:schemeClr val="dk1"/>
              </a:solidFill>
            </a:endParaRPr>
          </a:p>
        </p:txBody>
      </p:sp>
      <p:sp>
        <p:nvSpPr>
          <p:cNvPr id="83" name="Google Shape;83;g24e6fa23241_0_0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g24e6fa23241_0_0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85" name="Google Shape;85;g24e6fa2324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3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AURKIBIDEA</a:t>
            </a:r>
            <a:endParaRPr b="1" i="0" sz="3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95025" y="1628800"/>
            <a:ext cx="113721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lang="es-ES" sz="3100">
                <a:latin typeface="Source Sans Pro"/>
                <a:ea typeface="Source Sans Pro"/>
                <a:cs typeface="Source Sans Pro"/>
                <a:sym typeface="Source Sans Pro"/>
              </a:rPr>
              <a:t>Tratatuko ditugun gaiak</a:t>
            </a:r>
            <a:endParaRPr b="0" i="0" sz="3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lang="es-ES" sz="3100">
                <a:latin typeface="Source Sans Pro"/>
                <a:ea typeface="Source Sans Pro"/>
                <a:cs typeface="Source Sans Pro"/>
                <a:sym typeface="Source Sans Pro"/>
              </a:rPr>
              <a:t>Erronken laburpena</a:t>
            </a:r>
            <a:endParaRPr b="0" i="0" sz="3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AutoNum type="arabicPeriod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Erronken azalpena</a:t>
            </a:r>
            <a:endParaRPr b="0" i="0" sz="3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■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b="0" i="0" lang="es-ES" sz="3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rronka 1</a:t>
            </a:r>
            <a:endParaRPr b="0" i="0" sz="3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■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b="0" i="0" lang="es-ES" sz="3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rronka 2</a:t>
            </a:r>
            <a:endParaRPr b="0" i="0" sz="3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■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b="0" i="0" lang="es-ES" sz="3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rronka 3</a:t>
            </a:r>
            <a:endParaRPr b="0" i="0" sz="3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25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Char char="■"/>
            </a:pPr>
            <a:r>
              <a:rPr lang="es-ES" sz="3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b="0" i="0" lang="es-ES" sz="3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rronka 4</a:t>
            </a:r>
            <a:endParaRPr b="0" i="0" sz="3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558800" lvl="0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Source Sans Pro"/>
              <a:buAutoNum type="arabicPeriod"/>
            </a:pPr>
            <a:r>
              <a:rPr b="0" i="0" lang="es-ES" sz="3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Gehigarria</a:t>
            </a:r>
            <a:endParaRPr b="0" i="0" sz="3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647f22aa_0_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Hitz egiteko gaiak</a:t>
            </a:r>
            <a:endParaRPr/>
          </a:p>
        </p:txBody>
      </p:sp>
      <p:sp>
        <p:nvSpPr>
          <p:cNvPr id="99" name="Google Shape;99;g240647f22aa_0_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0" name="Google Shape;100;g240647f22aa_0_2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WHOIS datu-basea.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DNS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Oinarrizko informazioa lortzea.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Zonalde-transferentzia. Segurtasun-haustea.</a:t>
            </a:r>
            <a:endParaRPr sz="16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Geolokalizazioa.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K</a:t>
            </a:r>
            <a:r>
              <a:rPr lang="es-ES" sz="1600"/>
              <a:t>okapena lortu. </a:t>
            </a:r>
            <a:endParaRPr sz="16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Koordenadak</a:t>
            </a:r>
            <a:r>
              <a:rPr lang="es-ES" sz="1600"/>
              <a:t> lortu.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Metadatuen azterketa.</a:t>
            </a:r>
            <a:endParaRPr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600"/>
              <a:t>EXIF datuak</a:t>
            </a:r>
            <a:endParaRPr sz="1600"/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1600"/>
              <a:t>Lortu irudi baten informazio ezkutua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/>
              <a:t>SHODAN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1" name="Google Shape;101;g240647f22aa_0_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8d379cd5_0_2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Erronken laburpena</a:t>
            </a:r>
            <a:endParaRPr/>
          </a:p>
        </p:txBody>
      </p:sp>
      <p:sp>
        <p:nvSpPr>
          <p:cNvPr id="108" name="Google Shape;108;g2468d379cd5_0_20"/>
          <p:cNvSpPr txBox="1"/>
          <p:nvPr>
            <p:ph idx="12" type="sldNum"/>
          </p:nvPr>
        </p:nvSpPr>
        <p:spPr>
          <a:xfrm>
            <a:off x="8605717" y="6165301"/>
            <a:ext cx="245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g2468d379cd5_0_20"/>
          <p:cNvSpPr/>
          <p:nvPr/>
        </p:nvSpPr>
        <p:spPr>
          <a:xfrm>
            <a:off x="1974500" y="1681462"/>
            <a:ext cx="2969700" cy="1965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ERRONKA -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 puntu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M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ugarri bakarra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468d379cd5_0_20"/>
          <p:cNvSpPr/>
          <p:nvPr/>
        </p:nvSpPr>
        <p:spPr>
          <a:xfrm>
            <a:off x="7348975" y="1642800"/>
            <a:ext cx="2613000" cy="1786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erronka -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30 puntu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mugarri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468d379cd5_0_20"/>
          <p:cNvSpPr/>
          <p:nvPr/>
        </p:nvSpPr>
        <p:spPr>
          <a:xfrm>
            <a:off x="7170622" y="4204679"/>
            <a:ext cx="2969700" cy="1737900"/>
          </a:xfrm>
          <a:prstGeom prst="cube">
            <a:avLst>
              <a:gd fmla="val 25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erronka -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METADATUAK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35 puntu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mugarri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468d379cd5_0_20"/>
          <p:cNvSpPr/>
          <p:nvPr/>
        </p:nvSpPr>
        <p:spPr>
          <a:xfrm>
            <a:off x="2063746" y="4240979"/>
            <a:ext cx="2791200" cy="1665300"/>
          </a:xfrm>
          <a:prstGeom prst="foldedCorner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ERRONKA - </a:t>
            </a: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GEOLOKALIZAZIOA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30 puntu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mugarri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468d379cd5_0_20"/>
          <p:cNvSpPr/>
          <p:nvPr/>
        </p:nvSpPr>
        <p:spPr>
          <a:xfrm>
            <a:off x="5202949" y="3150358"/>
            <a:ext cx="2077920" cy="1158516"/>
          </a:xfrm>
          <a:prstGeom prst="cloud">
            <a:avLst/>
          </a:prstGeom>
          <a:solidFill>
            <a:srgbClr val="76A5A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4 erronka / 10 mugarri.</a:t>
            </a:r>
            <a:endParaRPr b="0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ES" sz="1500" u="none" cap="none" strike="noStrik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100 puntu</a:t>
            </a:r>
            <a:endParaRPr b="1" i="0" sz="15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0647f22aa_0_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Erronka 1-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0" name="Google Shape;120;g240647f22aa_0_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1" name="Google Shape;121;g240647f22aa_0_11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Erakunde batek domeinu bat erregistratzen duenean, informazio jakin bat eman behar du.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2018tik, aukerakoa da publikoki eskuragarri uztea.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Whois zerbitzua domeinu bati buruzko datuak kontsultatzeko eta lortzeko erabilitako TCP protokoloa da.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Ezagutza fasean "whois" tresna erabiliz honako datuak lor daitezke: domeinu-erregistratzailea, izen-emate-data, iraungitze-data,izen-zerbitzariak eta domeinu-jabearen harremanetarako informazioa. Xehetasun horiek lagungarriak izan daitezke helburu baten azpiegitura ulertzeko, sarrera-puntuak identifikatzeko edo harremanetarako informazio garrantzitsua aurkitzeko.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2" name="Google Shape;122;g240647f22aa_0_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Whois datu-baseak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45300d635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1. erronka - Erabilitako liburutegiak/moduluak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9" name="Google Shape;129;g2445300d635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g2445300d635_0_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whois</a:t>
            </a:r>
            <a:r>
              <a:rPr b="1" lang="es-ES" sz="2200"/>
              <a:t> </a:t>
            </a:r>
            <a:r>
              <a:rPr lang="es-ES" sz="2200"/>
              <a:t>:</a:t>
            </a:r>
            <a:r>
              <a:rPr lang="es-ES" sz="1800"/>
              <a:t> </a:t>
            </a:r>
            <a:r>
              <a:rPr lang="es-ES" sz="2000"/>
              <a:t>script honetan  domeinu baten oinarrizko  whois informazioa lortzeko </a:t>
            </a:r>
            <a:r>
              <a:rPr lang="es-ES" sz="2000"/>
              <a:t>erabiliko dugu</a:t>
            </a:r>
            <a:r>
              <a:rPr lang="es-ES" sz="2000"/>
              <a:t>.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socket </a:t>
            </a:r>
            <a:r>
              <a:rPr lang="es-ES" sz="2200"/>
              <a:t>: </a:t>
            </a:r>
            <a:r>
              <a:rPr lang="es-ES" sz="2000"/>
              <a:t>horri esker erabiltzaileak sartutako domeinua zuzena den egiaztatuko dugu.</a:t>
            </a:r>
            <a:r>
              <a:rPr lang="es-ES" sz="2200"/>
              <a:t> </a:t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ES" sz="2200"/>
              <a:t>re: </a:t>
            </a:r>
            <a:r>
              <a:rPr lang="es-ES" sz="2000"/>
              <a:t>adierazpen erregularrekin lan egiteko erabiliko dugu; konkretuki, erabiltzaileak sartutako domeinuak eredu zuzena jarraitzen duen egiaztatzeko.</a:t>
            </a:r>
            <a:endParaRPr sz="22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1" name="Google Shape;131;g2445300d635_0_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ER1_UD1_Whois.py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37018929_0_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Erronka 1 - Banaketa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8" name="Google Shape;138;g24337018929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g24337018929_0_0"/>
          <p:cNvSpPr txBox="1"/>
          <p:nvPr>
            <p:ph idx="2" type="body"/>
          </p:nvPr>
        </p:nvSpPr>
        <p:spPr>
          <a:xfrm>
            <a:off x="554698" y="1340693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WHOIS (5 PUNTU)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g24337018929_0_0"/>
          <p:cNvGraphicFramePr/>
          <p:nvPr/>
        </p:nvGraphicFramePr>
        <p:xfrm>
          <a:off x="777175" y="298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{AA311773-5871-4BFC-BB85-7EEA3C5640D8}</a:tableStyleId>
              </a:tblPr>
              <a:tblGrid>
                <a:gridCol w="664275"/>
                <a:gridCol w="2393150"/>
                <a:gridCol w="2348875"/>
                <a:gridCol w="2855550"/>
                <a:gridCol w="1151725"/>
                <a:gridCol w="1464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Mugarria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Laburpena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Abiatzeko scripta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Soluzioa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Puntuak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s-ES" sz="19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Pistak</a:t>
                      </a:r>
                      <a:endParaRPr b="1" sz="19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ES" sz="20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Lortu domeinu baten WHOIS informazioa.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cap="none" strike="noStrike"/>
                        <a:t>ER1_UD1_Whois.py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/>
                        <a:t>scanme.org domeinu</a:t>
                      </a:r>
                      <a:r>
                        <a:rPr lang="es-ES" sz="1400" u="none" cap="none" strike="noStrike"/>
                        <a:t>rako zerrendatutako 2. domeinu-izen zerbitzaria </a:t>
                      </a:r>
                      <a:r>
                        <a:rPr i="1" lang="es-ES" sz="1400" u="none" cap="none" strike="noStrike"/>
                        <a:t>.</a:t>
                      </a:r>
                      <a:endParaRPr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i="1"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- 1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800" u="none" cap="none" strike="noStrike"/>
                        <a:t>- 2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5300d635_0_4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2. erronka - Kontzeptuak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7" name="Google Shape;147;g2445300d635_0_4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8" name="Google Shape;148;g2445300d635_0_42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DNS zerbitzariei buruzko kontsultak egin daitezke. Liburutegi egoki batzuk erabiliko ditugu horretarako.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Erregistro motak: A, AAAA, MX...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Zonalde-transferentziak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Oso erabilgarria zerbitzari nagusiko informazioa bigarren zerbitzari batean errepikatuta izateko.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Arazo garrantzitsua: kontrolatzen ez badira, edozein eskatzailek jasoko du transferentzia.</a:t>
            </a:r>
            <a:r>
              <a:rPr lang="es-ES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9" name="Google Shape;149;g2445300d635_0_4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s-ES"/>
              <a:t>DNS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