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y="6858000" cx="12190400"/>
  <p:notesSz cx="6858000" cy="9144000"/>
  <p:embeddedFontLst>
    <p:embeddedFont>
      <p:font typeface="Source Sans Pr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GoogleSlidesCustomDataVersion2">
      <go:slidesCustomData xmlns:go="http://customooxmlschemas.google.com/" r:id="rId30" roundtripDataSignature="AMtx7miZ72hpFlGUwl5V0oTfhRVYrx97m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3984538-1269-42CE-A0E8-24E488C45AB2}">
  <a:tblStyle styleId="{83984538-1269-42CE-A0E8-24E488C45AB2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SourceSansPro-regular.fntdata"/><Relationship Id="rId25" Type="http://schemas.openxmlformats.org/officeDocument/2006/relationships/slide" Target="slides/slide19.xml"/><Relationship Id="rId28" Type="http://schemas.openxmlformats.org/officeDocument/2006/relationships/font" Target="fonts/SourceSansPro-italic.fntdata"/><Relationship Id="rId27" Type="http://schemas.openxmlformats.org/officeDocument/2006/relationships/font" Target="fonts/SourceSansPro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SourceSansPro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0" Type="http://customschemas.google.com/relationships/presentationmetadata" Target="meta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s-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" name="Google Shape;6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0" name="Google Shape;70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445300d635_0_11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9" name="Google Shape;149;g2445300d635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0" name="Google Shape;150;g2445300d635_0_1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445300d635_0_21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8" name="Google Shape;158;g2445300d635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9" name="Google Shape;159;g2445300d635_0_2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445300d635_0_50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7" name="Google Shape;167;g2445300d635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8" name="Google Shape;168;g2445300d635_0_5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45bc4eeb98_0_0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7" name="Google Shape;177;g245bc4eeb9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8" name="Google Shape;178;g245bc4eeb98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45bc4eeb98_0_10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7" name="Google Shape;187;g245bc4eeb9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8" name="Google Shape;188;g245bc4eeb98_0_1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45bc4eeb98_0_21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6" name="Google Shape;196;g245bc4eeb98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7" name="Google Shape;197;g245bc4eeb98_0_2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46493dcdd5_0_0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5" name="Google Shape;205;g246493dcdd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6" name="Google Shape;206;g246493dcdd5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468d379cd5_0_3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5" name="Google Shape;215;g2468d379cd5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6" name="Google Shape;216;g2468d379cd5_0_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468d379cd5_0_11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4" name="Google Shape;224;g2468d379cd5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5" name="Google Shape;225;g2468d379cd5_0_1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24856d259ce_1_8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3" name="Google Shape;233;g24856d259ce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4" name="Google Shape;234;g24856d259ce_1_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9" name="Google Shape;79;p2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4e6e1aea6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5" name="Google Shape;85;g24e6e1aea66_0_0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40647f22aa_0_2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Google Shape;92;g240647f22aa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3" name="Google Shape;93;g240647f22aa_0_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468d379cd5_0_20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g2468d379cd5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2" name="Google Shape;102;g2468d379cd5_0_2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40647f22aa_0_11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" name="Google Shape;113;g240647f22aa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4" name="Google Shape;114;g240647f22aa_0_1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445300d635_0_0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2" name="Google Shape;122;g2445300d63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3" name="Google Shape;123;g2445300d635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4337018929_0_0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Google Shape;131;g2433701892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2" name="Google Shape;132;g24337018929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445300d635_0_42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" name="Google Shape;140;g2445300d635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1" name="Google Shape;141;g2445300d635_0_4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Relationship Id="rId3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Relationship Id="rId3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Relationship Id="rId3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Relationship Id="rId3" Type="http://schemas.openxmlformats.org/officeDocument/2006/relationships/hyperlink" Target="mailto:info@tknika.eus" TargetMode="External"/><Relationship Id="rId4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Relationship Id="rId3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-Izenburua">
  <p:cSld name="0-Izenburua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"/>
          <p:cNvSpPr txBox="1"/>
          <p:nvPr>
            <p:ph type="ctrTitle"/>
          </p:nvPr>
        </p:nvSpPr>
        <p:spPr>
          <a:xfrm>
            <a:off x="2618979" y="1868344"/>
            <a:ext cx="6765101" cy="2160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Source Sans Pro"/>
              <a:buNone/>
              <a:defRPr b="1" sz="5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5"/>
          <p:cNvSpPr txBox="1"/>
          <p:nvPr>
            <p:ph idx="1" type="subTitle"/>
          </p:nvPr>
        </p:nvSpPr>
        <p:spPr>
          <a:xfrm>
            <a:off x="1828561" y="5042534"/>
            <a:ext cx="8533289" cy="334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5"/>
          <p:cNvSpPr txBox="1"/>
          <p:nvPr>
            <p:ph idx="10" type="dt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5"/>
          <p:cNvSpPr txBox="1"/>
          <p:nvPr>
            <p:ph idx="11" type="ftr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2" type="sldNum"/>
          </p:nvPr>
        </p:nvSpPr>
        <p:spPr>
          <a:xfrm>
            <a:off x="8736463" y="6165304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cxnSp>
        <p:nvCxnSpPr>
          <p:cNvPr id="21" name="Google Shape;21;p5"/>
          <p:cNvCxnSpPr/>
          <p:nvPr/>
        </p:nvCxnSpPr>
        <p:spPr>
          <a:xfrm>
            <a:off x="622598" y="5373216"/>
            <a:ext cx="10945216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2" name="Google Shape;22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6565359"/>
            <a:ext cx="12190413" cy="29264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:\Mi unidad\ana\Tknika\LOGOs TKNIKA\header_ppt_unevoc.png" id="23" name="Google Shape;23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3206" y="260648"/>
            <a:ext cx="10944000" cy="3835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-Atala tituluarekin">
  <p:cSld name="2-Atala tituluarekin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/>
          <p:nvPr>
            <p:ph type="title"/>
          </p:nvPr>
        </p:nvSpPr>
        <p:spPr>
          <a:xfrm>
            <a:off x="609521" y="764704"/>
            <a:ext cx="10971372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Source Sans Pro"/>
              <a:buNone/>
              <a:defRPr b="1" sz="4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6"/>
          <p:cNvSpPr txBox="1"/>
          <p:nvPr>
            <p:ph idx="10" type="dt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1" type="ftr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736463" y="6165304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pic>
        <p:nvPicPr>
          <p:cNvPr id="29" name="Google Shape;29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6565359"/>
            <a:ext cx="12190413" cy="292642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6"/>
          <p:cNvSpPr txBox="1"/>
          <p:nvPr>
            <p:ph idx="1" type="body"/>
          </p:nvPr>
        </p:nvSpPr>
        <p:spPr>
          <a:xfrm>
            <a:off x="622598" y="2204864"/>
            <a:ext cx="7200800" cy="38164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2" type="body"/>
          </p:nvPr>
        </p:nvSpPr>
        <p:spPr>
          <a:xfrm>
            <a:off x="622598" y="1340768"/>
            <a:ext cx="10945215" cy="4325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EDA2E"/>
              </a:buClr>
              <a:buSzPts val="3000"/>
              <a:buNone/>
              <a:defRPr sz="3000">
                <a:solidFill>
                  <a:srgbClr val="CEDA2E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4191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–"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4191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4191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–"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4191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»"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6"/>
          <p:cNvSpPr/>
          <p:nvPr>
            <p:ph idx="3" type="pic"/>
          </p:nvPr>
        </p:nvSpPr>
        <p:spPr>
          <a:xfrm>
            <a:off x="8039100" y="2205038"/>
            <a:ext cx="3529013" cy="3816350"/>
          </a:xfrm>
          <a:prstGeom prst="rect">
            <a:avLst/>
          </a:prstGeom>
          <a:noFill/>
          <a:ln>
            <a:noFill/>
          </a:ln>
        </p:spPr>
      </p:sp>
      <p:pic>
        <p:nvPicPr>
          <p:cNvPr descr="G:\Mi unidad\ana\Tknika\LOGOs TKNIKA\header_ppt.png" id="33" name="Google Shape;33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3206" y="260648"/>
            <a:ext cx="10944000" cy="3835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-Indizea">
  <p:cSld name="1-Indizea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 txBox="1"/>
          <p:nvPr>
            <p:ph type="title"/>
          </p:nvPr>
        </p:nvSpPr>
        <p:spPr>
          <a:xfrm>
            <a:off x="478582" y="1124744"/>
            <a:ext cx="11161240" cy="8640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Sans Pro"/>
              <a:buNone/>
              <a:defRPr b="1" sz="3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7"/>
          <p:cNvSpPr txBox="1"/>
          <p:nvPr>
            <p:ph idx="10" type="dt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7"/>
          <p:cNvSpPr txBox="1"/>
          <p:nvPr>
            <p:ph idx="11" type="ftr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736463" y="6165304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4295006" y="1988840"/>
            <a:ext cx="3600400" cy="35283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sz="19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49250" lvl="1" marL="914400" algn="l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Char char="–"/>
              <a:defRPr sz="19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49250" lvl="2" marL="1371600" algn="l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 sz="19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49250" lvl="3" marL="1828800" algn="l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Char char="–"/>
              <a:defRPr sz="19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49250" lvl="4" marL="2286000" algn="l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Char char="»"/>
              <a:defRPr sz="19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40" name="Google Shape;40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6565359"/>
            <a:ext cx="12190413" cy="29264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:\Mi unidad\ana\Tknika\LOGOs TKNIKA\header_ppt.png" id="41" name="Google Shape;41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3206" y="260648"/>
            <a:ext cx="10944000" cy="3835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-Amaiera">
  <p:cSld name="3-Amaiera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609521" y="1288131"/>
            <a:ext cx="10971372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None/>
              <a:defRPr b="1" sz="24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8"/>
          <p:cNvSpPr txBox="1"/>
          <p:nvPr>
            <p:ph idx="10" type="dt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8"/>
          <p:cNvSpPr txBox="1"/>
          <p:nvPr>
            <p:ph idx="11" type="ftr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8"/>
          <p:cNvSpPr txBox="1"/>
          <p:nvPr>
            <p:ph idx="12" type="sldNum"/>
          </p:nvPr>
        </p:nvSpPr>
        <p:spPr>
          <a:xfrm>
            <a:off x="8736463" y="6165304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pic>
        <p:nvPicPr>
          <p:cNvPr id="47" name="Google Shape;47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6565359"/>
            <a:ext cx="12190413" cy="292642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8"/>
          <p:cNvSpPr txBox="1"/>
          <p:nvPr>
            <p:ph idx="1" type="subTitle"/>
          </p:nvPr>
        </p:nvSpPr>
        <p:spPr>
          <a:xfrm>
            <a:off x="1828561" y="5038328"/>
            <a:ext cx="8533289" cy="334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cxnSp>
        <p:nvCxnSpPr>
          <p:cNvPr id="49" name="Google Shape;49;p8"/>
          <p:cNvCxnSpPr/>
          <p:nvPr/>
        </p:nvCxnSpPr>
        <p:spPr>
          <a:xfrm>
            <a:off x="622598" y="5373216"/>
            <a:ext cx="10945216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0" name="Google Shape;50;p8"/>
          <p:cNvSpPr txBox="1"/>
          <p:nvPr/>
        </p:nvSpPr>
        <p:spPr>
          <a:xfrm>
            <a:off x="635542" y="2852936"/>
            <a:ext cx="10932272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ES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Zamalbide Auzoa z/g - 20100 Errenteria (Gipuzkoa)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ES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T. (+34) 943 082 900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ES" sz="1800" u="sng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info@tknika.eus</a:t>
            </a:r>
            <a:endParaRPr b="0" i="0" sz="1800" u="none" cap="none" strike="noStrike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-ES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www.tknika.eus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G:\Mi unidad\ana\Tknika\LOGOs TKNIKA\header_ppt_unevoc.png" id="51" name="Google Shape;51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3206" y="260648"/>
            <a:ext cx="10944000" cy="3835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-Atala">
  <p:cSld name="2-Atala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9"/>
          <p:cNvSpPr txBox="1"/>
          <p:nvPr>
            <p:ph idx="10" type="dt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9"/>
          <p:cNvSpPr txBox="1"/>
          <p:nvPr>
            <p:ph idx="11" type="ftr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9"/>
          <p:cNvSpPr txBox="1"/>
          <p:nvPr>
            <p:ph idx="12" type="sldNum"/>
          </p:nvPr>
        </p:nvSpPr>
        <p:spPr>
          <a:xfrm>
            <a:off x="8736463" y="6165304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pic>
        <p:nvPicPr>
          <p:cNvPr id="56" name="Google Shape;56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6565359"/>
            <a:ext cx="12190413" cy="292642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9"/>
          <p:cNvSpPr txBox="1"/>
          <p:nvPr>
            <p:ph idx="1" type="body"/>
          </p:nvPr>
        </p:nvSpPr>
        <p:spPr>
          <a:xfrm>
            <a:off x="622598" y="1192033"/>
            <a:ext cx="7200800" cy="48292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8" name="Google Shape;58;p9"/>
          <p:cNvSpPr/>
          <p:nvPr>
            <p:ph idx="2" type="pic"/>
          </p:nvPr>
        </p:nvSpPr>
        <p:spPr>
          <a:xfrm>
            <a:off x="8039100" y="1192033"/>
            <a:ext cx="3529013" cy="4829355"/>
          </a:xfrm>
          <a:prstGeom prst="rect">
            <a:avLst/>
          </a:prstGeom>
          <a:noFill/>
          <a:ln>
            <a:noFill/>
          </a:ln>
        </p:spPr>
      </p:sp>
      <p:pic>
        <p:nvPicPr>
          <p:cNvPr descr="G:\Mi unidad\ana\Tknika\LOGOs TKNIKA\header_ppt.png" id="59" name="Google Shape;59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3206" y="260648"/>
            <a:ext cx="10944000" cy="3835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tala_v2">
  <p:cSld name="Atala_v2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/>
          <p:nvPr>
            <p:ph type="title"/>
          </p:nvPr>
        </p:nvSpPr>
        <p:spPr>
          <a:xfrm>
            <a:off x="609521" y="764704"/>
            <a:ext cx="109713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Sans Pro"/>
              <a:buNone/>
              <a:defRPr b="1" sz="3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0"/>
          <p:cNvSpPr txBox="1"/>
          <p:nvPr>
            <p:ph idx="12" type="sldNum"/>
          </p:nvPr>
        </p:nvSpPr>
        <p:spPr>
          <a:xfrm>
            <a:off x="8736463" y="6165304"/>
            <a:ext cx="284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pic>
        <p:nvPicPr>
          <p:cNvPr id="63" name="Google Shape;63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6565359"/>
            <a:ext cx="12190413" cy="292642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622598" y="1628800"/>
            <a:ext cx="10944600" cy="43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937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  <a:defRPr sz="26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30708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8"/>
              <a:buFont typeface="Courier New"/>
              <a:buChar char="o"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"/>
              <a:buChar char="▪"/>
              <a:defRPr sz="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5" name="Google Shape;65;p10"/>
          <p:cNvSpPr txBox="1"/>
          <p:nvPr/>
        </p:nvSpPr>
        <p:spPr>
          <a:xfrm>
            <a:off x="623206" y="6565359"/>
            <a:ext cx="1512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Ziberlab 2020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G:\Mi unidad\ana\Tknika\LOGOs TKNIKA\header_ppt_unevoc.png" id="66" name="Google Shape;66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3206" y="260648"/>
            <a:ext cx="10944000" cy="3835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"/>
          <p:cNvSpPr txBox="1"/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4"/>
          <p:cNvSpPr txBox="1"/>
          <p:nvPr>
            <p:ph idx="1" type="body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4"/>
          <p:cNvSpPr txBox="1"/>
          <p:nvPr>
            <p:ph idx="10" type="dt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4"/>
          <p:cNvSpPr txBox="1"/>
          <p:nvPr>
            <p:ph idx="11" type="ftr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4"/>
          <p:cNvSpPr txBox="1"/>
          <p:nvPr>
            <p:ph idx="12" type="sldNum"/>
          </p:nvPr>
        </p:nvSpPr>
        <p:spPr>
          <a:xfrm>
            <a:off x="8736463" y="6165304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"/>
          <p:cNvSpPr txBox="1"/>
          <p:nvPr/>
        </p:nvSpPr>
        <p:spPr>
          <a:xfrm>
            <a:off x="751750" y="1487881"/>
            <a:ext cx="104412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ES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Python </a:t>
            </a:r>
            <a:endParaRPr b="0" i="0" sz="5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ES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para hacking ético</a:t>
            </a:r>
            <a:endParaRPr b="1" i="0" sz="5000" u="none" cap="none" strike="noStrike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3" name="Google Shape;73;p1"/>
          <p:cNvSpPr txBox="1"/>
          <p:nvPr>
            <p:ph idx="12" type="sldNum"/>
          </p:nvPr>
        </p:nvSpPr>
        <p:spPr>
          <a:xfrm>
            <a:off x="8739781" y="6232227"/>
            <a:ext cx="284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ES"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4" name="Google Shape;74;p1"/>
          <p:cNvSpPr/>
          <p:nvPr/>
        </p:nvSpPr>
        <p:spPr>
          <a:xfrm>
            <a:off x="7391350" y="116632"/>
            <a:ext cx="1296000" cy="792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D:\Descargas\UNEVOC_Network_Logo_blue_en.png" id="75" name="Google Shape;75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63326" y="248123"/>
            <a:ext cx="552160" cy="4176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"/>
          <p:cNvSpPr txBox="1"/>
          <p:nvPr>
            <p:ph idx="4294967295" type="title"/>
          </p:nvPr>
        </p:nvSpPr>
        <p:spPr>
          <a:xfrm>
            <a:off x="2770875" y="4560625"/>
            <a:ext cx="80010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0909"/>
              <a:buFont typeface="Source Sans Pro"/>
              <a:buNone/>
            </a:pPr>
            <a:r>
              <a:rPr lang="es-ES"/>
              <a:t>FASE 1: RECONOCIMIENTO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445300d635_0_11"/>
          <p:cNvSpPr txBox="1"/>
          <p:nvPr>
            <p:ph type="title"/>
          </p:nvPr>
        </p:nvSpPr>
        <p:spPr>
          <a:xfrm>
            <a:off x="609521" y="764704"/>
            <a:ext cx="109713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-ES"/>
              <a:t>Reto 2 - Librerías/módulos utilizados (I)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153" name="Google Shape;153;g2445300d635_0_11"/>
          <p:cNvSpPr txBox="1"/>
          <p:nvPr>
            <p:ph idx="12" type="sldNum"/>
          </p:nvPr>
        </p:nvSpPr>
        <p:spPr>
          <a:xfrm>
            <a:off x="8736463" y="6165304"/>
            <a:ext cx="284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54" name="Google Shape;154;g2445300d635_0_11"/>
          <p:cNvSpPr txBox="1"/>
          <p:nvPr>
            <p:ph idx="1" type="body"/>
          </p:nvPr>
        </p:nvSpPr>
        <p:spPr>
          <a:xfrm>
            <a:off x="622601" y="2204875"/>
            <a:ext cx="10945200" cy="38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2200"/>
          </a:p>
          <a:p>
            <a:pPr indent="-3683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b="1" lang="es-ES" sz="2200"/>
              <a:t>dns.resolver</a:t>
            </a:r>
            <a:r>
              <a:rPr lang="es-ES" sz="2200"/>
              <a:t>:</a:t>
            </a:r>
            <a:r>
              <a:rPr lang="es-ES" sz="1800"/>
              <a:t> </a:t>
            </a:r>
            <a:r>
              <a:rPr lang="es-ES" sz="2000"/>
              <a:t>simplifica la interacción con los servidores DNS y ofrece métodos para realizar consultas y obtener respuestas estructuradas con la información solicitada. Proporciona una interfaz más amigable y de más alto nivel que la librería socket. </a:t>
            </a:r>
            <a:endParaRPr sz="2000"/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2000"/>
          </a:p>
          <a:p>
            <a:pPr indent="-3683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b="1" lang="es-ES" sz="2200"/>
              <a:t>socket</a:t>
            </a:r>
            <a:r>
              <a:rPr lang="es-ES" sz="2200"/>
              <a:t>: </a:t>
            </a:r>
            <a:r>
              <a:rPr lang="es-ES" sz="2000"/>
              <a:t>gracias a ella podremos comprobar si el dominio introducido por el usuario es correcto.</a:t>
            </a:r>
            <a:r>
              <a:rPr lang="es-ES" sz="2200"/>
              <a:t> </a:t>
            </a:r>
            <a:endParaRPr sz="2000"/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  <p:sp>
        <p:nvSpPr>
          <p:cNvPr id="155" name="Google Shape;155;g2445300d635_0_11"/>
          <p:cNvSpPr txBox="1"/>
          <p:nvPr>
            <p:ph idx="2" type="body"/>
          </p:nvPr>
        </p:nvSpPr>
        <p:spPr>
          <a:xfrm>
            <a:off x="622598" y="1340768"/>
            <a:ext cx="109452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rPr lang="es-ES"/>
              <a:t>ER2_UD1_Kontsulta_DNS.py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445300d635_0_21"/>
          <p:cNvSpPr txBox="1"/>
          <p:nvPr>
            <p:ph type="title"/>
          </p:nvPr>
        </p:nvSpPr>
        <p:spPr>
          <a:xfrm>
            <a:off x="609521" y="764704"/>
            <a:ext cx="109713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-ES"/>
              <a:t>Reto 2 - Librerías/módulos utilizados (II)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162" name="Google Shape;162;g2445300d635_0_21"/>
          <p:cNvSpPr txBox="1"/>
          <p:nvPr>
            <p:ph idx="12" type="sldNum"/>
          </p:nvPr>
        </p:nvSpPr>
        <p:spPr>
          <a:xfrm>
            <a:off x="8736463" y="6165304"/>
            <a:ext cx="284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63" name="Google Shape;163;g2445300d635_0_21"/>
          <p:cNvSpPr txBox="1"/>
          <p:nvPr>
            <p:ph idx="1" type="body"/>
          </p:nvPr>
        </p:nvSpPr>
        <p:spPr>
          <a:xfrm>
            <a:off x="622601" y="2204875"/>
            <a:ext cx="10945200" cy="38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83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b="1" lang="es-ES" sz="2200"/>
              <a:t>dns.resolver</a:t>
            </a:r>
            <a:r>
              <a:rPr lang="es-ES" sz="2200"/>
              <a:t>:</a:t>
            </a:r>
            <a:r>
              <a:rPr lang="es-ES" sz="1800"/>
              <a:t> </a:t>
            </a:r>
            <a:r>
              <a:rPr lang="es-ES" sz="2000"/>
              <a:t>simplifica la interacción con los servidores DNS y ofrece métodos para realizar consultas y obtener respuestas estructuradas con la información solicitada. Proporciona una interfaz más amigable y de más alto nivel que la librería socket. </a:t>
            </a:r>
            <a:endParaRPr b="1" sz="2200"/>
          </a:p>
          <a:p>
            <a:pPr indent="-3683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b="1" lang="es-ES" sz="2200"/>
              <a:t>dns.zone: </a:t>
            </a:r>
            <a:r>
              <a:rPr lang="es-ES" sz="2000"/>
              <a:t>esta librería proporciona herramientas para trabajar con zonas DNS. Permite leer y manipular archivos de zona DNS.</a:t>
            </a:r>
            <a:endParaRPr b="1" sz="2200"/>
          </a:p>
          <a:p>
            <a:pPr indent="-3683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b="1" lang="es-ES" sz="2200"/>
              <a:t>dns.query: </a:t>
            </a:r>
            <a:r>
              <a:rPr lang="es-ES" sz="2000"/>
              <a:t>esta librería la usamos principalmente para la solicitud de la transferencia de zona, pero también para el control de algunos errores de DNS. Trabaja a nivel más bajo que dns.resolver. </a:t>
            </a:r>
            <a:endParaRPr b="1" sz="2200"/>
          </a:p>
          <a:p>
            <a:pPr indent="-3683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b="1" lang="es-ES" sz="2200"/>
              <a:t>import dns.exception: </a:t>
            </a:r>
            <a:r>
              <a:rPr lang="es-ES" sz="2000"/>
              <a:t>usamos esta librería para el manejo de excepciones. </a:t>
            </a:r>
            <a:endParaRPr b="1" sz="2200"/>
          </a:p>
          <a:p>
            <a:pPr indent="-3683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b="1" lang="es-ES" sz="2200"/>
              <a:t>import ipaddress: </a:t>
            </a:r>
            <a:r>
              <a:rPr lang="es-ES" sz="2000"/>
              <a:t>la utilizamos para controlar si la IP introducida por el usuario es correcta. </a:t>
            </a:r>
            <a:endParaRPr b="1" sz="2200"/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b="1" sz="2200"/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  <p:sp>
        <p:nvSpPr>
          <p:cNvPr id="164" name="Google Shape;164;g2445300d635_0_21"/>
          <p:cNvSpPr txBox="1"/>
          <p:nvPr>
            <p:ph idx="2" type="body"/>
          </p:nvPr>
        </p:nvSpPr>
        <p:spPr>
          <a:xfrm>
            <a:off x="622598" y="1340768"/>
            <a:ext cx="109452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rPr lang="es-ES"/>
              <a:t>ER2_UD1_Transferentzia_DNS.py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445300d635_0_50"/>
          <p:cNvSpPr txBox="1"/>
          <p:nvPr>
            <p:ph type="title"/>
          </p:nvPr>
        </p:nvSpPr>
        <p:spPr>
          <a:xfrm>
            <a:off x="609521" y="764704"/>
            <a:ext cx="109713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7500"/>
              <a:buFont typeface="Arial"/>
              <a:buNone/>
            </a:pPr>
            <a:r>
              <a:rPr lang="es-ES"/>
              <a:t>Reto 2 - División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171" name="Google Shape;171;g2445300d635_0_50"/>
          <p:cNvSpPr txBox="1"/>
          <p:nvPr>
            <p:ph idx="12" type="sldNum"/>
          </p:nvPr>
        </p:nvSpPr>
        <p:spPr>
          <a:xfrm>
            <a:off x="8736463" y="6165304"/>
            <a:ext cx="284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72" name="Google Shape;172;g2445300d635_0_50"/>
          <p:cNvSpPr txBox="1"/>
          <p:nvPr>
            <p:ph idx="1" type="body"/>
          </p:nvPr>
        </p:nvSpPr>
        <p:spPr>
          <a:xfrm>
            <a:off x="111350" y="2061150"/>
            <a:ext cx="11719500" cy="45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b="1" sz="2000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b="1" sz="2000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b="1" sz="2000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b="1" sz="2000"/>
          </a:p>
        </p:txBody>
      </p:sp>
      <p:sp>
        <p:nvSpPr>
          <p:cNvPr id="173" name="Google Shape;173;g2445300d635_0_50"/>
          <p:cNvSpPr txBox="1"/>
          <p:nvPr>
            <p:ph idx="2" type="body"/>
          </p:nvPr>
        </p:nvSpPr>
        <p:spPr>
          <a:xfrm>
            <a:off x="554698" y="1340693"/>
            <a:ext cx="109452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rPr lang="es-ES"/>
              <a:t>DNS (30 PUNTOS)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</p:txBody>
      </p:sp>
      <p:graphicFrame>
        <p:nvGraphicFramePr>
          <p:cNvPr id="174" name="Google Shape;174;g2445300d635_0_50"/>
          <p:cNvGraphicFramePr/>
          <p:nvPr/>
        </p:nvGraphicFramePr>
        <p:xfrm>
          <a:off x="884575" y="1943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{83984538-1269-42CE-A0E8-24E488C45AB2}</a:tableStyleId>
              </a:tblPr>
              <a:tblGrid>
                <a:gridCol w="664275"/>
                <a:gridCol w="2393150"/>
                <a:gridCol w="2348875"/>
                <a:gridCol w="2855550"/>
                <a:gridCol w="1151725"/>
                <a:gridCol w="14648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b="1" lang="es-ES" sz="1900" u="none" cap="none" strike="noStrike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Hito</a:t>
                      </a:r>
                      <a:endParaRPr b="1" sz="1900" u="none" cap="none" strike="noStrike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b="1" lang="es-ES" sz="1900" u="none" cap="none" strike="noStrike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Resumen</a:t>
                      </a:r>
                      <a:endParaRPr b="1" sz="1900" u="none" cap="none" strike="noStrike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b="1" lang="es-ES" sz="1900" u="none" cap="none" strike="noStrike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Script de partida</a:t>
                      </a:r>
                      <a:endParaRPr b="1" sz="1900" u="none" cap="none" strike="noStrike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b="1" lang="es-ES" sz="1900" u="none" cap="none" strike="noStrike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Solución</a:t>
                      </a:r>
                      <a:endParaRPr b="1" sz="1900" u="none" cap="none" strike="noStrike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b="1" lang="es-ES" sz="1900" u="none" cap="none" strike="noStrike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Puntos</a:t>
                      </a:r>
                      <a:endParaRPr sz="13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b="1" lang="es-ES" sz="1900" u="none" cap="none" strike="noStrike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Pistas</a:t>
                      </a:r>
                      <a:endParaRPr b="1" sz="1900" u="none" cap="none" strike="noStrike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s-ES" sz="2000" u="none" cap="none" strike="noStrike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</a:t>
                      </a:r>
                      <a:endParaRPr b="1" sz="2000" u="none" cap="none" strike="noStrike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ES" sz="1400" u="none" cap="none" strike="noStrike"/>
                        <a:t>Obtener valores de registro DNS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ES" sz="1400" u="none" cap="none" strike="noStrike">
                          <a:solidFill>
                            <a:schemeClr val="dk1"/>
                          </a:solidFill>
                        </a:rPr>
                        <a:t>ER</a:t>
                      </a:r>
                      <a:r>
                        <a:rPr lang="es-ES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lang="es-ES" sz="1400" u="none" cap="none" strike="noStrike">
                          <a:solidFill>
                            <a:schemeClr val="dk1"/>
                          </a:solidFill>
                        </a:rPr>
                        <a:t>_UD1_Kontsulta_DNS.py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ES" sz="1400" u="none" cap="none" strike="noStrike"/>
                        <a:t>Valor del registro MX de </a:t>
                      </a:r>
                      <a:r>
                        <a:rPr i="1" lang="es-ES" sz="1400" u="none" cap="none" strike="noStrike"/>
                        <a:t>scanme.org</a:t>
                      </a:r>
                      <a:endParaRPr i="1"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i="1" lang="es-ES" sz="1400" u="none" cap="none" strike="noStrike"/>
                        <a:t>Ejemplo: mail.hacking.net</a:t>
                      </a:r>
                      <a:endParaRPr i="1"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ES" sz="1800" u="none" cap="none" strike="noStrike"/>
                        <a:t>5</a:t>
                      </a:r>
                      <a:endParaRPr sz="18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ES" sz="1800" u="none" cap="none" strike="noStrike"/>
                        <a:t>-</a:t>
                      </a:r>
                      <a:r>
                        <a:rPr lang="es-ES" sz="1800"/>
                        <a:t>1</a:t>
                      </a:r>
                      <a:endParaRPr sz="18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ES" sz="1800"/>
                        <a:t>-2</a:t>
                      </a:r>
                      <a:endParaRPr sz="18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s-ES" sz="2000" u="none" cap="none" strike="noStrike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2</a:t>
                      </a:r>
                      <a:endParaRPr b="1" sz="2000" u="none" cap="none" strike="noStrike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ES" sz="1400" u="none" cap="none" strike="noStrike"/>
                        <a:t>Obtener información DNS de un dominio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ES" sz="1400" u="none" cap="none" strike="noStrike">
                          <a:solidFill>
                            <a:schemeClr val="dk1"/>
                          </a:solidFill>
                        </a:rPr>
                        <a:t>ER</a:t>
                      </a:r>
                      <a:r>
                        <a:rPr lang="es-ES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lang="es-ES" sz="1400" u="none" cap="none" strike="noStrike">
                          <a:solidFill>
                            <a:schemeClr val="dk1"/>
                          </a:solidFill>
                        </a:rPr>
                        <a:t>_UD1_Kontsulta_DNS.py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ES" sz="1400" u="none" cap="none" strike="noStrike"/>
                        <a:t>Teléfono de Pippa en dominio </a:t>
                      </a:r>
                      <a:r>
                        <a:rPr i="1" lang="es-ES" sz="1400" u="none" cap="none" strike="noStrike"/>
                        <a:t>zonetransfer.me</a:t>
                      </a:r>
                      <a:endParaRPr i="1"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ES" sz="1800"/>
                        <a:t>5</a:t>
                      </a:r>
                      <a:endParaRPr sz="18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s-ES" sz="1800">
                          <a:solidFill>
                            <a:schemeClr val="dk1"/>
                          </a:solidFill>
                        </a:rPr>
                        <a:t>-1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s-ES" sz="1800">
                          <a:solidFill>
                            <a:schemeClr val="dk1"/>
                          </a:solidFill>
                        </a:rPr>
                        <a:t>-2</a:t>
                      </a:r>
                      <a:endParaRPr sz="18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s-ES" sz="2000" u="none" cap="none" strike="noStrike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3</a:t>
                      </a:r>
                      <a:endParaRPr b="1" sz="2000" u="none" cap="none" strike="noStrike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ES" sz="1400" u="none" cap="none" strike="noStrike">
                          <a:solidFill>
                            <a:schemeClr val="dk1"/>
                          </a:solidFill>
                        </a:rPr>
                        <a:t>Solicitar una transferencia de zona prohibida a servidor privado. 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ES" sz="1400" u="none" cap="none" strike="noStrike">
                          <a:solidFill>
                            <a:schemeClr val="dk1"/>
                          </a:solidFill>
                        </a:rPr>
                        <a:t>ER</a:t>
                      </a:r>
                      <a:r>
                        <a:rPr lang="es-ES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lang="es-ES" sz="1400" u="none" cap="none" strike="noStrike">
                          <a:solidFill>
                            <a:schemeClr val="dk1"/>
                          </a:solidFill>
                        </a:rPr>
                        <a:t>_UD1_Transferentzia_DNS.py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ES" sz="1400" u="none" cap="none" strike="noStrike"/>
                        <a:t>Última palabra que aparece en la salida. 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ES" sz="1800"/>
                        <a:t>5</a:t>
                      </a:r>
                      <a:endParaRPr sz="18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s-ES" sz="1800">
                          <a:solidFill>
                            <a:schemeClr val="dk1"/>
                          </a:solidFill>
                        </a:rPr>
                        <a:t>-1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s-ES" sz="1800">
                          <a:solidFill>
                            <a:schemeClr val="dk1"/>
                          </a:solidFill>
                        </a:rPr>
                        <a:t>-2</a:t>
                      </a:r>
                      <a:endParaRPr sz="18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-ES" sz="20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ES"/>
                        <a:t>Permitir la transferencia de zona en el servidor y posteriormente solicitarla desde Kali. 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ES"/>
                        <a:t>ER2_UD1_Transferentzia_DNS.py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ES"/>
                        <a:t>IP de la máquina dnssecondary. 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ES" sz="1600"/>
                        <a:t>15</a:t>
                      </a:r>
                      <a:endParaRPr sz="16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ES" sz="1600"/>
                        <a:t>-2</a:t>
                      </a:r>
                      <a:endParaRPr sz="1600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ES" sz="1600"/>
                        <a:t>-6</a:t>
                      </a:r>
                      <a:endParaRPr sz="16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45bc4eeb98_0_0"/>
          <p:cNvSpPr txBox="1"/>
          <p:nvPr>
            <p:ph type="title"/>
          </p:nvPr>
        </p:nvSpPr>
        <p:spPr>
          <a:xfrm>
            <a:off x="609521" y="764704"/>
            <a:ext cx="109713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-ES"/>
              <a:t>Reto 3 - Conceptos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181" name="Google Shape;181;g245bc4eeb98_0_0"/>
          <p:cNvSpPr txBox="1"/>
          <p:nvPr>
            <p:ph idx="12" type="sldNum"/>
          </p:nvPr>
        </p:nvSpPr>
        <p:spPr>
          <a:xfrm>
            <a:off x="8736463" y="6165304"/>
            <a:ext cx="284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82" name="Google Shape;182;g245bc4eeb98_0_0"/>
          <p:cNvSpPr txBox="1"/>
          <p:nvPr>
            <p:ph idx="1" type="body"/>
          </p:nvPr>
        </p:nvSpPr>
        <p:spPr>
          <a:xfrm>
            <a:off x="622601" y="2204875"/>
            <a:ext cx="10945200" cy="38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marR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❖"/>
            </a:pPr>
            <a:r>
              <a:rPr lang="es-ES">
                <a:latin typeface="Arial"/>
                <a:ea typeface="Arial"/>
                <a:cs typeface="Arial"/>
                <a:sym typeface="Arial"/>
              </a:rPr>
              <a:t>Objetivo: o</a:t>
            </a:r>
            <a:r>
              <a:rPr lang="es-ES">
                <a:latin typeface="Arial"/>
                <a:ea typeface="Arial"/>
                <a:cs typeface="Arial"/>
                <a:sym typeface="Arial"/>
              </a:rPr>
              <a:t>btener información sobre la ubicación geográfica de los activos de la entidad objetivo: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marR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➢"/>
            </a:pPr>
            <a:r>
              <a:rPr lang="es-ES" sz="1600">
                <a:latin typeface="Arial"/>
                <a:ea typeface="Arial"/>
                <a:cs typeface="Arial"/>
                <a:sym typeface="Arial"/>
              </a:rPr>
              <a:t>Direcciones de red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marR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Arial"/>
              <a:buChar char="➢"/>
            </a:pPr>
            <a:r>
              <a:rPr lang="es-ES" sz="1600">
                <a:latin typeface="Arial"/>
                <a:ea typeface="Arial"/>
                <a:cs typeface="Arial"/>
                <a:sym typeface="Arial"/>
              </a:rPr>
              <a:t>Ubicación física de dispositivos o personas. 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marR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Arial"/>
              <a:buChar char="➢"/>
            </a:pPr>
            <a:r>
              <a:rPr lang="es-ES" sz="1600">
                <a:latin typeface="Arial"/>
                <a:ea typeface="Arial"/>
                <a:cs typeface="Arial"/>
                <a:sym typeface="Arial"/>
              </a:rPr>
              <a:t>…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❖"/>
            </a:pPr>
            <a:r>
              <a:rPr lang="es-ES">
                <a:latin typeface="Arial"/>
                <a:ea typeface="Arial"/>
                <a:cs typeface="Arial"/>
                <a:sym typeface="Arial"/>
              </a:rPr>
              <a:t>NOMINATIM: servicio de geocodificación. Utiliza los datos de </a:t>
            </a:r>
            <a:r>
              <a:rPr b="1" lang="es-ES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OpenStreetMap</a:t>
            </a:r>
            <a:r>
              <a:rPr lang="es-ES">
                <a:latin typeface="Arial"/>
                <a:ea typeface="Arial"/>
                <a:cs typeface="Arial"/>
                <a:sym typeface="Arial"/>
              </a:rPr>
              <a:t>, proyecto colaborativo de mapeo basado en la comunidad. Los propios usuarios actualizan sus datos.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Arial"/>
              <a:buChar char="❖"/>
            </a:pPr>
            <a:r>
              <a:rPr b="1" lang="es-ES">
                <a:solidFill>
                  <a:srgbClr val="38761D"/>
                </a:solidFill>
                <a:latin typeface="Arial"/>
                <a:ea typeface="Arial"/>
                <a:cs typeface="Arial"/>
                <a:sym typeface="Arial"/>
              </a:rPr>
              <a:t>LATITUD + LONGITUD </a:t>
            </a:r>
            <a:r>
              <a:rPr b="1" lang="es-ES" sz="2700">
                <a:solidFill>
                  <a:srgbClr val="38761D"/>
                </a:solidFill>
                <a:latin typeface="Arial"/>
                <a:ea typeface="Arial"/>
                <a:cs typeface="Arial"/>
                <a:sym typeface="Arial"/>
              </a:rPr>
              <a:t>→ </a:t>
            </a:r>
            <a:r>
              <a:rPr b="1" lang="es-ES">
                <a:solidFill>
                  <a:srgbClr val="38761D"/>
                </a:solidFill>
                <a:latin typeface="Arial"/>
                <a:ea typeface="Arial"/>
                <a:cs typeface="Arial"/>
                <a:sym typeface="Arial"/>
              </a:rPr>
              <a:t>UBICACIÓN</a:t>
            </a:r>
            <a:r>
              <a:rPr lang="es-ES">
                <a:latin typeface="Arial"/>
                <a:ea typeface="Arial"/>
                <a:cs typeface="Arial"/>
                <a:sym typeface="Arial"/>
              </a:rPr>
              <a:t>                   </a:t>
            </a:r>
            <a:r>
              <a:rPr b="1" lang="es-ES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UBICACIÓN </a:t>
            </a:r>
            <a:r>
              <a:rPr b="1" lang="es-ES" sz="2700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→ </a:t>
            </a:r>
            <a:r>
              <a:rPr b="1" lang="es-ES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LATITUD + LONGITUD </a:t>
            </a:r>
            <a:endParaRPr b="1">
              <a:solidFill>
                <a:srgbClr val="FF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  <p:sp>
        <p:nvSpPr>
          <p:cNvPr id="183" name="Google Shape;183;g245bc4eeb98_0_0"/>
          <p:cNvSpPr txBox="1"/>
          <p:nvPr>
            <p:ph idx="2" type="body"/>
          </p:nvPr>
        </p:nvSpPr>
        <p:spPr>
          <a:xfrm>
            <a:off x="622598" y="1340768"/>
            <a:ext cx="109452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rPr lang="es-ES"/>
              <a:t>Geolocalización</a:t>
            </a:r>
            <a:endParaRPr/>
          </a:p>
        </p:txBody>
      </p:sp>
      <p:pic>
        <p:nvPicPr>
          <p:cNvPr id="184" name="Google Shape;184;g245bc4eeb98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38750" y="2581275"/>
            <a:ext cx="1505875" cy="147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45bc4eeb98_0_10"/>
          <p:cNvSpPr txBox="1"/>
          <p:nvPr>
            <p:ph type="title"/>
          </p:nvPr>
        </p:nvSpPr>
        <p:spPr>
          <a:xfrm>
            <a:off x="609521" y="764704"/>
            <a:ext cx="109713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-ES"/>
              <a:t>Reto 3 - Librerías/módulos utilizados (I)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191" name="Google Shape;191;g245bc4eeb98_0_10"/>
          <p:cNvSpPr txBox="1"/>
          <p:nvPr>
            <p:ph idx="12" type="sldNum"/>
          </p:nvPr>
        </p:nvSpPr>
        <p:spPr>
          <a:xfrm>
            <a:off x="8736463" y="6165304"/>
            <a:ext cx="284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92" name="Google Shape;192;g245bc4eeb98_0_10"/>
          <p:cNvSpPr txBox="1"/>
          <p:nvPr>
            <p:ph idx="1" type="body"/>
          </p:nvPr>
        </p:nvSpPr>
        <p:spPr>
          <a:xfrm>
            <a:off x="622601" y="2204875"/>
            <a:ext cx="10945200" cy="38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2200"/>
          </a:p>
          <a:p>
            <a:pPr indent="-3683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b="1" lang="es-ES" sz="2200"/>
              <a:t>geopy: </a:t>
            </a:r>
            <a:r>
              <a:rPr lang="es-ES" sz="2000"/>
              <a:t>librería que proporciona una interfaz fácil de usar para acceder a diversas APIs de geocodificación y cálculo de distancias. Permite acceder a diferentes proveedores de servicios de geocodificación: Nominatim, Google Maps, Bing Maps …</a:t>
            </a:r>
            <a:endParaRPr b="1" sz="2200"/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b="1" sz="2200"/>
          </a:p>
          <a:p>
            <a:pPr indent="-368300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b="1" lang="es-ES" sz="2200"/>
              <a:t>nominatim:</a:t>
            </a:r>
            <a:r>
              <a:rPr lang="es-ES" sz="1800"/>
              <a:t> </a:t>
            </a:r>
            <a:r>
              <a:rPr lang="es-ES" sz="2000"/>
              <a:t>clase de geopy apropiada para trabajar con el servicio nominatim explicado anteriormente. </a:t>
            </a:r>
            <a:endParaRPr sz="2000"/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2000"/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  <p:sp>
        <p:nvSpPr>
          <p:cNvPr id="193" name="Google Shape;193;g245bc4eeb98_0_10"/>
          <p:cNvSpPr txBox="1"/>
          <p:nvPr>
            <p:ph idx="2" type="body"/>
          </p:nvPr>
        </p:nvSpPr>
        <p:spPr>
          <a:xfrm>
            <a:off x="622598" y="1340768"/>
            <a:ext cx="109452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rPr lang="es-ES" sz="2800"/>
              <a:t>ER3_UD1_Geolokalizazioa_Bat.py / ER3_UD1_Geolokalizazioa_Bi.py</a:t>
            </a:r>
            <a:endParaRPr sz="2800"/>
          </a:p>
          <a:p>
            <a:pPr indent="0" lvl="0" mar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45bc4eeb98_0_21"/>
          <p:cNvSpPr txBox="1"/>
          <p:nvPr>
            <p:ph type="title"/>
          </p:nvPr>
        </p:nvSpPr>
        <p:spPr>
          <a:xfrm>
            <a:off x="609521" y="764704"/>
            <a:ext cx="109713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7500"/>
              <a:buFont typeface="Arial"/>
              <a:buNone/>
            </a:pPr>
            <a:r>
              <a:rPr lang="es-ES"/>
              <a:t>Reto 3 - División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200" name="Google Shape;200;g245bc4eeb98_0_21"/>
          <p:cNvSpPr txBox="1"/>
          <p:nvPr>
            <p:ph idx="12" type="sldNum"/>
          </p:nvPr>
        </p:nvSpPr>
        <p:spPr>
          <a:xfrm>
            <a:off x="8736463" y="6165304"/>
            <a:ext cx="284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201" name="Google Shape;201;g245bc4eeb98_0_21"/>
          <p:cNvSpPr txBox="1"/>
          <p:nvPr>
            <p:ph idx="2" type="body"/>
          </p:nvPr>
        </p:nvSpPr>
        <p:spPr>
          <a:xfrm>
            <a:off x="554698" y="1340693"/>
            <a:ext cx="109452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rPr lang="es-ES"/>
              <a:t>Geolocalización (25 PUNTOS)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</p:txBody>
      </p:sp>
      <p:graphicFrame>
        <p:nvGraphicFramePr>
          <p:cNvPr id="202" name="Google Shape;202;g245bc4eeb98_0_21"/>
          <p:cNvGraphicFramePr/>
          <p:nvPr/>
        </p:nvGraphicFramePr>
        <p:xfrm>
          <a:off x="884575" y="2377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{83984538-1269-42CE-A0E8-24E488C45AB2}</a:tableStyleId>
              </a:tblPr>
              <a:tblGrid>
                <a:gridCol w="664275"/>
                <a:gridCol w="2393150"/>
                <a:gridCol w="2348875"/>
                <a:gridCol w="2855550"/>
                <a:gridCol w="1151725"/>
                <a:gridCol w="14648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b="1" lang="es-ES" sz="1900" u="none" cap="none" strike="noStrike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Hito</a:t>
                      </a:r>
                      <a:endParaRPr b="1" sz="1900" u="none" cap="none" strike="noStrike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b="1" lang="es-ES" sz="1900" u="none" cap="none" strike="noStrike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Resumen</a:t>
                      </a:r>
                      <a:endParaRPr b="1" sz="1900" u="none" cap="none" strike="noStrike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b="1" lang="es-ES" sz="1900" u="none" cap="none" strike="noStrike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Script de partida</a:t>
                      </a:r>
                      <a:endParaRPr b="1" sz="1900" u="none" cap="none" strike="noStrike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b="1" lang="es-ES" sz="1900" u="none" cap="none" strike="noStrike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Solución</a:t>
                      </a:r>
                      <a:endParaRPr b="1" sz="1900" u="none" cap="none" strike="noStrike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b="1" lang="es-ES" sz="1900" u="none" cap="none" strike="noStrike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Puntos</a:t>
                      </a:r>
                      <a:endParaRPr sz="13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b="1" lang="es-ES" sz="1900" u="none" cap="none" strike="noStrike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Pista</a:t>
                      </a:r>
                      <a:endParaRPr b="1" sz="1900" u="none" cap="none" strike="noStrike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s-ES" sz="2000" u="none" cap="none" strike="noStrike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</a:t>
                      </a:r>
                      <a:endParaRPr b="1" sz="2000" u="none" cap="none" strike="noStrike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ES" sz="1400" u="none" cap="none" strike="noStrike"/>
                        <a:t>Obtener una ubicación a partir de unas coordenadas. 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ES" sz="1400" u="none" cap="none" strike="noStrike">
                          <a:solidFill>
                            <a:schemeClr val="dk1"/>
                          </a:solidFill>
                        </a:rPr>
                        <a:t>ER3_UD1_Gelokalizazioa_Bat.py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ES" sz="1400" u="none" cap="none" strike="noStrike"/>
                        <a:t>Ciudad de las coordenadas 38.80</a:t>
                      </a:r>
                      <a:r>
                        <a:rPr lang="es-ES"/>
                        <a:t>;</a:t>
                      </a:r>
                      <a:r>
                        <a:rPr lang="es-ES" sz="1400" u="none" cap="none" strike="noStrike"/>
                        <a:t>-9.37</a:t>
                      </a:r>
                      <a:endParaRPr i="1"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ES" sz="1800"/>
                        <a:t>15</a:t>
                      </a:r>
                      <a:endParaRPr sz="18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ES" sz="1800" u="none" cap="none" strike="noStrike"/>
                        <a:t>-</a:t>
                      </a:r>
                      <a:r>
                        <a:rPr lang="es-ES" sz="1800"/>
                        <a:t>2</a:t>
                      </a:r>
                      <a:endParaRPr sz="18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ES" sz="1800"/>
                        <a:t>-7</a:t>
                      </a:r>
                      <a:endParaRPr sz="18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s-ES" sz="2000" u="none" cap="none" strike="noStrike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2</a:t>
                      </a:r>
                      <a:endParaRPr b="1" sz="2000" u="none" cap="none" strike="noStrike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ES" sz="1400" u="none" cap="none" strike="noStrike"/>
                        <a:t>Obtener unas coordenadas a partir de una localización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ES" sz="1400" u="none" cap="none" strike="noStrike">
                          <a:solidFill>
                            <a:schemeClr val="dk1"/>
                          </a:solidFill>
                        </a:rPr>
                        <a:t>ER3_UD1_Gelokalizazioa_Bi.py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ES" sz="1400" u="none" cap="none" strike="noStrike"/>
                        <a:t>Coordenadas de la dirección “Mineros 14, Río Turbio, Santa Cruz, Argentina”. 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i="1"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ES" sz="1800"/>
                        <a:t>10</a:t>
                      </a:r>
                      <a:endParaRPr sz="18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ES" sz="1800" u="none" cap="none" strike="noStrike"/>
                        <a:t>-</a:t>
                      </a:r>
                      <a:r>
                        <a:rPr lang="es-ES" sz="1800"/>
                        <a:t>2</a:t>
                      </a:r>
                      <a:endParaRPr sz="1800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ES" sz="1800"/>
                        <a:t>-4</a:t>
                      </a:r>
                      <a:endParaRPr sz="18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46493dcdd5_0_0"/>
          <p:cNvSpPr txBox="1"/>
          <p:nvPr>
            <p:ph type="title"/>
          </p:nvPr>
        </p:nvSpPr>
        <p:spPr>
          <a:xfrm>
            <a:off x="609521" y="764704"/>
            <a:ext cx="109713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-ES"/>
              <a:t>Reto 4 - Conceptos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209" name="Google Shape;209;g246493dcdd5_0_0"/>
          <p:cNvSpPr txBox="1"/>
          <p:nvPr>
            <p:ph idx="12" type="sldNum"/>
          </p:nvPr>
        </p:nvSpPr>
        <p:spPr>
          <a:xfrm>
            <a:off x="8736463" y="6165304"/>
            <a:ext cx="284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210" name="Google Shape;210;g246493dcdd5_0_0"/>
          <p:cNvSpPr txBox="1"/>
          <p:nvPr>
            <p:ph idx="1" type="body"/>
          </p:nvPr>
        </p:nvSpPr>
        <p:spPr>
          <a:xfrm>
            <a:off x="622601" y="2204875"/>
            <a:ext cx="10945200" cy="38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marR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s-ES">
                <a:latin typeface="Arial"/>
                <a:ea typeface="Arial"/>
                <a:cs typeface="Arial"/>
                <a:sym typeface="Arial"/>
              </a:rPr>
              <a:t>Más allá de los datos; información adicional no visible de un archivo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s-ES" sz="41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r>
              <a:rPr lang="es-ES" sz="29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ES">
                <a:latin typeface="Arial"/>
                <a:ea typeface="Arial"/>
                <a:cs typeface="Arial"/>
                <a:sym typeface="Arial"/>
              </a:rPr>
              <a:t>Ayuda a mantener el orden en estructura de ficheros.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s-ES" sz="41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r>
              <a:rPr lang="es-ES" sz="41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ES">
                <a:latin typeface="Arial"/>
                <a:ea typeface="Arial"/>
                <a:cs typeface="Arial"/>
                <a:sym typeface="Arial"/>
              </a:rPr>
              <a:t> Puede proporcionar información importante al atacante.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-ES"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1" lang="es-ES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Ubicación</a:t>
            </a:r>
            <a:endParaRPr b="1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s-ES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	Autor</a:t>
            </a:r>
            <a:endParaRPr b="1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s-ES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	Fecha de creación</a:t>
            </a:r>
            <a:endParaRPr b="1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s-ES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	Dispositivo utilizado</a:t>
            </a:r>
            <a:endParaRPr b="1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s-ES">
                <a:latin typeface="Arial"/>
                <a:ea typeface="Arial"/>
                <a:cs typeface="Arial"/>
                <a:sym typeface="Arial"/>
              </a:rPr>
              <a:t>Datos EXIF: metadatos que se incorporan a los archivos de imagen.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  <p:sp>
        <p:nvSpPr>
          <p:cNvPr id="211" name="Google Shape;211;g246493dcdd5_0_0"/>
          <p:cNvSpPr txBox="1"/>
          <p:nvPr>
            <p:ph idx="2" type="body"/>
          </p:nvPr>
        </p:nvSpPr>
        <p:spPr>
          <a:xfrm>
            <a:off x="622598" y="1340768"/>
            <a:ext cx="109452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rPr lang="es-ES"/>
              <a:t>Metadatos</a:t>
            </a:r>
            <a:endParaRPr/>
          </a:p>
        </p:txBody>
      </p:sp>
      <p:pic>
        <p:nvPicPr>
          <p:cNvPr id="212" name="Google Shape;212;g246493dcdd5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27724" y="2900188"/>
            <a:ext cx="3982599" cy="242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468d379cd5_0_3"/>
          <p:cNvSpPr txBox="1"/>
          <p:nvPr>
            <p:ph type="title"/>
          </p:nvPr>
        </p:nvSpPr>
        <p:spPr>
          <a:xfrm>
            <a:off x="609521" y="764704"/>
            <a:ext cx="109713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-ES"/>
              <a:t>Reto 4 - Librerías/módulos utilizados (I)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219" name="Google Shape;219;g2468d379cd5_0_3"/>
          <p:cNvSpPr txBox="1"/>
          <p:nvPr>
            <p:ph idx="12" type="sldNum"/>
          </p:nvPr>
        </p:nvSpPr>
        <p:spPr>
          <a:xfrm>
            <a:off x="8736463" y="6165304"/>
            <a:ext cx="284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220" name="Google Shape;220;g2468d379cd5_0_3"/>
          <p:cNvSpPr txBox="1"/>
          <p:nvPr>
            <p:ph idx="1" type="body"/>
          </p:nvPr>
        </p:nvSpPr>
        <p:spPr>
          <a:xfrm>
            <a:off x="622601" y="2204875"/>
            <a:ext cx="10945200" cy="38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2200"/>
          </a:p>
          <a:p>
            <a:pPr indent="-3683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b="1" lang="es-ES" sz="2200"/>
              <a:t>PIL</a:t>
            </a:r>
            <a:r>
              <a:rPr b="1" lang="es-ES" sz="2200"/>
              <a:t>: </a:t>
            </a:r>
            <a:r>
              <a:rPr lang="es-ES" sz="2000"/>
              <a:t>proporciona funciones y clases para manipular imágenes. </a:t>
            </a:r>
            <a:endParaRPr b="1" sz="2200"/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b="1" sz="2200"/>
          </a:p>
          <a:p>
            <a:pPr indent="-368300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b="1" lang="es-ES" sz="2200"/>
              <a:t>Image:  </a:t>
            </a:r>
            <a:r>
              <a:rPr lang="es-ES" sz="2000"/>
              <a:t>crearemos un objeto de esta clase. </a:t>
            </a:r>
            <a:endParaRPr sz="2000"/>
          </a:p>
          <a:p>
            <a:pPr indent="-355600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b="1" lang="es-ES" sz="2200"/>
              <a:t>ExifTags</a:t>
            </a:r>
            <a:r>
              <a:rPr lang="es-ES" sz="2000"/>
              <a:t>: proporciona constantes que representan las etiquetas EXIF. </a:t>
            </a:r>
            <a:endParaRPr sz="2000"/>
          </a:p>
          <a:p>
            <a:pPr indent="-355600" lvl="2" marL="13716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b="1" lang="es-ES" sz="2000"/>
              <a:t>TAGS</a:t>
            </a:r>
            <a:r>
              <a:rPr lang="es-ES" sz="2000"/>
              <a:t>: etiquetas estándar. </a:t>
            </a:r>
            <a:endParaRPr sz="2000"/>
          </a:p>
          <a:p>
            <a:pPr indent="-355600" lvl="2" marL="13716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b="1" lang="es-ES" sz="2000"/>
              <a:t>GPSTAGS</a:t>
            </a:r>
            <a:r>
              <a:rPr lang="es-ES" sz="2000"/>
              <a:t>: etiquetas para GPS. </a:t>
            </a:r>
            <a:endParaRPr sz="2000"/>
          </a:p>
          <a:p>
            <a:pPr indent="0" lvl="0" marL="13716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683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b="1" lang="es-ES" sz="2200"/>
              <a:t>os: </a:t>
            </a:r>
            <a:r>
              <a:rPr lang="es-ES" sz="2200"/>
              <a:t>librería utilizada para interactuar con el sistema operativo. ¿Existe el archivo?</a:t>
            </a:r>
            <a:endParaRPr sz="2000"/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  <p:sp>
        <p:nvSpPr>
          <p:cNvPr id="221" name="Google Shape;221;g2468d379cd5_0_3"/>
          <p:cNvSpPr txBox="1"/>
          <p:nvPr>
            <p:ph idx="2" type="body"/>
          </p:nvPr>
        </p:nvSpPr>
        <p:spPr>
          <a:xfrm>
            <a:off x="622598" y="1340768"/>
            <a:ext cx="109452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rPr lang="es-ES" sz="2800"/>
              <a:t>ER4_UD1_Metadatuak_Bat.py / ER4_UD1_Metadatuak_Bi.py</a:t>
            </a:r>
            <a:endParaRPr sz="2800"/>
          </a:p>
          <a:p>
            <a:pPr indent="0" lvl="0" mar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468d379cd5_0_11"/>
          <p:cNvSpPr txBox="1"/>
          <p:nvPr>
            <p:ph type="title"/>
          </p:nvPr>
        </p:nvSpPr>
        <p:spPr>
          <a:xfrm>
            <a:off x="609521" y="764704"/>
            <a:ext cx="109713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7500"/>
              <a:buFont typeface="Arial"/>
              <a:buNone/>
            </a:pPr>
            <a:r>
              <a:rPr lang="es-ES"/>
              <a:t>Reto 4 - División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228" name="Google Shape;228;g2468d379cd5_0_11"/>
          <p:cNvSpPr txBox="1"/>
          <p:nvPr>
            <p:ph idx="12" type="sldNum"/>
          </p:nvPr>
        </p:nvSpPr>
        <p:spPr>
          <a:xfrm>
            <a:off x="8736463" y="6165304"/>
            <a:ext cx="284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229" name="Google Shape;229;g2468d379cd5_0_11"/>
          <p:cNvSpPr txBox="1"/>
          <p:nvPr>
            <p:ph idx="2" type="body"/>
          </p:nvPr>
        </p:nvSpPr>
        <p:spPr>
          <a:xfrm>
            <a:off x="554698" y="1340693"/>
            <a:ext cx="109452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rPr lang="es-ES"/>
              <a:t>Metadatos</a:t>
            </a:r>
            <a:r>
              <a:rPr lang="es-ES"/>
              <a:t>(40 PUNTOS)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</p:txBody>
      </p:sp>
      <p:graphicFrame>
        <p:nvGraphicFramePr>
          <p:cNvPr id="230" name="Google Shape;230;g2468d379cd5_0_11"/>
          <p:cNvGraphicFramePr/>
          <p:nvPr/>
        </p:nvGraphicFramePr>
        <p:xfrm>
          <a:off x="884575" y="2377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{83984538-1269-42CE-A0E8-24E488C45AB2}</a:tableStyleId>
              </a:tblPr>
              <a:tblGrid>
                <a:gridCol w="664275"/>
                <a:gridCol w="2393150"/>
                <a:gridCol w="2348875"/>
                <a:gridCol w="2855550"/>
                <a:gridCol w="1151725"/>
                <a:gridCol w="14648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b="1" lang="es-ES" sz="1900" u="none" cap="none" strike="noStrike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Hito</a:t>
                      </a:r>
                      <a:endParaRPr b="1" sz="1900" u="none" cap="none" strike="noStrike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b="1" lang="es-ES" sz="1900" u="none" cap="none" strike="noStrike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Resumen</a:t>
                      </a:r>
                      <a:endParaRPr b="1" sz="1900" u="none" cap="none" strike="noStrike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b="1" lang="es-ES" sz="1900" u="none" cap="none" strike="noStrike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Script de partida</a:t>
                      </a:r>
                      <a:endParaRPr b="1" sz="1900" u="none" cap="none" strike="noStrike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b="1" lang="es-ES" sz="1900" u="none" cap="none" strike="noStrike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Solución</a:t>
                      </a:r>
                      <a:endParaRPr b="1" sz="1900" u="none" cap="none" strike="noStrike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b="1" lang="es-ES" sz="1900" u="none" cap="none" strike="noStrike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Puntos</a:t>
                      </a:r>
                      <a:endParaRPr sz="13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b="1" lang="es-ES" sz="1900" u="none" cap="none" strike="noStrike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Pistas</a:t>
                      </a:r>
                      <a:endParaRPr b="1" sz="1900" u="none" cap="none" strike="noStrike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s-ES" sz="2000" u="none" cap="none" strike="noStrike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</a:t>
                      </a:r>
                      <a:endParaRPr b="1" sz="2000" u="none" cap="none" strike="noStrike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ES" sz="1400" u="none" cap="none" strike="noStrike"/>
                        <a:t>Obtener </a:t>
                      </a:r>
                      <a:r>
                        <a:rPr lang="es-ES"/>
                        <a:t>el modelo de cámara con el que se ha hecho una foto.</a:t>
                      </a:r>
                      <a:r>
                        <a:rPr lang="es-ES" sz="1400" u="none" cap="none" strike="noStrike"/>
                        <a:t> 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ES" sz="1400" u="none" cap="none" strike="noStrike">
                          <a:solidFill>
                            <a:schemeClr val="dk1"/>
                          </a:solidFill>
                        </a:rPr>
                        <a:t>ER</a:t>
                      </a:r>
                      <a:r>
                        <a:rPr lang="es-ES">
                          <a:solidFill>
                            <a:schemeClr val="dk1"/>
                          </a:solidFill>
                        </a:rPr>
                        <a:t>4</a:t>
                      </a:r>
                      <a:r>
                        <a:rPr lang="es-ES" sz="1400" u="none" cap="none" strike="noStrike">
                          <a:solidFill>
                            <a:schemeClr val="dk1"/>
                          </a:solidFill>
                        </a:rPr>
                        <a:t>_UD1_</a:t>
                      </a:r>
                      <a:r>
                        <a:rPr lang="es-ES">
                          <a:solidFill>
                            <a:schemeClr val="dk1"/>
                          </a:solidFill>
                        </a:rPr>
                        <a:t>Metadatuak</a:t>
                      </a:r>
                      <a:r>
                        <a:rPr lang="es-ES" sz="1400" u="none" cap="none" strike="noStrike">
                          <a:solidFill>
                            <a:schemeClr val="dk1"/>
                          </a:solidFill>
                        </a:rPr>
                        <a:t>_Bat.py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ES"/>
                        <a:t>Modelo de cámara de la  imagen er4_irudia_bat.jpg</a:t>
                      </a:r>
                      <a:endParaRPr i="1"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ES" sz="1800" u="none" cap="none" strike="noStrike"/>
                        <a:t>1</a:t>
                      </a:r>
                      <a:r>
                        <a:rPr lang="es-ES" sz="1800"/>
                        <a:t>2</a:t>
                      </a:r>
                      <a:endParaRPr sz="18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ES" sz="1800" u="none" cap="none" strike="noStrike"/>
                        <a:t>-</a:t>
                      </a:r>
                      <a:r>
                        <a:rPr lang="es-ES" sz="1800"/>
                        <a:t>2</a:t>
                      </a:r>
                      <a:br>
                        <a:rPr lang="es-ES" sz="1800"/>
                      </a:br>
                      <a:r>
                        <a:rPr lang="es-ES" sz="1800"/>
                        <a:t>-5</a:t>
                      </a:r>
                      <a:endParaRPr sz="18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s-ES" sz="2000" u="none" cap="none" strike="noStrike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2</a:t>
                      </a:r>
                      <a:endParaRPr b="1" sz="2000" u="none" cap="none" strike="noStrike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ES"/>
                        <a:t>Obtener la ciudad en la que se ha hecho una foto. 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ES" sz="1400" u="none" cap="none" strike="noStrike">
                          <a:solidFill>
                            <a:schemeClr val="dk1"/>
                          </a:solidFill>
                        </a:rPr>
                        <a:t>ER</a:t>
                      </a:r>
                      <a:r>
                        <a:rPr lang="es-ES">
                          <a:solidFill>
                            <a:schemeClr val="dk1"/>
                          </a:solidFill>
                        </a:rPr>
                        <a:t>4</a:t>
                      </a:r>
                      <a:r>
                        <a:rPr lang="es-ES" sz="1400" u="none" cap="none" strike="noStrike">
                          <a:solidFill>
                            <a:schemeClr val="dk1"/>
                          </a:solidFill>
                        </a:rPr>
                        <a:t>_UD1_</a:t>
                      </a:r>
                      <a:r>
                        <a:rPr lang="es-ES">
                          <a:solidFill>
                            <a:schemeClr val="dk1"/>
                          </a:solidFill>
                        </a:rPr>
                        <a:t>Metadatuak</a:t>
                      </a:r>
                      <a:r>
                        <a:rPr lang="es-ES" sz="1400" u="none" cap="none" strike="noStrike">
                          <a:solidFill>
                            <a:schemeClr val="dk1"/>
                          </a:solidFill>
                        </a:rPr>
                        <a:t>_Bi.py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s-ES">
                          <a:solidFill>
                            <a:schemeClr val="dk1"/>
                          </a:solidFill>
                        </a:rPr>
                        <a:t>Ciudad donde se tomó la foto de la imagen </a:t>
                      </a:r>
                      <a:r>
                        <a:rPr lang="es-ES">
                          <a:solidFill>
                            <a:schemeClr val="dk1"/>
                          </a:solidFill>
                        </a:rPr>
                        <a:t>er4_irudia_bi.jpg</a:t>
                      </a:r>
                      <a:endParaRPr i="1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i="1"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ES" sz="1800"/>
                        <a:t>28</a:t>
                      </a:r>
                      <a:endParaRPr sz="18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ES" sz="1800" u="none" cap="none" strike="noStrike"/>
                        <a:t>-</a:t>
                      </a:r>
                      <a:r>
                        <a:rPr lang="es-ES" sz="1800"/>
                        <a:t>5</a:t>
                      </a:r>
                      <a:endParaRPr sz="1800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ES" sz="1800"/>
                        <a:t>-10</a:t>
                      </a:r>
                      <a:endParaRPr sz="18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ES" sz="1800"/>
                        <a:t>      *-24 </a:t>
                      </a:r>
                      <a:endParaRPr sz="18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4856d259ce_1_8"/>
          <p:cNvSpPr txBox="1"/>
          <p:nvPr>
            <p:ph type="title"/>
          </p:nvPr>
        </p:nvSpPr>
        <p:spPr>
          <a:xfrm>
            <a:off x="609521" y="764704"/>
            <a:ext cx="109713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-ES"/>
              <a:t>Adicional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237" name="Google Shape;237;g24856d259ce_1_8"/>
          <p:cNvSpPr txBox="1"/>
          <p:nvPr>
            <p:ph idx="12" type="sldNum"/>
          </p:nvPr>
        </p:nvSpPr>
        <p:spPr>
          <a:xfrm>
            <a:off x="8736463" y="6165304"/>
            <a:ext cx="284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238" name="Google Shape;238;g24856d259ce_1_8"/>
          <p:cNvSpPr txBox="1"/>
          <p:nvPr>
            <p:ph idx="1" type="body"/>
          </p:nvPr>
        </p:nvSpPr>
        <p:spPr>
          <a:xfrm>
            <a:off x="622601" y="2204875"/>
            <a:ext cx="10945200" cy="38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2200"/>
          </a:p>
          <a:p>
            <a:pPr indent="-3683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s-ES" sz="2200"/>
              <a:t>Dos scripts de muestra para realizar búsquedas en Shodan.</a:t>
            </a:r>
            <a:endParaRPr sz="2200"/>
          </a:p>
          <a:p>
            <a:pPr indent="-368300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s-ES" sz="2200"/>
              <a:t>Muestra1_UD1_Shodan.py</a:t>
            </a:r>
            <a:endParaRPr sz="2200"/>
          </a:p>
          <a:p>
            <a:pPr indent="-368300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s-ES" sz="2200"/>
              <a:t>Muestra2_UD2_Shodan.py </a:t>
            </a:r>
            <a:endParaRPr sz="2200"/>
          </a:p>
          <a:p>
            <a:pPr indent="-3683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s-ES" sz="2200"/>
              <a:t>Para que funcionen, introduce tu API_KEY. </a:t>
            </a:r>
            <a:endParaRPr sz="2200"/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  <p:sp>
        <p:nvSpPr>
          <p:cNvPr id="239" name="Google Shape;239;g24856d259ce_1_8"/>
          <p:cNvSpPr txBox="1"/>
          <p:nvPr>
            <p:ph idx="2" type="body"/>
          </p:nvPr>
        </p:nvSpPr>
        <p:spPr>
          <a:xfrm>
            <a:off x="622598" y="1340768"/>
            <a:ext cx="109452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rPr lang="es-ES" sz="2800"/>
              <a:t>Shodan</a:t>
            </a:r>
            <a:endParaRPr sz="2800"/>
          </a:p>
          <a:p>
            <a:pPr indent="0" lvl="0" mar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</p:txBody>
      </p:sp>
      <p:pic>
        <p:nvPicPr>
          <p:cNvPr id="240" name="Google Shape;240;g24856d259ce_1_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38613" y="4158688"/>
            <a:ext cx="4962525" cy="1609725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"/>
          <p:cNvSpPr txBox="1"/>
          <p:nvPr>
            <p:ph idx="12" type="sldNum"/>
          </p:nvPr>
        </p:nvSpPr>
        <p:spPr>
          <a:xfrm>
            <a:off x="8736463" y="6237312"/>
            <a:ext cx="284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82" name="Google Shape;82;p2"/>
          <p:cNvSpPr txBox="1"/>
          <p:nvPr/>
        </p:nvSpPr>
        <p:spPr>
          <a:xfrm>
            <a:off x="195025" y="1628800"/>
            <a:ext cx="11372100" cy="43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6000">
                <a:solidFill>
                  <a:srgbClr val="953734"/>
                </a:solidFill>
                <a:latin typeface="Calibri"/>
                <a:ea typeface="Calibri"/>
                <a:cs typeface="Calibri"/>
                <a:sym typeface="Calibri"/>
              </a:rPr>
              <a:t>¡¡¡ATENCIÓN!!! </a:t>
            </a:r>
            <a:endParaRPr sz="6000">
              <a:solidFill>
                <a:srgbClr val="953734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rgbClr val="95373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>
                <a:solidFill>
                  <a:srgbClr val="953734"/>
                </a:solidFill>
                <a:latin typeface="Calibri"/>
                <a:ea typeface="Calibri"/>
                <a:cs typeface="Calibri"/>
                <a:sym typeface="Calibri"/>
              </a:rPr>
              <a:t>Los scripts y técnicas referenciados en este documento pueden ser ilegales, por lo que no podrás utilizarlos fuera de un entorno de laboratorio.</a:t>
            </a:r>
            <a:endParaRPr sz="31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100" u="none" cap="none" strike="noStrik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9250" lvl="0" marL="5143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4e6e1aea66_0_0"/>
          <p:cNvSpPr txBox="1"/>
          <p:nvPr>
            <p:ph idx="12" type="sldNum"/>
          </p:nvPr>
        </p:nvSpPr>
        <p:spPr>
          <a:xfrm>
            <a:off x="8736463" y="6237312"/>
            <a:ext cx="284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88" name="Google Shape;88;g24e6e1aea66_0_0"/>
          <p:cNvSpPr txBox="1"/>
          <p:nvPr/>
        </p:nvSpPr>
        <p:spPr>
          <a:xfrm>
            <a:off x="609521" y="764704"/>
            <a:ext cx="109713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s-ES" sz="30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AURKIBIDEA</a:t>
            </a:r>
            <a:endParaRPr b="1" i="0" sz="3000" u="none" cap="none" strike="noStrik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9" name="Google Shape;89;g24e6e1aea66_0_0"/>
          <p:cNvSpPr txBox="1"/>
          <p:nvPr/>
        </p:nvSpPr>
        <p:spPr>
          <a:xfrm>
            <a:off x="195025" y="1628800"/>
            <a:ext cx="11372100" cy="43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58800" lvl="0" marL="9715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Calibri"/>
              <a:buAutoNum type="arabicPeriod"/>
            </a:pPr>
            <a:r>
              <a:rPr b="0" i="0" lang="es-ES" sz="31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Temas a tratar</a:t>
            </a:r>
            <a:endParaRPr b="0" i="0" sz="3100" u="none" cap="none" strike="noStrik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558800" lvl="0" marL="9715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Font typeface="Calibri"/>
              <a:buAutoNum type="arabicPeriod"/>
            </a:pPr>
            <a:r>
              <a:rPr lang="es-ES" sz="3100">
                <a:latin typeface="Source Sans Pro"/>
                <a:ea typeface="Source Sans Pro"/>
                <a:cs typeface="Source Sans Pro"/>
                <a:sym typeface="Source Sans Pro"/>
              </a:rPr>
              <a:t>Resumen</a:t>
            </a:r>
            <a:r>
              <a:rPr lang="es-ES" sz="31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retos</a:t>
            </a:r>
            <a:endParaRPr sz="31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558800" lvl="0" marL="9715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Source Sans Pro"/>
              <a:buAutoNum type="arabicPeriod"/>
            </a:pPr>
            <a:r>
              <a:rPr lang="es-ES" sz="31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Desglose retos</a:t>
            </a:r>
            <a:endParaRPr sz="31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425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Source Sans Pro"/>
              <a:buChar char="■"/>
            </a:pPr>
            <a:r>
              <a:rPr lang="es-ES" sz="31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Reto 1</a:t>
            </a:r>
            <a:endParaRPr sz="31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425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Source Sans Pro"/>
              <a:buChar char="■"/>
            </a:pPr>
            <a:r>
              <a:rPr lang="es-ES" sz="31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Reto 2</a:t>
            </a:r>
            <a:endParaRPr sz="31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425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Source Sans Pro"/>
              <a:buChar char="■"/>
            </a:pPr>
            <a:r>
              <a:rPr lang="es-ES" sz="31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Reto 3</a:t>
            </a:r>
            <a:endParaRPr sz="31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425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Source Sans Pro"/>
              <a:buChar char="■"/>
            </a:pPr>
            <a:r>
              <a:rPr lang="es-ES" sz="31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Reto 4</a:t>
            </a:r>
            <a:endParaRPr sz="31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558800" lvl="0" marL="9715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Source Sans Pro"/>
              <a:buAutoNum type="arabicPeriod"/>
            </a:pPr>
            <a:r>
              <a:rPr lang="es-ES" sz="31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Adicional</a:t>
            </a:r>
            <a:endParaRPr sz="31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100" u="none" cap="none" strike="noStrik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9250" lvl="0" marL="5143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40647f22aa_0_2"/>
          <p:cNvSpPr txBox="1"/>
          <p:nvPr>
            <p:ph type="title"/>
          </p:nvPr>
        </p:nvSpPr>
        <p:spPr>
          <a:xfrm>
            <a:off x="609521" y="764704"/>
            <a:ext cx="109713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7500"/>
              <a:buFont typeface="Arial"/>
              <a:buNone/>
            </a:pPr>
            <a:r>
              <a:rPr lang="es-ES"/>
              <a:t>Temas a tratar</a:t>
            </a:r>
            <a:endParaRPr/>
          </a:p>
        </p:txBody>
      </p:sp>
      <p:sp>
        <p:nvSpPr>
          <p:cNvPr id="96" name="Google Shape;96;g240647f22aa_0_2"/>
          <p:cNvSpPr txBox="1"/>
          <p:nvPr>
            <p:ph idx="12" type="sldNum"/>
          </p:nvPr>
        </p:nvSpPr>
        <p:spPr>
          <a:xfrm>
            <a:off x="8736463" y="6165304"/>
            <a:ext cx="284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97" name="Google Shape;97;g240647f22aa_0_2"/>
          <p:cNvSpPr txBox="1"/>
          <p:nvPr>
            <p:ph idx="1" type="body"/>
          </p:nvPr>
        </p:nvSpPr>
        <p:spPr>
          <a:xfrm>
            <a:off x="622601" y="2204875"/>
            <a:ext cx="10945200" cy="38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-ES"/>
              <a:t>Base de datos WHOIS. </a:t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-ES"/>
              <a:t>DNS</a:t>
            </a:r>
            <a:endParaRPr/>
          </a:p>
          <a:p>
            <a: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s-ES" sz="1600"/>
              <a:t>Obtención de información básica. </a:t>
            </a:r>
            <a:endParaRPr sz="1600"/>
          </a:p>
          <a:p>
            <a: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s-ES" sz="1600"/>
              <a:t>Transferencia de zona. Brecha de seguridad. </a:t>
            </a:r>
            <a:endParaRPr sz="1600"/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600"/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-ES"/>
              <a:t>Geolocalización.</a:t>
            </a:r>
            <a:endParaRPr/>
          </a:p>
          <a:p>
            <a: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s-ES" sz="1600"/>
              <a:t>Obtener ubicación. </a:t>
            </a:r>
            <a:endParaRPr sz="1600"/>
          </a:p>
          <a:p>
            <a: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s-ES" sz="1600"/>
              <a:t>Obtener coordenadas. </a:t>
            </a:r>
            <a:endParaRPr sz="1600"/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-ES"/>
              <a:t>Análisis de metadatos.</a:t>
            </a:r>
            <a:endParaRPr/>
          </a:p>
          <a:p>
            <a: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s-ES" sz="1600"/>
              <a:t>Datos EXIF</a:t>
            </a:r>
            <a:endParaRPr sz="1600"/>
          </a:p>
          <a:p>
            <a: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s-ES" sz="1600"/>
              <a:t>Obtener información oculta de una imagen. </a:t>
            </a:r>
            <a:endParaRPr sz="16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-ES"/>
              <a:t>SHODAN</a:t>
            </a:r>
            <a:endParaRPr/>
          </a:p>
        </p:txBody>
      </p:sp>
      <p:sp>
        <p:nvSpPr>
          <p:cNvPr id="98" name="Google Shape;98;g240647f22aa_0_2"/>
          <p:cNvSpPr txBox="1"/>
          <p:nvPr>
            <p:ph idx="2" type="body"/>
          </p:nvPr>
        </p:nvSpPr>
        <p:spPr>
          <a:xfrm>
            <a:off x="622598" y="1340768"/>
            <a:ext cx="109452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468d379cd5_0_20"/>
          <p:cNvSpPr txBox="1"/>
          <p:nvPr>
            <p:ph type="title"/>
          </p:nvPr>
        </p:nvSpPr>
        <p:spPr>
          <a:xfrm>
            <a:off x="609521" y="764704"/>
            <a:ext cx="109713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7500"/>
              <a:buFont typeface="Arial"/>
              <a:buNone/>
            </a:pPr>
            <a:r>
              <a:rPr lang="es-ES"/>
              <a:t>Resumen retos</a:t>
            </a:r>
            <a:endParaRPr/>
          </a:p>
        </p:txBody>
      </p:sp>
      <p:sp>
        <p:nvSpPr>
          <p:cNvPr id="105" name="Google Shape;105;g2468d379cd5_0_20"/>
          <p:cNvSpPr txBox="1"/>
          <p:nvPr>
            <p:ph idx="12" type="sldNum"/>
          </p:nvPr>
        </p:nvSpPr>
        <p:spPr>
          <a:xfrm>
            <a:off x="8605717" y="6165301"/>
            <a:ext cx="2452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06" name="Google Shape;106;g2468d379cd5_0_20"/>
          <p:cNvSpPr/>
          <p:nvPr/>
        </p:nvSpPr>
        <p:spPr>
          <a:xfrm>
            <a:off x="1974500" y="1681462"/>
            <a:ext cx="2969700" cy="1965300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RETO 1 - </a:t>
            </a:r>
            <a:r>
              <a:rPr b="1" lang="es-ES"/>
              <a:t>WHOIS 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>
                <a:solidFill>
                  <a:srgbClr val="0000FF"/>
                </a:solidFill>
              </a:rPr>
              <a:t>5 puntos</a:t>
            </a:r>
            <a:endParaRPr b="1">
              <a:solidFill>
                <a:srgbClr val="0000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Un único hito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g2468d379cd5_0_20"/>
          <p:cNvSpPr/>
          <p:nvPr/>
        </p:nvSpPr>
        <p:spPr>
          <a:xfrm>
            <a:off x="7348975" y="1642800"/>
            <a:ext cx="2613000" cy="17862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Reto 2 - </a:t>
            </a:r>
            <a:r>
              <a:rPr b="1" lang="es-ES"/>
              <a:t>DNS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>
                <a:solidFill>
                  <a:srgbClr val="0000FF"/>
                </a:solidFill>
              </a:rPr>
              <a:t>    30</a:t>
            </a:r>
            <a:r>
              <a:rPr b="1" lang="es-ES">
                <a:solidFill>
                  <a:srgbClr val="0000FF"/>
                </a:solidFill>
              </a:rPr>
              <a:t> puntos </a:t>
            </a:r>
            <a:endParaRPr b="1">
              <a:solidFill>
                <a:srgbClr val="0000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4 hitos</a:t>
            </a:r>
            <a:endParaRPr/>
          </a:p>
        </p:txBody>
      </p:sp>
      <p:sp>
        <p:nvSpPr>
          <p:cNvPr id="108" name="Google Shape;108;g2468d379cd5_0_20"/>
          <p:cNvSpPr/>
          <p:nvPr/>
        </p:nvSpPr>
        <p:spPr>
          <a:xfrm>
            <a:off x="7170622" y="4204679"/>
            <a:ext cx="2969700" cy="1737900"/>
          </a:xfrm>
          <a:prstGeom prst="cube">
            <a:avLst>
              <a:gd fmla="val 25000" name="adj"/>
            </a:avLst>
          </a:prstGeom>
          <a:solidFill>
            <a:srgbClr val="D5A6B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Reto 4 - </a:t>
            </a:r>
            <a:r>
              <a:rPr b="1" lang="es-ES"/>
              <a:t>METADATOS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>
                <a:solidFill>
                  <a:srgbClr val="0000FF"/>
                </a:solidFill>
              </a:rPr>
              <a:t>35 puntos</a:t>
            </a:r>
            <a:endParaRPr b="1">
              <a:solidFill>
                <a:srgbClr val="0000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2 hitos</a:t>
            </a:r>
            <a:endParaRPr/>
          </a:p>
        </p:txBody>
      </p:sp>
      <p:sp>
        <p:nvSpPr>
          <p:cNvPr id="109" name="Google Shape;109;g2468d379cd5_0_20"/>
          <p:cNvSpPr/>
          <p:nvPr/>
        </p:nvSpPr>
        <p:spPr>
          <a:xfrm>
            <a:off x="2063746" y="4240979"/>
            <a:ext cx="2791200" cy="1665300"/>
          </a:xfrm>
          <a:prstGeom prst="foldedCorner">
            <a:avLst>
              <a:gd fmla="val 16667" name="adj"/>
            </a:avLst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>
                <a:solidFill>
                  <a:schemeClr val="dk1"/>
                </a:solidFill>
              </a:rPr>
              <a:t>RETO 3 - </a:t>
            </a:r>
            <a:r>
              <a:rPr b="1" lang="es-ES">
                <a:solidFill>
                  <a:schemeClr val="dk1"/>
                </a:solidFill>
              </a:rPr>
              <a:t>GEOLOCALIZACIÓN</a:t>
            </a:r>
            <a:endParaRPr b="1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>
                <a:solidFill>
                  <a:srgbClr val="0000FF"/>
                </a:solidFill>
              </a:rPr>
              <a:t>30 puntos</a:t>
            </a:r>
            <a:endParaRPr b="1">
              <a:solidFill>
                <a:srgbClr val="0000FF"/>
              </a:solidFill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>
                <a:solidFill>
                  <a:schemeClr val="dk1"/>
                </a:solidFill>
              </a:rPr>
              <a:t>2 hitos</a:t>
            </a:r>
            <a:endParaRPr/>
          </a:p>
        </p:txBody>
      </p:sp>
      <p:sp>
        <p:nvSpPr>
          <p:cNvPr id="110" name="Google Shape;110;g2468d379cd5_0_20"/>
          <p:cNvSpPr/>
          <p:nvPr/>
        </p:nvSpPr>
        <p:spPr>
          <a:xfrm>
            <a:off x="5202949" y="3150358"/>
            <a:ext cx="2077920" cy="1158516"/>
          </a:xfrm>
          <a:prstGeom prst="cloud">
            <a:avLst/>
          </a:prstGeom>
          <a:solidFill>
            <a:srgbClr val="76A5AF"/>
          </a:solidFill>
          <a:ln cap="flat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s-ES" sz="1500">
                <a:solidFill>
                  <a:srgbClr val="9900FF"/>
                </a:solidFill>
              </a:rPr>
              <a:t>4 retos / 10 hitos.  </a:t>
            </a:r>
            <a:endParaRPr sz="1500">
              <a:solidFill>
                <a:srgbClr val="9900FF"/>
              </a:solidFill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s-ES" sz="1500">
                <a:solidFill>
                  <a:srgbClr val="9900FF"/>
                </a:solidFill>
              </a:rPr>
              <a:t>100 puntos</a:t>
            </a:r>
            <a:endParaRPr b="1" sz="1500">
              <a:solidFill>
                <a:srgbClr val="99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40647f22aa_0_11"/>
          <p:cNvSpPr txBox="1"/>
          <p:nvPr>
            <p:ph type="title"/>
          </p:nvPr>
        </p:nvSpPr>
        <p:spPr>
          <a:xfrm>
            <a:off x="609521" y="764704"/>
            <a:ext cx="109713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-ES"/>
              <a:t>Reto 1- Conceptos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117" name="Google Shape;117;g240647f22aa_0_11"/>
          <p:cNvSpPr txBox="1"/>
          <p:nvPr>
            <p:ph idx="12" type="sldNum"/>
          </p:nvPr>
        </p:nvSpPr>
        <p:spPr>
          <a:xfrm>
            <a:off x="8736463" y="6165304"/>
            <a:ext cx="284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18" name="Google Shape;118;g240647f22aa_0_11"/>
          <p:cNvSpPr txBox="1"/>
          <p:nvPr>
            <p:ph idx="1" type="body"/>
          </p:nvPr>
        </p:nvSpPr>
        <p:spPr>
          <a:xfrm>
            <a:off x="622601" y="2204875"/>
            <a:ext cx="10945200" cy="38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marR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s-ES" sz="1800">
                <a:latin typeface="Arial"/>
                <a:ea typeface="Arial"/>
                <a:cs typeface="Arial"/>
                <a:sym typeface="Arial"/>
              </a:rPr>
              <a:t>Cuando una organización registra un dominio, tiene que proporcionar cierta información.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○"/>
            </a:pPr>
            <a:r>
              <a:rPr lang="es-ES" sz="1800">
                <a:latin typeface="Arial"/>
                <a:ea typeface="Arial"/>
                <a:cs typeface="Arial"/>
                <a:sym typeface="Arial"/>
              </a:rPr>
              <a:t>Desde 2018, opcional que sea accesible públicamente.  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s-ES" sz="1800">
                <a:latin typeface="Arial"/>
                <a:ea typeface="Arial"/>
                <a:cs typeface="Arial"/>
                <a:sym typeface="Arial"/>
              </a:rPr>
              <a:t>El servicio Whois es un protocolo TCP usado para realizar consultas y obtener datos sobre un dominio. 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ES" sz="1800">
                <a:latin typeface="Arial"/>
                <a:ea typeface="Arial"/>
                <a:cs typeface="Arial"/>
                <a:sym typeface="Arial"/>
              </a:rPr>
              <a:t>Al utilizar la herramienta "whois" durante el proceso de footprinting, se pueden obtener datos como:  registrador de dominio, la fecha de registro, la fecha de vencimiento, los servidores de nombres asociados y la información de contacto del propietario del dominio. Estos detalles pueden ser útiles para comprender la infraestructura de un objetivo, identificar posibles puntos de entrada o encontrar información de contacto relevante.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  <p:sp>
        <p:nvSpPr>
          <p:cNvPr id="119" name="Google Shape;119;g240647f22aa_0_11"/>
          <p:cNvSpPr txBox="1"/>
          <p:nvPr>
            <p:ph idx="2" type="body"/>
          </p:nvPr>
        </p:nvSpPr>
        <p:spPr>
          <a:xfrm>
            <a:off x="622598" y="1340768"/>
            <a:ext cx="109452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rPr lang="es-ES"/>
              <a:t>Bases de datos Whois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445300d635_0_0"/>
          <p:cNvSpPr txBox="1"/>
          <p:nvPr>
            <p:ph type="title"/>
          </p:nvPr>
        </p:nvSpPr>
        <p:spPr>
          <a:xfrm>
            <a:off x="609521" y="764704"/>
            <a:ext cx="109713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-ES"/>
              <a:t>Reto 1 - Librerías/módulos utilizados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126" name="Google Shape;126;g2445300d635_0_0"/>
          <p:cNvSpPr txBox="1"/>
          <p:nvPr>
            <p:ph idx="12" type="sldNum"/>
          </p:nvPr>
        </p:nvSpPr>
        <p:spPr>
          <a:xfrm>
            <a:off x="8736463" y="6165304"/>
            <a:ext cx="284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27" name="Google Shape;127;g2445300d635_0_0"/>
          <p:cNvSpPr txBox="1"/>
          <p:nvPr>
            <p:ph idx="1" type="body"/>
          </p:nvPr>
        </p:nvSpPr>
        <p:spPr>
          <a:xfrm>
            <a:off x="622601" y="2204875"/>
            <a:ext cx="10945200" cy="38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2200"/>
          </a:p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b="1" lang="es-ES" sz="2200"/>
              <a:t>whois</a:t>
            </a:r>
            <a:r>
              <a:rPr lang="es-ES" sz="2200"/>
              <a:t>:</a:t>
            </a:r>
            <a:r>
              <a:rPr lang="es-ES" sz="1800"/>
              <a:t> </a:t>
            </a:r>
            <a:r>
              <a:rPr lang="es-ES" sz="2000"/>
              <a:t>la usaremos en este script para obtener información whois básica de un dominio. </a:t>
            </a:r>
            <a:endParaRPr sz="2000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2000"/>
          </a:p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b="1" lang="es-ES" sz="2200"/>
              <a:t>socket</a:t>
            </a:r>
            <a:r>
              <a:rPr lang="es-ES" sz="2200"/>
              <a:t>: </a:t>
            </a:r>
            <a:r>
              <a:rPr lang="es-ES" sz="2000"/>
              <a:t>gracias a ella podremos comprobar si el dominio introducido por el usuario es correcto.</a:t>
            </a:r>
            <a:r>
              <a:rPr lang="es-ES" sz="2200"/>
              <a:t> </a:t>
            </a:r>
            <a:endParaRPr sz="2200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b="1" lang="es-ES" sz="2200"/>
              <a:t>re: </a:t>
            </a:r>
            <a:r>
              <a:rPr lang="es-ES" sz="2000"/>
              <a:t>la utilizaremos</a:t>
            </a:r>
            <a:r>
              <a:rPr b="1" lang="es-ES" sz="2200"/>
              <a:t> </a:t>
            </a:r>
            <a:r>
              <a:rPr lang="es-ES" sz="2000"/>
              <a:t>para trabajar con expresiones regulares; en concreto, para comprobar si el dominio introducido por el usuario sigue un patrón correcto. </a:t>
            </a:r>
            <a:endParaRPr sz="2000"/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  <p:sp>
        <p:nvSpPr>
          <p:cNvPr id="128" name="Google Shape;128;g2445300d635_0_0"/>
          <p:cNvSpPr txBox="1"/>
          <p:nvPr>
            <p:ph idx="2" type="body"/>
          </p:nvPr>
        </p:nvSpPr>
        <p:spPr>
          <a:xfrm>
            <a:off x="622598" y="1340768"/>
            <a:ext cx="109452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rPr lang="es-ES"/>
              <a:t>ER1_UD1_Whois.py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4337018929_0_0"/>
          <p:cNvSpPr txBox="1"/>
          <p:nvPr>
            <p:ph type="title"/>
          </p:nvPr>
        </p:nvSpPr>
        <p:spPr>
          <a:xfrm>
            <a:off x="609521" y="764704"/>
            <a:ext cx="109713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7500"/>
              <a:buFont typeface="Arial"/>
              <a:buNone/>
            </a:pPr>
            <a:r>
              <a:rPr lang="es-ES"/>
              <a:t>Reto 1 - División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135" name="Google Shape;135;g24337018929_0_0"/>
          <p:cNvSpPr txBox="1"/>
          <p:nvPr>
            <p:ph idx="12" type="sldNum"/>
          </p:nvPr>
        </p:nvSpPr>
        <p:spPr>
          <a:xfrm>
            <a:off x="8736463" y="6165304"/>
            <a:ext cx="284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36" name="Google Shape;136;g24337018929_0_0"/>
          <p:cNvSpPr txBox="1"/>
          <p:nvPr>
            <p:ph idx="2" type="body"/>
          </p:nvPr>
        </p:nvSpPr>
        <p:spPr>
          <a:xfrm>
            <a:off x="554698" y="1340693"/>
            <a:ext cx="109452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rPr lang="es-ES"/>
              <a:t>WHOIS (5 PUNTOS)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</p:txBody>
      </p:sp>
      <p:graphicFrame>
        <p:nvGraphicFramePr>
          <p:cNvPr id="137" name="Google Shape;137;g24337018929_0_0"/>
          <p:cNvGraphicFramePr/>
          <p:nvPr/>
        </p:nvGraphicFramePr>
        <p:xfrm>
          <a:off x="777175" y="29834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{83984538-1269-42CE-A0E8-24E488C45AB2}</a:tableStyleId>
              </a:tblPr>
              <a:tblGrid>
                <a:gridCol w="664275"/>
                <a:gridCol w="2393150"/>
                <a:gridCol w="2348875"/>
                <a:gridCol w="2855550"/>
                <a:gridCol w="1151725"/>
                <a:gridCol w="14648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b="1" lang="es-ES" sz="1900" u="none" cap="none" strike="noStrike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Hito</a:t>
                      </a:r>
                      <a:endParaRPr b="1" sz="1900" u="none" cap="none" strike="noStrike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b="1" lang="es-ES" sz="1900" u="none" cap="none" strike="noStrike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Resumen</a:t>
                      </a:r>
                      <a:endParaRPr b="1" sz="1900" u="none" cap="none" strike="noStrike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b="1" lang="es-ES" sz="1900" u="none" cap="none" strike="noStrike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Script de partida</a:t>
                      </a:r>
                      <a:endParaRPr b="1" sz="1900" u="none" cap="none" strike="noStrike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b="1" lang="es-ES" sz="1900" u="none" cap="none" strike="noStrike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Solución</a:t>
                      </a:r>
                      <a:endParaRPr b="1" sz="1900" u="none" cap="none" strike="noStrike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b="1" lang="es-ES" sz="1900" u="none" cap="none" strike="noStrike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Puntos</a:t>
                      </a:r>
                      <a:endParaRPr sz="13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b="1" lang="es-ES" sz="1900" u="none" cap="none" strike="noStrike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Pistas</a:t>
                      </a:r>
                      <a:endParaRPr b="1" sz="1900" u="none" cap="none" strike="noStrike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s-ES" sz="2000" u="none" cap="none" strike="noStrike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</a:t>
                      </a:r>
                      <a:endParaRPr b="1" sz="2000" u="none" cap="none" strike="noStrike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ES" sz="1400" u="none" cap="none" strike="noStrike"/>
                        <a:t>Obtener</a:t>
                      </a:r>
                      <a:r>
                        <a:rPr lang="es-ES"/>
                        <a:t> información WHOIS de un dominio. 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ES" sz="1400" u="none" cap="none" strike="noStrike"/>
                        <a:t>ER1_UD1_Whois.py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ES" sz="1400" u="none" cap="none" strike="noStrike"/>
                        <a:t>2º servidor de nombres de dominio que aparezca para </a:t>
                      </a:r>
                      <a:r>
                        <a:rPr i="1" lang="es-ES">
                          <a:solidFill>
                            <a:schemeClr val="dk1"/>
                          </a:solidFill>
                        </a:rPr>
                        <a:t>scanme.org</a:t>
                      </a:r>
                      <a:r>
                        <a:rPr i="1" lang="es-ES" sz="1400" u="none" cap="none" strike="noStrike"/>
                        <a:t>. </a:t>
                      </a:r>
                      <a:endParaRPr i="1"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i="1"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ES" sz="1800" u="none" cap="none" strike="noStrike"/>
                        <a:t>5</a:t>
                      </a:r>
                      <a:endParaRPr sz="18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ES" sz="1800" u="none" cap="none" strike="noStrike"/>
                        <a:t>-</a:t>
                      </a:r>
                      <a:r>
                        <a:rPr lang="es-ES" sz="1800"/>
                        <a:t>1</a:t>
                      </a:r>
                      <a:endParaRPr sz="18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ES" sz="1800" u="none" cap="none" strike="noStrike"/>
                        <a:t>-</a:t>
                      </a:r>
                      <a:r>
                        <a:rPr lang="es-ES" sz="1800"/>
                        <a:t>2</a:t>
                      </a:r>
                      <a:endParaRPr sz="18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445300d635_0_42"/>
          <p:cNvSpPr txBox="1"/>
          <p:nvPr>
            <p:ph type="title"/>
          </p:nvPr>
        </p:nvSpPr>
        <p:spPr>
          <a:xfrm>
            <a:off x="609521" y="764704"/>
            <a:ext cx="109713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-ES"/>
              <a:t>Reto </a:t>
            </a:r>
            <a:r>
              <a:rPr lang="es-ES"/>
              <a:t>2</a:t>
            </a:r>
            <a:r>
              <a:rPr lang="es-ES"/>
              <a:t> - Conceptos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144" name="Google Shape;144;g2445300d635_0_42"/>
          <p:cNvSpPr txBox="1"/>
          <p:nvPr>
            <p:ph idx="12" type="sldNum"/>
          </p:nvPr>
        </p:nvSpPr>
        <p:spPr>
          <a:xfrm>
            <a:off x="8736463" y="6165304"/>
            <a:ext cx="284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45" name="Google Shape;145;g2445300d635_0_42"/>
          <p:cNvSpPr txBox="1"/>
          <p:nvPr>
            <p:ph idx="1" type="body"/>
          </p:nvPr>
        </p:nvSpPr>
        <p:spPr>
          <a:xfrm>
            <a:off x="622601" y="2204875"/>
            <a:ext cx="10945200" cy="38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marR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s-ES" sz="1800">
                <a:latin typeface="Arial"/>
                <a:ea typeface="Arial"/>
                <a:cs typeface="Arial"/>
                <a:sym typeface="Arial"/>
              </a:rPr>
              <a:t>Se pueden realizar consultas sobre servidores DNS. Utilizaremos algunas librerías adecuadas para ello. 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○"/>
            </a:pPr>
            <a:r>
              <a:rPr lang="es-ES" sz="1800">
                <a:latin typeface="Arial"/>
                <a:ea typeface="Arial"/>
                <a:cs typeface="Arial"/>
                <a:sym typeface="Arial"/>
              </a:rPr>
              <a:t>Tipos de registros: A, AAAA, MX…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s-ES" sz="1800">
                <a:latin typeface="Arial"/>
                <a:ea typeface="Arial"/>
                <a:cs typeface="Arial"/>
                <a:sym typeface="Arial"/>
              </a:rPr>
              <a:t>Transferencias de zona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○"/>
            </a:pPr>
            <a:r>
              <a:rPr lang="es-ES" sz="1800">
                <a:latin typeface="Arial"/>
                <a:ea typeface="Arial"/>
                <a:cs typeface="Arial"/>
                <a:sym typeface="Arial"/>
              </a:rPr>
              <a:t>Muy útiles para tener la información del servidor primario replicada en el secundario. 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○"/>
            </a:pPr>
            <a:r>
              <a:rPr lang="es-ES" sz="1800">
                <a:latin typeface="Arial"/>
                <a:ea typeface="Arial"/>
                <a:cs typeface="Arial"/>
                <a:sym typeface="Arial"/>
              </a:rPr>
              <a:t>Problema importante: si no son controladas, cualquier solicitante recibirá la transferencia.</a:t>
            </a:r>
            <a:r>
              <a:rPr lang="es-ES" sz="1600">
                <a:latin typeface="Arial"/>
                <a:ea typeface="Arial"/>
                <a:cs typeface="Arial"/>
                <a:sym typeface="Arial"/>
              </a:rPr>
              <a:t> 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  <p:sp>
        <p:nvSpPr>
          <p:cNvPr id="146" name="Google Shape;146;g2445300d635_0_42"/>
          <p:cNvSpPr txBox="1"/>
          <p:nvPr>
            <p:ph idx="2" type="body"/>
          </p:nvPr>
        </p:nvSpPr>
        <p:spPr>
          <a:xfrm>
            <a:off x="622598" y="1340768"/>
            <a:ext cx="109452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rPr lang="es-ES"/>
              <a:t>DNS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