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1219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27" roundtripDataSignature="AMtx7mgXE7xhP+DrmtLNV1XPaSFPGX4A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770E72-F8B4-4009-B643-8933313E2DED}">
  <a:tblStyle styleId="{96770E72-F8B4-4009-B643-8933313E2DE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50A9F254-07BF-43EB-AA7C-705534A8BEB0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a35c34622_0_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4a35c346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24a35c34622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45300d635_0_1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445300d63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2445300d635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45300d635_0_5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445300d63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2445300d635_0_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5bc4eeb98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45bc4eeb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245bc4eeb98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f956472eb_0_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4f956472e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24f956472eb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5bc4eeb98_0_1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45bc4eeb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245bc4eeb98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5bc4eeb98_0_2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245bc4eeb9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245bc4eeb98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46493dcdd5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246493dcd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246493dcdd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031220693_1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250312206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25031220693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468d379cd5_0_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2468d379cd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2468d379cd5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e613178d9_0_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4e613178d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24e613178d9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468d379cd5_0_1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2468d379cd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2468d379cd5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0647f22aa_0_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40647f22a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240647f22aa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68d379cd5_0_2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468d379cd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2468d379cd5_0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0647f22aa_0_1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40647f22a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240647f22aa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45300d635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445300d6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2445300d63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337018929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43370189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2433701892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45300d635_0_4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445300d63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2445300d635_0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1" sz="5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" name="Google Shape;21;p5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23" name="Google Shape;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idx="1" type="body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622598" y="1340768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indent="-4191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indent="-4191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indent="-4191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/>
          <p:nvPr>
            <p:ph idx="3" type="pic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33" name="Google Shape;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.png" id="41" name="Google Shape;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8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Zamalbide Auzoa z/g - 20100 Errenteria (Gipuzkoa)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T. (+34) 943 082 900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www.tknika.eus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51" name="Google Shape;5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6" name="Google Shape;5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 txBox="1"/>
          <p:nvPr>
            <p:ph idx="1" type="body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9"/>
          <p:cNvSpPr/>
          <p:nvPr>
            <p:ph idx="2" type="pic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59" name="Google Shape;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Atala_v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2598" y="1628800"/>
            <a:ext cx="109446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lvl1pPr>
            <a:lvl2pPr indent="-330708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▪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/>
        </p:nvSpPr>
        <p:spPr>
          <a:xfrm>
            <a:off x="623206" y="6565359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66" name="Google Shape;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/>
        </p:nvSpPr>
        <p:spPr>
          <a:xfrm>
            <a:off x="751750" y="1487881"/>
            <a:ext cx="10441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5200">
                <a:solidFill>
                  <a:schemeClr val="dk1"/>
                </a:solidFill>
              </a:rPr>
              <a:t>Python</a:t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hacking etikorako</a:t>
            </a:r>
            <a:endParaRPr b="1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7391350" y="116632"/>
            <a:ext cx="1296000" cy="7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75" name="Google Shape;7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"/>
          <p:cNvSpPr txBox="1"/>
          <p:nvPr>
            <p:ph idx="4294967295" type="title"/>
          </p:nvPr>
        </p:nvSpPr>
        <p:spPr>
          <a:xfrm>
            <a:off x="2770875" y="4560625"/>
            <a:ext cx="8001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909"/>
              <a:buFont typeface="Arial"/>
              <a:buNone/>
            </a:pPr>
            <a:r>
              <a:rPr lang="es-ES"/>
              <a:t>2. FASEA: ZENBAKETA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a35c34622_0_6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2. erronka - Kontzeptuak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8" name="Google Shape;158;g24a35c34622_0_6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9" name="Google Shape;159;g24a35c34622_0_6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TCP eskaneatzea (II)</a:t>
            </a:r>
            <a:endParaRPr/>
          </a:p>
        </p:txBody>
      </p:sp>
      <p:graphicFrame>
        <p:nvGraphicFramePr>
          <p:cNvPr id="160" name="Google Shape;160;g24a35c34622_0_6"/>
          <p:cNvGraphicFramePr/>
          <p:nvPr/>
        </p:nvGraphicFramePr>
        <p:xfrm>
          <a:off x="1300625" y="218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{50A9F254-07BF-43EB-AA7C-705534A8BEB0}</a:tableStyleId>
              </a:tblPr>
              <a:tblGrid>
                <a:gridCol w="3914325"/>
              </a:tblGrid>
              <a:tr h="1714325">
                <a:tc>
                  <a:txBody>
                    <a:bodyPr/>
                    <a:lstStyle/>
                    <a:p>
                      <a:pPr indent="-323850" lvl="0" marL="360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Calibri"/>
                        <a:buChar char="●"/>
                      </a:pP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Igorleak </a:t>
                      </a:r>
                      <a:r>
                        <a:rPr lang="es-ES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hartzaile</a:t>
                      </a: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</a:t>
                      </a:r>
                      <a:r>
                        <a:rPr lang="es-ES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b="1" lang="es-ES" sz="15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SYN</a:t>
                      </a:r>
                      <a:endParaRPr b="1" sz="1500" u="none" cap="none" strike="noStrike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23850" lvl="0" marL="360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Calibri"/>
                        <a:buChar char="●"/>
                      </a:pP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Hartzaileak igorleari</a:t>
                      </a:r>
                      <a:r>
                        <a:rPr lang="es-ES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85249" lvl="1" marL="450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Calibri"/>
                        <a:buChar char="○"/>
                      </a:pPr>
                      <a:r>
                        <a:rPr b="1" lang="es-ES" sz="15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SYN, ACK </a:t>
                      </a:r>
                      <a:r>
                        <a:rPr lang="es-ES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b="1" lang="es-ES" sz="15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ATAKA</a:t>
                      </a:r>
                      <a:r>
                        <a:rPr b="1" lang="es-ES" sz="1500" u="none" cap="none" strike="noStrike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IREKIA</a:t>
                      </a:r>
                      <a:endParaRPr b="1" sz="1500" u="none" cap="none" strike="noStrike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23849" lvl="2" marL="899999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Calibri"/>
                        <a:buChar char="■"/>
                      </a:pPr>
                      <a:r>
                        <a:rPr lang="es-E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Igorleak hartzaileari</a:t>
                      </a:r>
                      <a:r>
                        <a:rPr lang="es-ES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b="1" lang="es-ES" sz="15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RST </a:t>
                      </a:r>
                      <a:r>
                        <a:rPr lang="es-ES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85249" lvl="1" marL="450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Calibri"/>
                        <a:buChar char="○"/>
                      </a:pPr>
                      <a:r>
                        <a:rPr b="1" lang="es-ES" sz="15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RST,ACK </a:t>
                      </a:r>
                      <a:r>
                        <a:rPr lang="es-ES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b="1" lang="es-ES" sz="15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ATAKA </a:t>
                      </a:r>
                      <a:r>
                        <a:rPr b="1" lang="es-ES" sz="15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ITXIA.</a:t>
                      </a:r>
                      <a:endParaRPr b="1" sz="15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61" name="Google Shape;161;g24a35c34622_0_6"/>
          <p:cNvSpPr txBox="1"/>
          <p:nvPr/>
        </p:nvSpPr>
        <p:spPr>
          <a:xfrm>
            <a:off x="1815775" y="1782450"/>
            <a:ext cx="25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 </a:t>
            </a: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Scan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2" name="Google Shape;162;g24a35c34622_0_6"/>
          <p:cNvGraphicFramePr/>
          <p:nvPr/>
        </p:nvGraphicFramePr>
        <p:xfrm>
          <a:off x="1300625" y="441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{50A9F254-07BF-43EB-AA7C-705534A8BEB0}</a:tableStyleId>
              </a:tblPr>
              <a:tblGrid>
                <a:gridCol w="3914325"/>
              </a:tblGrid>
              <a:tr h="1838300">
                <a:tc>
                  <a:txBody>
                    <a:bodyPr/>
                    <a:lstStyle/>
                    <a:p>
                      <a:pPr indent="-323850" lvl="0" marL="360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Calibri"/>
                        <a:buChar char="●"/>
                      </a:pPr>
                      <a:r>
                        <a:rPr lang="es-E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Igorleak hartzaileari:</a:t>
                      </a:r>
                      <a:r>
                        <a:rPr lang="es-ES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s-ES" sz="15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SYN</a:t>
                      </a:r>
                      <a:endParaRPr b="1" sz="1500" u="none" cap="none" strike="noStrike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23850" lvl="0" marL="360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Char char="●"/>
                      </a:pPr>
                      <a:r>
                        <a:rPr lang="es-E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Hartzaileak igorleari: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85249" lvl="1" marL="450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Calibri"/>
                        <a:buChar char="○"/>
                      </a:pPr>
                      <a:r>
                        <a:rPr b="1" lang="es-ES" sz="15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SYN, ACK </a:t>
                      </a:r>
                      <a:r>
                        <a:rPr lang="es-ES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b="1" lang="es-ES" sz="15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ATAKA </a:t>
                      </a:r>
                      <a:r>
                        <a:rPr b="1" lang="es-ES" sz="1500" u="none" cap="none" strike="noStrike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IREKIA</a:t>
                      </a:r>
                      <a:endParaRPr b="1" sz="1500" u="none" cap="none" strike="noStrike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23849" lvl="2" marL="899999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Calibri"/>
                        <a:buChar char="■"/>
                      </a:pPr>
                      <a:r>
                        <a:rPr lang="es-E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Igorleak hartzaileari:</a:t>
                      </a:r>
                      <a:r>
                        <a:rPr lang="es-ES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s-ES" sz="15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ACK </a:t>
                      </a:r>
                      <a:r>
                        <a:rPr lang="es-ES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23849" lvl="2" marL="899999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Calibri"/>
                        <a:buChar char="■"/>
                      </a:pPr>
                      <a:r>
                        <a:rPr lang="es-E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Igorleak hartzaileari:</a:t>
                      </a:r>
                      <a:r>
                        <a:rPr lang="es-ES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s-ES" sz="15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RST+ACK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85249" lvl="1" marL="450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Calibri"/>
                        <a:buChar char="○"/>
                      </a:pPr>
                      <a:r>
                        <a:rPr b="1" lang="es-ES" sz="15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RST,ACK </a:t>
                      </a:r>
                      <a:r>
                        <a:rPr lang="es-ES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b="1" lang="es-ES" sz="15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ATAKA </a:t>
                      </a:r>
                      <a:r>
                        <a:rPr b="1" lang="es-ES" sz="15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ITXIA.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63" name="Google Shape;163;g24a35c34622_0_6"/>
          <p:cNvSpPr txBox="1"/>
          <p:nvPr/>
        </p:nvSpPr>
        <p:spPr>
          <a:xfrm>
            <a:off x="1815763" y="4049375"/>
            <a:ext cx="25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TCP </a:t>
            </a: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SCan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4" name="Google Shape;164;g24a35c34622_0_6"/>
          <p:cNvGraphicFramePr/>
          <p:nvPr/>
        </p:nvGraphicFramePr>
        <p:xfrm>
          <a:off x="6672275" y="219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{50A9F254-07BF-43EB-AA7C-705534A8BEB0}</a:tableStyleId>
              </a:tblPr>
              <a:tblGrid>
                <a:gridCol w="3825725"/>
              </a:tblGrid>
              <a:tr h="1644550">
                <a:tc>
                  <a:txBody>
                    <a:bodyPr/>
                    <a:lstStyle/>
                    <a:p>
                      <a:pPr indent="-323850" lvl="0" marL="360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Calibri"/>
                        <a:buChar char="●"/>
                      </a:pPr>
                      <a:r>
                        <a:rPr lang="es-E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Igorleak hartzaileari</a:t>
                      </a:r>
                      <a:r>
                        <a:rPr lang="es-ES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b="1" lang="es-ES" sz="15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ACK</a:t>
                      </a:r>
                      <a:endParaRPr b="1" sz="1500" u="none" cap="none" strike="noStrike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23850" lvl="0" marL="360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Calibri"/>
                        <a:buChar char="●"/>
                      </a:pPr>
                      <a:r>
                        <a:rPr lang="es-E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Hartzaileak igorleari</a:t>
                      </a:r>
                      <a:r>
                        <a:rPr lang="es-ES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85249" lvl="1" marL="450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Calibri"/>
                        <a:buChar char="○"/>
                      </a:pPr>
                      <a:r>
                        <a:rPr b="1" lang="es-ES" sz="15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EZER EZ </a:t>
                      </a:r>
                      <a:r>
                        <a:rPr lang="es-ES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b="1" lang="es-ES" sz="1500">
                          <a:solidFill>
                            <a:srgbClr val="FF99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ATAKA FILTRATUA</a:t>
                      </a:r>
                      <a:endParaRPr b="1" sz="1500" u="none" cap="none" strike="noStrike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85249" lvl="1" marL="450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Calibri"/>
                        <a:buChar char="○"/>
                      </a:pPr>
                      <a:r>
                        <a:rPr b="1" lang="es-ES" sz="15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RST </a:t>
                      </a:r>
                      <a:r>
                        <a:rPr lang="es-ES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b="1" lang="es-ES" sz="15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ATAKA EZ-FILTRATUA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65" name="Google Shape;165;g24a35c34622_0_6"/>
          <p:cNvSpPr txBox="1"/>
          <p:nvPr/>
        </p:nvSpPr>
        <p:spPr>
          <a:xfrm>
            <a:off x="7345900" y="1850950"/>
            <a:ext cx="25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ACK </a:t>
            </a: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Scan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6" name="Google Shape;166;g24a35c34622_0_6"/>
          <p:cNvGraphicFramePr/>
          <p:nvPr/>
        </p:nvGraphicFramePr>
        <p:xfrm>
          <a:off x="5571425" y="448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{50A9F254-07BF-43EB-AA7C-705534A8BEB0}</a:tableStyleId>
              </a:tblPr>
              <a:tblGrid>
                <a:gridCol w="6618975"/>
              </a:tblGrid>
              <a:tr h="1811000">
                <a:tc>
                  <a:txBody>
                    <a:bodyPr/>
                    <a:lstStyle/>
                    <a:p>
                      <a:pPr indent="-323850" lvl="0" marL="360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Calibri"/>
                        <a:buChar char="●"/>
                      </a:pPr>
                      <a:r>
                        <a:rPr lang="es-E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Igorleak hartzaileari</a:t>
                      </a:r>
                      <a:r>
                        <a:rPr lang="es-ES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b="1" lang="es-ES" sz="15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bat ere ez (NULL Scan)</a:t>
                      </a:r>
                      <a:r>
                        <a:rPr b="1" lang="es-ES" sz="15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</a:t>
                      </a:r>
                      <a:r>
                        <a:rPr b="1" lang="es-ES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s-ES" sz="15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r>
                        <a:rPr b="1" lang="es-ES" sz="15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uztiak (XMAS Scan) </a:t>
                      </a:r>
                      <a:r>
                        <a:rPr b="1" lang="es-ES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edo </a:t>
                      </a:r>
                      <a:r>
                        <a:rPr b="1" lang="es-ES" sz="15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 </a:t>
                      </a:r>
                      <a:r>
                        <a:rPr b="1" lang="es-ES" sz="15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(FIN Scan)</a:t>
                      </a:r>
                      <a:endParaRPr b="1" sz="1500" u="none" cap="none" strike="noStrike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23850" lvl="0" marL="360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Calibri"/>
                        <a:buChar char="●"/>
                      </a:pPr>
                      <a:r>
                        <a:rPr lang="es-E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Hartzaileak igorleari</a:t>
                      </a:r>
                      <a:r>
                        <a:rPr lang="es-ES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23850" lvl="1" marL="719999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Calibri"/>
                        <a:buChar char="○"/>
                      </a:pPr>
                      <a:r>
                        <a:rPr b="1" lang="es-ES" sz="15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Ezer ez </a:t>
                      </a:r>
                      <a:r>
                        <a:rPr lang="es-ES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b="1" lang="es-ES" sz="15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ATAKA </a:t>
                      </a:r>
                      <a:r>
                        <a:rPr b="1" lang="es-ES" sz="1500" u="none" cap="none" strike="noStrike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IREKI</a:t>
                      </a:r>
                      <a:r>
                        <a:rPr b="1" lang="es-ES" sz="15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</a:t>
                      </a:r>
                      <a:r>
                        <a:rPr b="1" lang="es-ES" sz="1500" u="none" cap="none" strike="noStrike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EDO </a:t>
                      </a:r>
                      <a:r>
                        <a:rPr b="1" lang="es-ES" sz="15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FILTRATUA</a:t>
                      </a:r>
                      <a:endParaRPr b="1" sz="1500" u="none" cap="none" strike="noStrike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23850" lvl="1" marL="719998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Calibri"/>
                        <a:buChar char="○"/>
                      </a:pPr>
                      <a:r>
                        <a:rPr b="1" lang="es-ES" sz="15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RST+ACK </a:t>
                      </a:r>
                      <a:r>
                        <a:rPr lang="es-ES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b="1" lang="es-ES" sz="15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ATAKA </a:t>
                      </a:r>
                      <a:r>
                        <a:rPr b="1" lang="es-ES" sz="15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ITXIA.</a:t>
                      </a:r>
                      <a:endParaRPr b="1" sz="1500" u="none" cap="none" strike="noStrike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67" name="Google Shape;167;g24a35c34622_0_6"/>
          <p:cNvSpPr txBox="1"/>
          <p:nvPr/>
        </p:nvSpPr>
        <p:spPr>
          <a:xfrm>
            <a:off x="6984325" y="4008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NULL, FIN eta XMAS Scan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45300d635_0_1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2. erronka - Erabilitako liburutegiak/moduluak (I)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74" name="Google Shape;174;g2445300d635_0_1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5" name="Google Shape;175;g2445300d635_0_11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2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ip.address</a:t>
            </a:r>
            <a:r>
              <a:rPr lang="es-ES" sz="2200"/>
              <a:t>:</a:t>
            </a:r>
            <a:r>
              <a:rPr lang="es-ES" sz="1800"/>
              <a:t> </a:t>
            </a:r>
            <a:r>
              <a:rPr lang="es-ES" sz="2000"/>
              <a:t>erabiltzaileak sartutako IPa zuzena den egiaztatzeko erabiliko dugu.</a:t>
            </a:r>
            <a:endParaRPr sz="20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scapy</a:t>
            </a:r>
            <a:r>
              <a:rPr lang="es-ES" sz="2200"/>
              <a:t>: </a:t>
            </a:r>
            <a:r>
              <a:rPr lang="es-ES" sz="2000"/>
              <a:t>sareko paketeak manipulatzeko eta sortzeko oso liburutegi egokia. Script honetan TCP pakete egokiak sortzeko </a:t>
            </a:r>
            <a:r>
              <a:rPr lang="es-ES" sz="2000"/>
              <a:t>erabiliko dugu. </a:t>
            </a:r>
            <a:endParaRPr sz="2000"/>
          </a:p>
          <a:p>
            <a:pPr indent="-2286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s-ES" sz="2200"/>
              <a:t>all</a:t>
            </a:r>
            <a:r>
              <a:rPr b="1" lang="es-ES" sz="2200"/>
              <a:t>: </a:t>
            </a:r>
            <a:r>
              <a:rPr lang="es-ES" sz="2200"/>
              <a:t>liburutegiko klase ohikoenak biltzen ditu. *-rekin inportatzen ditugu </a:t>
            </a:r>
            <a:r>
              <a:rPr lang="es-ES" sz="2200"/>
              <a:t>aurrizkirik </a:t>
            </a:r>
            <a:r>
              <a:rPr lang="es-ES" sz="2200"/>
              <a:t>gabe erabilgarri egon daitezen.</a:t>
            </a:r>
            <a:endParaRPr sz="2200"/>
          </a:p>
          <a:p>
            <a:pPr indent="-2286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logging</a:t>
            </a:r>
            <a:r>
              <a:rPr b="1" lang="es-ES" sz="2200"/>
              <a:t>: </a:t>
            </a:r>
            <a:r>
              <a:rPr lang="es-ES" sz="2200"/>
              <a:t>scapy-k </a:t>
            </a:r>
            <a:r>
              <a:rPr lang="es-ES" sz="2200"/>
              <a:t>soilik </a:t>
            </a:r>
            <a:r>
              <a:rPr lang="es-ES" sz="2200"/>
              <a:t>errore-mezuak erakusteko </a:t>
            </a:r>
            <a:r>
              <a:rPr lang="es-ES" sz="2200"/>
              <a:t>erabiliko dugu</a:t>
            </a:r>
            <a:r>
              <a:rPr lang="es-ES" sz="2200"/>
              <a:t>.</a:t>
            </a:r>
            <a:endParaRPr sz="20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76" name="Google Shape;176;g2445300d635_0_1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ER2_UD2_Eskaneoak.py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45300d635_0_5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2. erronka - Banaketa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83" name="Google Shape;183;g2445300d635_0_5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4" name="Google Shape;184;g2445300d635_0_50"/>
          <p:cNvSpPr txBox="1"/>
          <p:nvPr>
            <p:ph idx="1" type="body"/>
          </p:nvPr>
        </p:nvSpPr>
        <p:spPr>
          <a:xfrm>
            <a:off x="111350" y="2061150"/>
            <a:ext cx="11719500" cy="45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</p:txBody>
      </p:sp>
      <p:sp>
        <p:nvSpPr>
          <p:cNvPr id="185" name="Google Shape;185;g2445300d635_0_50"/>
          <p:cNvSpPr txBox="1"/>
          <p:nvPr>
            <p:ph idx="2" type="body"/>
          </p:nvPr>
        </p:nvSpPr>
        <p:spPr>
          <a:xfrm>
            <a:off x="817750" y="1340706"/>
            <a:ext cx="109452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 sz="2800"/>
              <a:t>TCP eskaneatzea (30 PUNTU) - </a:t>
            </a:r>
            <a:r>
              <a:rPr b="1" lang="es-ES" sz="2800">
                <a:solidFill>
                  <a:srgbClr val="38761D"/>
                </a:solidFill>
              </a:rPr>
              <a:t>PRIBILEGIOEKIN EXEKUTATU</a:t>
            </a:r>
            <a:endParaRPr b="1" sz="28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graphicFrame>
        <p:nvGraphicFramePr>
          <p:cNvPr id="186" name="Google Shape;186;g2445300d635_0_50"/>
          <p:cNvGraphicFramePr/>
          <p:nvPr/>
        </p:nvGraphicFramePr>
        <p:xfrm>
          <a:off x="884575" y="194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{96770E72-F8B4-4009-B643-8933313E2DED}</a:tableStyleId>
              </a:tblPr>
              <a:tblGrid>
                <a:gridCol w="1242200"/>
                <a:gridCol w="2431675"/>
                <a:gridCol w="1953950"/>
                <a:gridCol w="3145950"/>
                <a:gridCol w="1169550"/>
                <a:gridCol w="935050"/>
              </a:tblGrid>
              <a:tr h="44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Mugarria</a:t>
                      </a:r>
                      <a:endParaRPr b="1" sz="1900" u="none" cap="none" strike="noStrik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Laburpena</a:t>
                      </a:r>
                      <a:endParaRPr b="1" sz="1900" u="none" cap="none" strike="noStrik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Abiatzeko scripta</a:t>
                      </a:r>
                      <a:endParaRPr b="1" sz="1900" u="none" cap="none" strike="noStrik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Soluzioa</a:t>
                      </a:r>
                      <a:endParaRPr b="1" sz="1900" u="none" cap="none" strike="noStrik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Puntuak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Pistak</a:t>
                      </a:r>
                      <a:endParaRPr b="1" sz="1900" u="none" cap="none" strike="noStrik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77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Egin SYN (</a:t>
                      </a:r>
                      <a:r>
                        <a:rPr lang="es-ES"/>
                        <a:t>Half</a:t>
                      </a:r>
                      <a:r>
                        <a:rPr lang="es-ES" sz="1400" u="none" cap="none" strike="noStrike"/>
                        <a:t>) Scan 192.168.1.160 </a:t>
                      </a:r>
                      <a:r>
                        <a:rPr lang="es-ES">
                          <a:solidFill>
                            <a:schemeClr val="dk1"/>
                          </a:solidFill>
                        </a:rPr>
                        <a:t>eskaneatzea IParen kontra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ER2_UD2_Eskaneoak.py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21, 22 eta 445 </a:t>
                      </a:r>
                      <a:r>
                        <a:rPr lang="es-ES"/>
                        <a:t>ataken </a:t>
                      </a:r>
                      <a:r>
                        <a:rPr lang="es-ES" sz="1400" u="none" cap="none" strike="noStrike"/>
                        <a:t>egoera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/>
                        <a:t>-9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77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Egin ACK </a:t>
                      </a:r>
                      <a:r>
                        <a:rPr lang="es-ES">
                          <a:solidFill>
                            <a:schemeClr val="dk1"/>
                          </a:solidFill>
                        </a:rPr>
                        <a:t>SCAN </a:t>
                      </a: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192.168.1.3 IParen kon</a:t>
                      </a:r>
                      <a:r>
                        <a:rPr lang="es-ES">
                          <a:solidFill>
                            <a:schemeClr val="dk1"/>
                          </a:solidFill>
                        </a:rPr>
                        <a:t>tra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ER2_UD2_Eskaneoak.py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21, 22 eta 445 </a:t>
                      </a:r>
                      <a:r>
                        <a:rPr lang="es-ES"/>
                        <a:t>ataken </a:t>
                      </a:r>
                      <a:r>
                        <a:rPr lang="es-ES" sz="1400" u="none" cap="none" strike="noStrike"/>
                        <a:t>egoera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vMerge="1"/>
              </a:tr>
              <a:tr h="68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Egin FIN Scan 192.168.1.4 IParen kontra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ER2_UD2_Eskaneoak.py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21, 22 eta 445 </a:t>
                      </a:r>
                      <a:r>
                        <a:rPr lang="es-ES"/>
                        <a:t>ataken </a:t>
                      </a:r>
                      <a:r>
                        <a:rPr lang="es-ES" sz="1400" u="none" cap="none" strike="noStrike"/>
                        <a:t>egoera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22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Egin beharrezko proba guztiak eta erantzun </a:t>
                      </a:r>
                      <a:r>
                        <a:rPr lang="es-ES">
                          <a:solidFill>
                            <a:schemeClr val="dk1"/>
                          </a:solidFill>
                        </a:rPr>
                        <a:t>TEST</a:t>
                      </a: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IPak: 192.168.1.3, 192.168.1.4, 192.168.1.7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ER2_UD2_Eskaneoak.py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1) Zerbitzua martxan eta eskuragarri duten </a:t>
                      </a:r>
                      <a:r>
                        <a:rPr lang="es-ES" sz="1100"/>
                        <a:t>atakak</a:t>
                      </a:r>
                      <a:r>
                        <a:rPr lang="es-ES" sz="1100" u="none" cap="none" strike="noStrike"/>
                        <a:t>: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2) Zerbitzurik martxan ez d</a:t>
                      </a:r>
                      <a:r>
                        <a:rPr lang="es-ES" sz="1100"/>
                        <a:t>aukaten</a:t>
                      </a:r>
                      <a:r>
                        <a:rPr lang="es-ES" sz="1100" u="none" cap="none" strike="noStrike"/>
                        <a:t> </a:t>
                      </a:r>
                      <a:r>
                        <a:rPr lang="es-ES" sz="1100"/>
                        <a:t>atakak</a:t>
                      </a:r>
                      <a:r>
                        <a:rPr lang="es-ES" sz="1100" u="none" cap="none" strike="noStrike"/>
                        <a:t>.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3) </a:t>
                      </a:r>
                      <a:r>
                        <a:rPr lang="es-ES" sz="1100"/>
                        <a:t>Ataka filtratuak. 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9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>
                          <a:solidFill>
                            <a:schemeClr val="dk1"/>
                          </a:solidFill>
                        </a:rPr>
                        <a:t>-7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87" name="Google Shape;187;g2445300d635_0_50"/>
          <p:cNvSpPr txBox="1"/>
          <p:nvPr/>
        </p:nvSpPr>
        <p:spPr>
          <a:xfrm>
            <a:off x="17219975" y="679187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5bc4eeb98_0_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3. erronka - Kontzeptuak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94" name="Google Shape;194;g245bc4eeb98_0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5" name="Google Shape;195;g245bc4eeb98_0_0"/>
          <p:cNvSpPr txBox="1"/>
          <p:nvPr>
            <p:ph idx="1" type="body"/>
          </p:nvPr>
        </p:nvSpPr>
        <p:spPr>
          <a:xfrm>
            <a:off x="622600" y="2204875"/>
            <a:ext cx="6496200" cy="3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s-ES"/>
              <a:t>L</a:t>
            </a:r>
            <a:r>
              <a:rPr lang="es-ES">
                <a:latin typeface="Arial"/>
                <a:ea typeface="Arial"/>
                <a:cs typeface="Arial"/>
                <a:sym typeface="Arial"/>
              </a:rPr>
              <a:t>ehenetsitako </a:t>
            </a:r>
            <a:r>
              <a:rPr lang="es-ES"/>
              <a:t>funtzionamendua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➢"/>
            </a:pPr>
            <a:r>
              <a:rPr lang="es-ES" sz="1600"/>
              <a:t>Gailua </a:t>
            </a:r>
            <a:r>
              <a:rPr lang="es-ES" sz="1600">
                <a:latin typeface="Arial"/>
                <a:ea typeface="Arial"/>
                <a:cs typeface="Arial"/>
                <a:sym typeface="Arial"/>
              </a:rPr>
              <a:t>aktibo? ICMP+ACK 80 atakara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➢"/>
            </a:pPr>
            <a:r>
              <a:rPr i="1" lang="es-ES" sz="1600">
                <a:latin typeface="Arial"/>
                <a:ea typeface="Arial"/>
                <a:cs typeface="Arial"/>
                <a:sym typeface="Arial"/>
              </a:rPr>
              <a:t>/usr/share/nmap/nmap-services</a:t>
            </a:r>
            <a:r>
              <a:rPr lang="es-ES" sz="1600">
                <a:latin typeface="Arial"/>
                <a:ea typeface="Arial"/>
                <a:cs typeface="Arial"/>
                <a:sym typeface="Arial"/>
              </a:rPr>
              <a:t>-eko</a:t>
            </a:r>
            <a:r>
              <a:rPr i="1" lang="es-ES" sz="1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600">
                <a:latin typeface="Arial"/>
                <a:ea typeface="Arial"/>
                <a:cs typeface="Arial"/>
                <a:sym typeface="Arial"/>
              </a:rPr>
              <a:t>lehen 1000 atakak</a:t>
            </a:r>
            <a:endParaRPr i="1" sz="16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➢"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Administratzaile pribilegioak?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28600" lvl="2" marL="13716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Bai: SYN Scan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28600" lvl="2" marL="13716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Ez: TCP </a:t>
            </a:r>
            <a:r>
              <a:rPr lang="es-ES" sz="1600"/>
              <a:t>Scan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➢"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Emaitzak irteerako fitxategietara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96" name="Google Shape;196;g245bc4eeb98_0_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NMAP(I)</a:t>
            </a:r>
            <a:endParaRPr/>
          </a:p>
        </p:txBody>
      </p:sp>
      <p:sp>
        <p:nvSpPr>
          <p:cNvPr id="197" name="Google Shape;197;g245bc4eeb98_0_0"/>
          <p:cNvSpPr txBox="1"/>
          <p:nvPr/>
        </p:nvSpPr>
        <p:spPr>
          <a:xfrm>
            <a:off x="5904075" y="4422925"/>
            <a:ext cx="6165300" cy="139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 fitxategi_izena </a:t>
            </a: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informazioa 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filtratzeko </a:t>
            </a: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erraza den formatuan gordetzen du.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fitxategi_izena </a:t>
            </a: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informazioa ia pantailan bistaratzen den moduan bistaratzen du.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oX fitxategi_izena </a:t>
            </a: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XML formatuko fitxategia. WEB nabigatzailerako egokia.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oA </a:t>
            </a: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hiru fitxategi sortzen dira, bat goiko formatu bakoitzeko.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245bc4eeb98_0_0"/>
          <p:cNvSpPr/>
          <p:nvPr/>
        </p:nvSpPr>
        <p:spPr>
          <a:xfrm>
            <a:off x="4532475" y="4867150"/>
            <a:ext cx="1371600" cy="36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f956472eb_0_8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3. erronka - Kontzeptuak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05" name="Google Shape;205;g24f956472eb_0_8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6" name="Google Shape;206;g24f956472eb_0_8"/>
          <p:cNvSpPr txBox="1"/>
          <p:nvPr>
            <p:ph idx="1" type="body"/>
          </p:nvPr>
        </p:nvSpPr>
        <p:spPr>
          <a:xfrm>
            <a:off x="622600" y="2204875"/>
            <a:ext cx="10787700" cy="3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s-ES"/>
              <a:t>Eskaneo anizkoitzak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➢"/>
            </a:pPr>
            <a:r>
              <a:rPr lang="es-ES" sz="1600"/>
              <a:t>S</a:t>
            </a:r>
            <a:r>
              <a:rPr lang="es-ES" sz="1600">
                <a:latin typeface="Arial"/>
                <a:ea typeface="Arial"/>
                <a:cs typeface="Arial"/>
                <a:sym typeface="Arial"/>
              </a:rPr>
              <a:t>areko helbidea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➢"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Hainbat </a:t>
            </a:r>
            <a:r>
              <a:rPr lang="es-ES" sz="1600"/>
              <a:t>ataka</a:t>
            </a:r>
            <a:r>
              <a:rPr lang="es-ES" sz="1600">
                <a:latin typeface="Arial"/>
                <a:ea typeface="Arial"/>
                <a:cs typeface="Arial"/>
                <a:sym typeface="Arial"/>
              </a:rPr>
              <a:t>:</a:t>
            </a:r>
            <a:endParaRPr i="1" sz="1600"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■"/>
            </a:pPr>
            <a:r>
              <a:rPr lang="es-ES" sz="1600"/>
              <a:t>-p 22-80</a:t>
            </a:r>
            <a:endParaRPr sz="1600"/>
          </a:p>
          <a:p>
            <a:pPr indent="-330200" lvl="2" marL="13716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■"/>
            </a:pPr>
            <a:r>
              <a:rPr lang="es-ES" sz="1600"/>
              <a:t>-p 21,22,23,53,80	</a:t>
            </a:r>
            <a:endParaRPr sz="1600"/>
          </a:p>
          <a:p>
            <a:pPr indent="-3302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❖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Ahul</a:t>
            </a:r>
            <a:r>
              <a:rPr lang="es-ES"/>
              <a:t>eziak</a:t>
            </a:r>
            <a:r>
              <a:rPr lang="es-ES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➢"/>
            </a:pPr>
            <a:r>
              <a:rPr lang="es-ES" sz="1600"/>
              <a:t>Ahulezi</a:t>
            </a:r>
            <a:r>
              <a:rPr lang="es-ES" sz="1600">
                <a:latin typeface="Arial"/>
                <a:ea typeface="Arial"/>
                <a:cs typeface="Arial"/>
                <a:sym typeface="Arial"/>
              </a:rPr>
              <a:t> bereziren bat.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➢"/>
            </a:pPr>
            <a:r>
              <a:rPr b="1" lang="es-ES" sz="1600">
                <a:latin typeface="Arial"/>
                <a:ea typeface="Arial"/>
                <a:cs typeface="Arial"/>
                <a:sym typeface="Arial"/>
              </a:rPr>
              <a:t>Masiboa </a:t>
            </a:r>
            <a:r>
              <a:rPr lang="es-ES" sz="1600">
                <a:latin typeface="Arial"/>
                <a:ea typeface="Arial"/>
                <a:cs typeface="Arial"/>
                <a:sym typeface="Arial"/>
              </a:rPr>
              <a:t>: --script-vulners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07" name="Google Shape;207;g24f956472eb_0_8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NMAP(II)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5bc4eeb98_0_1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3. erronka - Erabilitako liburutegiak/moduluak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14" name="Google Shape;214;g245bc4eeb98_0_1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5" name="Google Shape;215;g245bc4eeb98_0_10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2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python-nmap: </a:t>
            </a:r>
            <a:r>
              <a:rPr lang="es-ES" sz="2000"/>
              <a:t>nmap tresnarekin elkarreragiteko aukera eskaintzen digu. Horri esker, eskaneao bat abiarazi, eta horren emaitzak kudeatuko ditugu.</a:t>
            </a:r>
            <a:endParaRPr sz="20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-ES" sz="2000"/>
              <a:t>re: </a:t>
            </a:r>
            <a:r>
              <a:rPr lang="es-ES" sz="2000"/>
              <a:t>erabiltzaileak sartutako domeinuak eredu zuzena duela egiaztatzeko erabiliko dugu.</a:t>
            </a:r>
            <a:endParaRPr sz="20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-ES" sz="2000"/>
              <a:t>socket</a:t>
            </a:r>
            <a:r>
              <a:rPr lang="es-ES" sz="2000"/>
              <a:t>: sartutako domeinua existitzen den egiaztatzeko erabiliko dugu; eta baita IPa zuzena dela egiaztatzeko ere. </a:t>
            </a:r>
            <a:endParaRPr sz="20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-ES" sz="2000"/>
              <a:t>ipaddress</a:t>
            </a:r>
            <a:r>
              <a:rPr lang="es-ES" sz="2000"/>
              <a:t>: sareko helbidea zuzena den egiaztatzeko erabiliko dugu.</a:t>
            </a:r>
            <a:endParaRPr sz="20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16" name="Google Shape;216;g245bc4eeb98_0_1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 sz="2800"/>
              <a:t>ER3_UD2_Nmap_Atakak.py / ER3_UD2_Nmap_Ahuleziak.py</a:t>
            </a:r>
            <a:endParaRPr sz="2800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45bc4eeb98_0_2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3. erronka - Banaketa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23" name="Google Shape;223;g245bc4eeb98_0_2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4" name="Google Shape;224;g245bc4eeb98_0_21"/>
          <p:cNvSpPr txBox="1"/>
          <p:nvPr>
            <p:ph idx="1" type="body"/>
          </p:nvPr>
        </p:nvSpPr>
        <p:spPr>
          <a:xfrm>
            <a:off x="111350" y="2061150"/>
            <a:ext cx="11719500" cy="45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</p:txBody>
      </p:sp>
      <p:sp>
        <p:nvSpPr>
          <p:cNvPr id="225" name="Google Shape;225;g245bc4eeb98_0_21"/>
          <p:cNvSpPr txBox="1"/>
          <p:nvPr>
            <p:ph idx="2" type="body"/>
          </p:nvPr>
        </p:nvSpPr>
        <p:spPr>
          <a:xfrm>
            <a:off x="554698" y="1340693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NMAP (30 puntu)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graphicFrame>
        <p:nvGraphicFramePr>
          <p:cNvPr id="226" name="Google Shape;226;g245bc4eeb98_0_21"/>
          <p:cNvGraphicFramePr/>
          <p:nvPr/>
        </p:nvGraphicFramePr>
        <p:xfrm>
          <a:off x="884575" y="237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{96770E72-F8B4-4009-B643-8933313E2DED}</a:tableStyleId>
              </a:tblPr>
              <a:tblGrid>
                <a:gridCol w="1232525"/>
                <a:gridCol w="1979025"/>
                <a:gridCol w="2984600"/>
                <a:gridCol w="2306500"/>
                <a:gridCol w="1296200"/>
                <a:gridCol w="10795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Mugarria</a:t>
                      </a:r>
                      <a:endParaRPr b="1" sz="1900" u="none" cap="none" strike="noStrik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Laburpena</a:t>
                      </a:r>
                      <a:endParaRPr b="1" sz="1900" u="none" cap="none" strike="noStrik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Abiatzeko scripta</a:t>
                      </a:r>
                      <a:endParaRPr b="1" sz="1900" u="none" cap="none" strike="noStrik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Soluzioa</a:t>
                      </a:r>
                      <a:endParaRPr b="1" sz="1900" u="none" cap="none" strike="noStrik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Puntuak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Pistak</a:t>
                      </a:r>
                      <a:endParaRPr b="1" sz="1900" u="none" cap="none" strike="noStrik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Lortu </a:t>
                      </a:r>
                      <a:r>
                        <a:rPr lang="es-ES">
                          <a:solidFill>
                            <a:schemeClr val="dk1"/>
                          </a:solidFill>
                        </a:rPr>
                        <a:t>gailu </a:t>
                      </a: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baten edo gehiagore</a:t>
                      </a:r>
                      <a:r>
                        <a:rPr lang="es-ES">
                          <a:solidFill>
                            <a:schemeClr val="dk1"/>
                          </a:solidFill>
                        </a:rPr>
                        <a:t>n </a:t>
                      </a:r>
                      <a:r>
                        <a:rPr lang="es-ES">
                          <a:solidFill>
                            <a:schemeClr val="dk1"/>
                          </a:solidFill>
                        </a:rPr>
                        <a:t>ataka irekiak.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ER3_UD2_Nmap_Atakak_Bi.py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80 ataka irekita duen 1. IPa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i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10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>
                          <a:solidFill>
                            <a:schemeClr val="dk1"/>
                          </a:solidFill>
                        </a:rPr>
                        <a:t>-4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>
                          <a:solidFill>
                            <a:schemeClr val="dk1"/>
                          </a:solidFill>
                        </a:rPr>
                        <a:t>-8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E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Lortu gailu baten edo gehiagoren ataka itxiak. 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ER3_UD2_Nmap_Atakak_Bi.py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192.168.1.200 IParen ataka itxiak, honako hauen artean: 20,21,22,53,80,443,502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Lortu ordenagailu baten edo gehiagoren ataka baten edo gehiagoren ahultasunak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ER3_UD2_NMAP_Ahuleziak.py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Lortu 192.168.1.200 IPko 22 atakarekin lotutako CVE</a:t>
                      </a:r>
                      <a:r>
                        <a:rPr lang="es-ES">
                          <a:solidFill>
                            <a:schemeClr val="dk1"/>
                          </a:solidFill>
                        </a:rPr>
                        <a:t>rik </a:t>
                      </a: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larriena</a:t>
                      </a:r>
                      <a:r>
                        <a:rPr lang="es-ES">
                          <a:solidFill>
                            <a:schemeClr val="dk1"/>
                          </a:solidFill>
                        </a:rPr>
                        <a:t>ren kodea. 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-2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-4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6493dcdd5_0_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4. erronka - Kontzeptuak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33" name="Google Shape;233;g246493dcdd5_0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34" name="Google Shape;234;g246493dcdd5_0_0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NETBios: sareko interfazeei aplikatutako software-geruza.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➢"/>
            </a:pPr>
            <a:r>
              <a:rPr lang="es-ES" sz="1600"/>
              <a:t>Sare-txartelen h</a:t>
            </a:r>
            <a:r>
              <a:rPr lang="es-ES" sz="1600">
                <a:latin typeface="Arial"/>
                <a:ea typeface="Arial"/>
                <a:cs typeface="Arial"/>
                <a:sym typeface="Arial"/>
              </a:rPr>
              <a:t>ardwareare</a:t>
            </a:r>
            <a:r>
              <a:rPr lang="es-ES" sz="1600"/>
              <a:t>kiko</a:t>
            </a:r>
            <a:r>
              <a:rPr lang="es-ES" sz="1600">
                <a:latin typeface="Arial"/>
                <a:ea typeface="Arial"/>
                <a:cs typeface="Arial"/>
                <a:sym typeface="Arial"/>
              </a:rPr>
              <a:t> independentzia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SMB protokoloa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➢"/>
            </a:pPr>
            <a:r>
              <a:rPr lang="es-ES" sz="1600"/>
              <a:t>F</a:t>
            </a:r>
            <a:r>
              <a:rPr lang="es-ES" sz="1600">
                <a:latin typeface="Arial"/>
                <a:ea typeface="Arial"/>
                <a:cs typeface="Arial"/>
                <a:sym typeface="Arial"/>
              </a:rPr>
              <a:t>itxategiak partekatzeko sareko ordenagailuen artean. </a:t>
            </a:r>
            <a:r>
              <a:rPr lang="es-ES" sz="1600"/>
              <a:t>Windows</a:t>
            </a:r>
            <a:r>
              <a:rPr lang="es-ES" sz="1600"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■"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GNU/Linux-erako inplementazioa: Samba.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b="1" lang="es-E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Kontuz ibili </a:t>
            </a:r>
            <a:r>
              <a:rPr lang="es-ES">
                <a:latin typeface="Arial"/>
                <a:ea typeface="Arial"/>
                <a:cs typeface="Arial"/>
                <a:sym typeface="Arial"/>
              </a:rPr>
              <a:t>. Saio nuluak aktibatuta.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➢"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Sare-administrazioaren </a:t>
            </a:r>
            <a:r>
              <a:rPr lang="es-ES" sz="1600"/>
              <a:t>despistea </a:t>
            </a:r>
            <a:r>
              <a:rPr lang="es-ES" sz="1600">
                <a:latin typeface="Arial"/>
                <a:ea typeface="Arial"/>
                <a:cs typeface="Arial"/>
                <a:sym typeface="Arial"/>
              </a:rPr>
              <a:t>(behin-behinean aktibatu eta desaktibatzea ahaztea). Arraroa.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➢"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4.0 baino lehenagoko Samba bertsio</a:t>
            </a:r>
            <a:r>
              <a:rPr lang="es-ES" sz="1600"/>
              <a:t>dun sistema oso zaharrak.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35" name="Google Shape;235;g246493dcdd5_0_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SMB protokoloa, Samba. enum4linux (I)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031220693_1_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4. erronka - Kontzeptuak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42" name="Google Shape;242;g25031220693_1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3" name="Google Shape;243;g25031220693_1_0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Tresnak: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➢"/>
            </a:pPr>
            <a:r>
              <a:rPr b="1" lang="es-ES" sz="1600">
                <a:latin typeface="Arial"/>
                <a:ea typeface="Arial"/>
                <a:cs typeface="Arial"/>
                <a:sym typeface="Arial"/>
              </a:rPr>
              <a:t>nbtscan</a:t>
            </a:r>
            <a:r>
              <a:rPr lang="es-ES" sz="1600">
                <a:latin typeface="Arial"/>
                <a:ea typeface="Arial"/>
                <a:cs typeface="Arial"/>
                <a:sym typeface="Arial"/>
              </a:rPr>
              <a:t>: NetBios-i lotutako informazioa.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➢"/>
            </a:pPr>
            <a:r>
              <a:rPr b="1" lang="es-ES" sz="1600">
                <a:latin typeface="Arial"/>
                <a:ea typeface="Arial"/>
                <a:cs typeface="Arial"/>
                <a:sym typeface="Arial"/>
              </a:rPr>
              <a:t>smbclient</a:t>
            </a:r>
            <a:r>
              <a:rPr lang="es-ES" sz="1600">
                <a:latin typeface="Arial"/>
                <a:ea typeface="Arial"/>
                <a:cs typeface="Arial"/>
                <a:sym typeface="Arial"/>
              </a:rPr>
              <a:t>: SMB edo Samba zerbitzarietan partekatutako baliabideetarako sarbidea.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➢"/>
            </a:pPr>
            <a:r>
              <a:rPr b="1" lang="es-ES" sz="1600">
                <a:latin typeface="Arial"/>
                <a:ea typeface="Arial"/>
                <a:cs typeface="Arial"/>
                <a:sym typeface="Arial"/>
              </a:rPr>
              <a:t>rpcclient </a:t>
            </a:r>
            <a:r>
              <a:rPr lang="es-ES" sz="1600">
                <a:latin typeface="Arial"/>
                <a:ea typeface="Arial"/>
                <a:cs typeface="Arial"/>
                <a:sym typeface="Arial"/>
              </a:rPr>
              <a:t>: Sambakoa. </a:t>
            </a:r>
            <a:r>
              <a:rPr lang="es-ES" sz="1600"/>
              <a:t>Helburu-gailuarekin</a:t>
            </a:r>
            <a:r>
              <a:rPr lang="es-ES" sz="1600">
                <a:latin typeface="Arial"/>
                <a:ea typeface="Arial"/>
                <a:cs typeface="Arial"/>
                <a:sym typeface="Arial"/>
              </a:rPr>
              <a:t> harremanetan jartzeko aukera.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➢"/>
            </a:pPr>
            <a:r>
              <a:rPr b="1" lang="es-ES" sz="1600">
                <a:latin typeface="Arial"/>
                <a:ea typeface="Arial"/>
                <a:cs typeface="Arial"/>
                <a:sym typeface="Arial"/>
              </a:rPr>
              <a:t>enum4linux </a:t>
            </a:r>
            <a:r>
              <a:rPr lang="es-ES" sz="1600"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■"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Aurreko hirureta</a:t>
            </a:r>
            <a:r>
              <a:rPr lang="es-ES" sz="1600"/>
              <a:t>ko</a:t>
            </a:r>
            <a:r>
              <a:rPr lang="es-ES" sz="1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600"/>
              <a:t>informazioa </a:t>
            </a:r>
            <a:r>
              <a:rPr lang="es-ES" sz="1600">
                <a:latin typeface="Arial"/>
                <a:ea typeface="Arial"/>
                <a:cs typeface="Arial"/>
                <a:sym typeface="Arial"/>
              </a:rPr>
              <a:t>jasotzen dugu, eta </a:t>
            </a:r>
            <a:r>
              <a:rPr lang="es-ES" sz="1600"/>
              <a:t>baita </a:t>
            </a:r>
            <a:r>
              <a:rPr lang="es-ES" sz="1600">
                <a:latin typeface="Arial"/>
                <a:ea typeface="Arial"/>
                <a:cs typeface="Arial"/>
                <a:sym typeface="Arial"/>
              </a:rPr>
              <a:t>GEHIAGO ere.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44" name="Google Shape;244;g25031220693_1_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SMB protokoloa, Samba. enum4linux (II)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468d379cd5_0_3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4. erronka - Erabilitako liburutegiak/moduluak (I)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51" name="Google Shape;251;g2468d379cd5_0_3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2" name="Google Shape;252;g2468d379cd5_0_3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2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>
                <a:latin typeface="Source Sans Pro"/>
                <a:ea typeface="Source Sans Pro"/>
                <a:cs typeface="Source Sans Pro"/>
                <a:sym typeface="Source Sans Pro"/>
              </a:rPr>
              <a:t>subproccess</a:t>
            </a:r>
            <a:r>
              <a:rPr b="1" lang="es-ES" sz="2200"/>
              <a:t>: </a:t>
            </a:r>
            <a:r>
              <a:rPr lang="es-ES" sz="2000"/>
              <a:t>komando bat exekutatzeko erabiliko dugu script honetan.</a:t>
            </a:r>
            <a:endParaRPr sz="20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re: </a:t>
            </a:r>
            <a:r>
              <a:rPr lang="es-ES" sz="2000"/>
              <a:t>script honetan, enum4linux-en exekuzioak sortutako irteerako </a:t>
            </a:r>
            <a:r>
              <a:rPr lang="es-ES" sz="2000"/>
              <a:t>informazioaren barruan intere</a:t>
            </a:r>
            <a:r>
              <a:rPr lang="es-ES" sz="2000"/>
              <a:t>satzen zaigun eredua bilatzeko </a:t>
            </a:r>
            <a:r>
              <a:rPr lang="es-ES" sz="2000"/>
              <a:t>erabiliko dugu.</a:t>
            </a:r>
            <a:endParaRPr sz="20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ipaddress: </a:t>
            </a:r>
            <a:r>
              <a:rPr lang="es-ES" sz="2000"/>
              <a:t>script honetan, IP bat zuzena den egiaztatzeko erabiliko dugu.</a:t>
            </a:r>
            <a:endParaRPr sz="20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53" name="Google Shape;253;g2468d379cd5_0_3"/>
          <p:cNvSpPr txBox="1"/>
          <p:nvPr>
            <p:ph idx="2" type="body"/>
          </p:nvPr>
        </p:nvSpPr>
        <p:spPr>
          <a:xfrm>
            <a:off x="622600" y="1340780"/>
            <a:ext cx="10945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 sz="2000"/>
              <a:t>ER4_UD2_enum4linux_Bat.py / ER4_UD2_enum4linux_Bi.py /ER4_UD2_enum4linux_Bi.py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e613178d9_0_9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24e613178d9_0_9"/>
          <p:cNvSpPr/>
          <p:nvPr/>
        </p:nvSpPr>
        <p:spPr>
          <a:xfrm>
            <a:off x="7391350" y="116632"/>
            <a:ext cx="1296000" cy="7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84" name="Google Shape;84;g24e613178d9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24e613178d9_0_9"/>
          <p:cNvSpPr txBox="1"/>
          <p:nvPr/>
        </p:nvSpPr>
        <p:spPr>
          <a:xfrm>
            <a:off x="0" y="1969625"/>
            <a:ext cx="115842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ES" sz="60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ADI!!!</a:t>
            </a:r>
            <a:endParaRPr b="0" i="0" sz="40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3200"/>
              <a:buFont typeface="Arial"/>
              <a:buNone/>
            </a:pPr>
            <a:r>
              <a:rPr lang="es-ES" sz="32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Dokumentu honetako metodoak legez kanpokoak izan daitezke; hortaz, ezingo dituzu erabili laborategi-ingurune batetik kanpo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468d379cd5_0_1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4. erronka - Banaketa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60" name="Google Shape;260;g2468d379cd5_0_1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1" name="Google Shape;261;g2468d379cd5_0_11"/>
          <p:cNvSpPr txBox="1"/>
          <p:nvPr>
            <p:ph idx="1" type="body"/>
          </p:nvPr>
        </p:nvSpPr>
        <p:spPr>
          <a:xfrm>
            <a:off x="111350" y="2061150"/>
            <a:ext cx="11719500" cy="3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</p:txBody>
      </p:sp>
      <p:sp>
        <p:nvSpPr>
          <p:cNvPr id="262" name="Google Shape;262;g2468d379cd5_0_11"/>
          <p:cNvSpPr txBox="1"/>
          <p:nvPr>
            <p:ph idx="2" type="body"/>
          </p:nvPr>
        </p:nvSpPr>
        <p:spPr>
          <a:xfrm>
            <a:off x="554698" y="1340693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enum4linux (20 PUNTU)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graphicFrame>
        <p:nvGraphicFramePr>
          <p:cNvPr id="263" name="Google Shape;263;g2468d379cd5_0_11"/>
          <p:cNvGraphicFramePr/>
          <p:nvPr/>
        </p:nvGraphicFramePr>
        <p:xfrm>
          <a:off x="884575" y="237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{96770E72-F8B4-4009-B643-8933313E2DED}</a:tableStyleId>
              </a:tblPr>
              <a:tblGrid>
                <a:gridCol w="1203675"/>
                <a:gridCol w="1853750"/>
                <a:gridCol w="2348875"/>
                <a:gridCol w="2855550"/>
                <a:gridCol w="1151725"/>
                <a:gridCol w="1464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Mugarria</a:t>
                      </a:r>
                      <a:endParaRPr b="1" sz="1900" u="none" cap="none" strike="noStrik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Laburpena</a:t>
                      </a:r>
                      <a:endParaRPr b="1" sz="1900" u="none" cap="none" strike="noStrik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Abiatzeko scripta</a:t>
                      </a:r>
                      <a:endParaRPr b="1" sz="1900" u="none" cap="none" strike="noStrik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Soluzioa</a:t>
                      </a:r>
                      <a:endParaRPr b="1" sz="1900" u="none" cap="none" strike="noStrik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Puntuak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Pistak</a:t>
                      </a:r>
                      <a:endParaRPr b="1" sz="1900" u="none" cap="none" strike="noStrik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Lortu pasahitzen politikari buruzko informazioa.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ER4_UD 2 _ enum4linux _Bat.py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Nola dago e</a:t>
                      </a:r>
                      <a:r>
                        <a:rPr lang="es-ES"/>
                        <a:t>zarrita pasahitzen</a:t>
                      </a:r>
                      <a:r>
                        <a:rPr lang="es-ES" sz="1400" u="none" cap="none" strike="noStrike"/>
                        <a:t> konplexutasun</a:t>
                      </a:r>
                      <a:r>
                        <a:rPr lang="es-ES"/>
                        <a:t> politika </a:t>
                      </a:r>
                      <a:r>
                        <a:rPr lang="es-ES" sz="1400" u="none" cap="none" strike="noStrike"/>
                        <a:t>192.168.1.200-n?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- 1 </a:t>
                      </a:r>
                      <a:br>
                        <a:rPr lang="es-ES" sz="1800" u="none" cap="none" strike="noStrike"/>
                      </a:br>
                      <a:r>
                        <a:rPr lang="es-ES" sz="1800" u="none" cap="none" strike="noStrike"/>
                        <a:t>- 2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Lortu sistemaren informazioa.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ER4_UD 2 _ enum4linux _Bi.py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Zein da Samba-ren bertsioa 192.168.1.200-n?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-1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-2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Lortu erabiltzaileen zerrenda.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ER4_UD2_enum4linux_Hiru.py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Zein da </a:t>
                      </a: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192.168.1.200</a:t>
                      </a:r>
                      <a:r>
                        <a:rPr lang="es-ES">
                          <a:solidFill>
                            <a:schemeClr val="dk1"/>
                          </a:solidFill>
                        </a:rPr>
                        <a:t>-n </a:t>
                      </a:r>
                      <a:r>
                        <a:rPr lang="es-ES" sz="1400" u="none" cap="none" strike="noStrike"/>
                        <a:t>agertzen den lehen erabiltzailea?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12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>
                          <a:solidFill>
                            <a:schemeClr val="dk1"/>
                          </a:solidFill>
                        </a:rPr>
                        <a:t>-2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>
                          <a:solidFill>
                            <a:schemeClr val="dk1"/>
                          </a:solidFill>
                        </a:rPr>
                        <a:t>-2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>
                          <a:solidFill>
                            <a:schemeClr val="dk1"/>
                          </a:solidFill>
                        </a:rPr>
                        <a:t>-5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AURKIBIDEA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195025" y="1628800"/>
            <a:ext cx="113721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97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Calibri"/>
              <a:buAutoNum type="arabicPeriod"/>
            </a:pPr>
            <a:r>
              <a:rPr lang="es-ES" sz="3100"/>
              <a:t>Tratatuko ditugun gaiak</a:t>
            </a:r>
            <a:endParaRPr sz="3100"/>
          </a:p>
          <a:p>
            <a:pPr indent="-558800" lvl="0" marL="97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Calibri"/>
              <a:buAutoNum type="arabicPeriod"/>
            </a:pPr>
            <a:r>
              <a:rPr lang="es-ES" sz="3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Erronken laburpena</a:t>
            </a:r>
            <a:endParaRPr sz="3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97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s-ES" sz="3100"/>
              <a:t>Erronken azalpena</a:t>
            </a:r>
            <a:endParaRPr sz="3100"/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Sans Pro"/>
              <a:buChar char="○"/>
            </a:pPr>
            <a:r>
              <a:rPr lang="es-ES" sz="3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Erronka 1</a:t>
            </a:r>
            <a:endParaRPr sz="3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○"/>
            </a:pPr>
            <a:r>
              <a:rPr lang="es-ES" sz="3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Erronka 2</a:t>
            </a:r>
            <a:endParaRPr sz="3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Sans Pro"/>
              <a:buChar char="○"/>
            </a:pPr>
            <a:r>
              <a:rPr lang="es-ES" sz="3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Erronka 3</a:t>
            </a:r>
            <a:endParaRPr sz="3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Sans Pro"/>
              <a:buChar char="○"/>
            </a:pPr>
            <a:r>
              <a:rPr lang="es-ES" sz="3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Erronka 4</a:t>
            </a:r>
            <a:endParaRPr sz="3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0647f22aa_0_2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Hitz egiteko gaiak</a:t>
            </a:r>
            <a:endParaRPr/>
          </a:p>
        </p:txBody>
      </p:sp>
      <p:sp>
        <p:nvSpPr>
          <p:cNvPr id="99" name="Google Shape;99;g240647f22aa_0_2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0" name="Google Shape;100;g240647f22aa_0_2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s-ES"/>
              <a:t>Sareko miaketa</a:t>
            </a:r>
            <a:endParaRPr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s-ES" sz="1600"/>
              <a:t>PING</a:t>
            </a:r>
            <a:endParaRPr sz="16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s-ES" sz="1600"/>
              <a:t>ARP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s-ES"/>
              <a:t>Garraio-geruzako protokoloak</a:t>
            </a:r>
            <a:endParaRPr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s-ES" sz="1600"/>
              <a:t>TCP</a:t>
            </a:r>
            <a:endParaRPr sz="1600"/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s-ES" sz="1600"/>
              <a:t>Eskaneo motak</a:t>
            </a:r>
            <a:endParaRPr sz="16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s-ES" sz="1600"/>
              <a:t>UDP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s-ES"/>
              <a:t>NMAP</a:t>
            </a:r>
            <a:endParaRPr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s-ES" sz="1600"/>
              <a:t>Atakak eskaneatu</a:t>
            </a:r>
            <a:endParaRPr sz="16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s-ES" sz="1600"/>
              <a:t>Ahuleziak detektatu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s-ES"/>
              <a:t>SMB (eta Samba) protokoloak, NetBios</a:t>
            </a:r>
            <a:endParaRPr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s-ES" sz="1600"/>
              <a:t>enum4linux tresna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1" name="Google Shape;101;g240647f22aa_0_2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68d379cd5_0_2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laburpen erronkak</a:t>
            </a:r>
            <a:endParaRPr/>
          </a:p>
        </p:txBody>
      </p:sp>
      <p:sp>
        <p:nvSpPr>
          <p:cNvPr id="108" name="Google Shape;108;g2468d379cd5_0_20"/>
          <p:cNvSpPr txBox="1"/>
          <p:nvPr>
            <p:ph idx="12" type="sldNum"/>
          </p:nvPr>
        </p:nvSpPr>
        <p:spPr>
          <a:xfrm>
            <a:off x="8605717" y="6165301"/>
            <a:ext cx="245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9" name="Google Shape;109;g2468d379cd5_0_20"/>
          <p:cNvSpPr/>
          <p:nvPr/>
        </p:nvSpPr>
        <p:spPr>
          <a:xfrm>
            <a:off x="1932075" y="1681462"/>
            <a:ext cx="2969700" cy="1965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ERRONKA - </a:t>
            </a:r>
            <a:r>
              <a:rPr b="1" lang="es-ES"/>
              <a:t>Barrido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20 puntu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 mugarri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2468d379cd5_0_20"/>
          <p:cNvSpPr/>
          <p:nvPr/>
        </p:nvSpPr>
        <p:spPr>
          <a:xfrm>
            <a:off x="7815125" y="1538025"/>
            <a:ext cx="2613000" cy="1786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erronka - </a:t>
            </a:r>
            <a:r>
              <a:rPr b="1" lang="es-ES"/>
              <a:t>ESKANEOAK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30 puntu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mugarri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468d379cd5_0_20"/>
          <p:cNvSpPr/>
          <p:nvPr/>
        </p:nvSpPr>
        <p:spPr>
          <a:xfrm>
            <a:off x="7341047" y="4191654"/>
            <a:ext cx="2969700" cy="1737900"/>
          </a:xfrm>
          <a:prstGeom prst="cube">
            <a:avLst>
              <a:gd fmla="val 25000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erronka -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enum4linux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20 puntu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mugarri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2468d379cd5_0_20"/>
          <p:cNvSpPr/>
          <p:nvPr/>
        </p:nvSpPr>
        <p:spPr>
          <a:xfrm>
            <a:off x="2110571" y="4384404"/>
            <a:ext cx="2791200" cy="1665300"/>
          </a:xfrm>
          <a:prstGeom prst="foldedCorner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ERRONKA - </a:t>
            </a: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NMAP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30 puntu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mugarri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2468d379cd5_0_20"/>
          <p:cNvSpPr/>
          <p:nvPr/>
        </p:nvSpPr>
        <p:spPr>
          <a:xfrm>
            <a:off x="4901776" y="2990025"/>
            <a:ext cx="2351916" cy="1292328"/>
          </a:xfrm>
          <a:prstGeom prst="cloud">
            <a:avLst/>
          </a:prstGeom>
          <a:solidFill>
            <a:srgbClr val="76A5A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ES" sz="15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4 erronka /1 2</a:t>
            </a:r>
            <a:endParaRPr b="0" i="0" sz="15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ES" sz="15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mugarriak.</a:t>
            </a:r>
            <a:endParaRPr b="0" i="0" sz="15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15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100 puntu</a:t>
            </a:r>
            <a:endParaRPr b="1" i="0" sz="15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0647f22aa_0_1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Erronka 1- Kontzeptuak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0" name="Google Shape;120;g240647f22aa_0_1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1" name="Google Shape;121;g240647f22aa_0_11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Teknika oso sinpleak.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b="1" lang="es-ES" sz="2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s-ES" sz="2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Informazio garrantzitsua denbora gutxian.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b="1" lang="es-ES" sz="2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Hartu emaitzak pintzekin.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PING </a:t>
            </a:r>
            <a:r>
              <a:rPr lang="es-ES" sz="1800"/>
              <a:t>sweep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PING paketea sareko ordenagailu guztietara.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Zer gertatzen da ICMP trafikoa blokeat</a:t>
            </a:r>
            <a:r>
              <a:rPr lang="es-ES" sz="1800"/>
              <a:t>uta 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badago?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ARP </a:t>
            </a:r>
            <a:r>
              <a:rPr lang="es-ES" sz="1800"/>
              <a:t>sweep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ARP paketea sareko ordenagailu guztietara.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Zer gertatzen da ARP trafikoa blokeatuta badago? (proba gutxien)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Ondorioa: hobe </a:t>
            </a:r>
            <a:r>
              <a:rPr lang="es-ES" sz="1800"/>
              <a:t>biak konbinatzea.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22" name="Google Shape;122;g240647f22aa_0_1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Sareko miaketa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45300d635_0_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1. erronka - Erabilitako liburutegiak/moduluak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9" name="Google Shape;129;g2445300d635_0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0" name="Google Shape;130;g2445300d635_0_0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ipaddress: </a:t>
            </a:r>
            <a:r>
              <a:rPr lang="es-ES" sz="2000"/>
              <a:t>script honetan </a:t>
            </a:r>
            <a:r>
              <a:rPr lang="es-ES" sz="2000"/>
              <a:t>sareko helbideak balioztatzeko eta kudeatzeko erabilitako liburutegia.</a:t>
            </a:r>
            <a:endParaRPr sz="2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os: </a:t>
            </a:r>
            <a:r>
              <a:rPr lang="es-ES" sz="2000"/>
              <a:t>sistema eragilearekin elkarreragiteko erabiltzen den liburutegia. Aginduak exekutatzeko baliatuko dugu. </a:t>
            </a:r>
            <a:endParaRPr sz="2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getpass </a:t>
            </a:r>
            <a:r>
              <a:rPr lang="es-ES" sz="2200"/>
              <a:t>: </a:t>
            </a:r>
            <a:r>
              <a:rPr lang="es-ES" sz="2000"/>
              <a:t>miaketa ARP denean erabiltzaileari pasahitza eskatzeko erabiliko dugu.</a:t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re </a:t>
            </a:r>
            <a:r>
              <a:rPr lang="es-ES" sz="2000"/>
              <a:t>: erabiltzaileak sartutako sare helbideak CIDR formatuan eredu zuzena duen egiaztatzeko erabiliko dugu.</a:t>
            </a:r>
            <a:endParaRPr sz="20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31" name="Google Shape;131;g2445300d635_0_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ER1_UD2_Barrido.py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337018929_0_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Erronka 1 - Banaketa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8" name="Google Shape;138;g24337018929_0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9" name="Google Shape;139;g24337018929_0_0"/>
          <p:cNvSpPr txBox="1"/>
          <p:nvPr>
            <p:ph idx="2" type="body"/>
          </p:nvPr>
        </p:nvSpPr>
        <p:spPr>
          <a:xfrm>
            <a:off x="554698" y="1340693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Miaketa (20 PUNTU)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graphicFrame>
        <p:nvGraphicFramePr>
          <p:cNvPr id="140" name="Google Shape;140;g24337018929_0_0"/>
          <p:cNvGraphicFramePr/>
          <p:nvPr/>
        </p:nvGraphicFramePr>
        <p:xfrm>
          <a:off x="777175" y="2983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{96770E72-F8B4-4009-B643-8933313E2DED}</a:tableStyleId>
              </a:tblPr>
              <a:tblGrid>
                <a:gridCol w="1143000"/>
                <a:gridCol w="2059150"/>
                <a:gridCol w="2204150"/>
                <a:gridCol w="2855550"/>
                <a:gridCol w="1463425"/>
                <a:gridCol w="115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Mugarria</a:t>
                      </a:r>
                      <a:endParaRPr b="1" sz="1900" u="none" cap="none" strike="noStrik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Laburpena</a:t>
                      </a:r>
                      <a:endParaRPr b="1" sz="1900" u="none" cap="none" strike="noStrik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Abiatzeko scripta</a:t>
                      </a:r>
                      <a:endParaRPr b="1" sz="1900" u="none" cap="none" strike="noStrik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Soluzioa</a:t>
                      </a:r>
                      <a:endParaRPr b="1" sz="1900" u="none" cap="none" strike="noStrik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Puntuak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Pistak</a:t>
                      </a:r>
                      <a:endParaRPr b="1" sz="1900" u="none" cap="none" strike="noStrik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73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Egin PING miaketa bat.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ER1_UD 2 _</a:t>
                      </a:r>
                      <a:r>
                        <a:rPr lang="es-ES"/>
                        <a:t>Barrido</a:t>
                      </a:r>
                      <a:r>
                        <a:rPr lang="es-ES" sz="1400" u="none" cap="none" strike="noStrike"/>
                        <a:t>.py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Aktibo gisa agertzen den 2. IP</a:t>
                      </a:r>
                      <a:r>
                        <a:rPr lang="es-ES"/>
                        <a:t>a</a:t>
                      </a:r>
                      <a:endParaRPr i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i="1" sz="1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/>
                        <a:t>-2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/>
                        <a:t>-2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/>
                        <a:t>-8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Egin ARP miaketa bat.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ER1_UD2_</a:t>
                      </a:r>
                      <a:r>
                        <a:rPr lang="es-ES"/>
                        <a:t>Barrido</a:t>
                      </a:r>
                      <a:r>
                        <a:rPr lang="es-ES" sz="1400" u="none" cap="none" strike="noStrike"/>
                        <a:t>.py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TESTaren  erantzuna eta IP berria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ES" sz="1400" u="none" cap="none" strike="noStrike"/>
                        <a:t>Adibidea: </a:t>
                      </a:r>
                      <a:r>
                        <a:rPr lang="es-ES" sz="1400" u="none" cap="none" strike="noStrike"/>
                        <a:t>E;192.168.74.235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/>
                        <a:t>11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45300d635_0_42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2. erronka - Kontzeptuak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7" name="Google Shape;147;g2445300d635_0_42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8" name="Google Shape;148;g2445300d635_0_42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TCP eskaneoak (I)</a:t>
            </a:r>
            <a:endParaRPr/>
          </a:p>
        </p:txBody>
      </p:sp>
      <p:pic>
        <p:nvPicPr>
          <p:cNvPr id="149" name="Google Shape;149;g2445300d635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150" y="2687200"/>
            <a:ext cx="4429125" cy="35433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0" name="Google Shape;150;g2445300d635_0_42"/>
          <p:cNvSpPr txBox="1"/>
          <p:nvPr/>
        </p:nvSpPr>
        <p:spPr>
          <a:xfrm>
            <a:off x="1984375" y="1869650"/>
            <a:ext cx="809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THREE-WAY-HANDSHAKE</a:t>
            </a:r>
            <a:endParaRPr b="1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Konexioa </a:t>
            </a: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ezarri</a:t>
            </a:r>
            <a:r>
              <a:rPr b="1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								Konexioa </a:t>
            </a: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itxi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g2445300d635_0_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8175" y="2687200"/>
            <a:ext cx="4197675" cy="35433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