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8" roundtripDataSignature="AMtx7mjuw9jL2Of5IuBvDD1OjbawLU3O7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URKO ZUÑIGA POT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2DEBF1-5C83-418B-90E9-006BF3E5E06F}">
  <a:tblStyle styleId="{7B2DEBF1-5C83-418B-90E9-006BF3E5E0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A2B2F2E-68DB-4BDF-97D5-887CDEF4BD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customschemas.google.com/relationships/presentationmetadata" Target="metadata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29T16:12:59.265">
    <p:pos x="6000" y="0"/>
    <p:text>Zelan ebaluatu?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9qLWW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a35c34622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4a35c346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4a35c34622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45300d635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445300d6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445300d63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5300d635_0_5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445300d6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445300d635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5bc4eeb9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45bc4ee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45bc4eeb9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f956472eb_0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4f956472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4f956472eb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5bc4eeb98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45bc4eeb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45bc4eeb98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5bc4eeb98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45bc4eeb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45bc4eeb98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6493dcdd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46493dc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46493dcdd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031220693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50312206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5031220693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68d379cd5_0_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468d379c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468d379cd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e613178d9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4e613178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24e613178d9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68d379cd5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468d379c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468d379cd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0647f22aa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40647f22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40647f22aa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68d379cd5_0_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468d379c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468d379cd5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0647f22aa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40647f22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40647f22aa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5300d63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45300d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445300d6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337018929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4337018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433701892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45300d635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445300d63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445300d635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51" name="Google Shape;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751750" y="1487881"/>
            <a:ext cx="1044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hacking ético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>
            <p:ph idx="4294967295" type="title"/>
          </p:nvPr>
        </p:nvSpPr>
        <p:spPr>
          <a:xfrm>
            <a:off x="2770875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FASE 2: ENUMERACIÓN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35c34622_0_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2 -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8" name="Google Shape;158;g24a35c34622_0_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9" name="Google Shape;159;g24a35c34622_0_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Escaneos TCP (II)</a:t>
            </a:r>
            <a:endParaRPr/>
          </a:p>
        </p:txBody>
      </p:sp>
      <p:graphicFrame>
        <p:nvGraphicFramePr>
          <p:cNvPr id="160" name="Google Shape;160;g24a35c34622_0_6"/>
          <p:cNvGraphicFramePr/>
          <p:nvPr/>
        </p:nvGraphicFramePr>
        <p:xfrm>
          <a:off x="1300625" y="218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{5A2B2F2E-68DB-4BDF-97D5-887CDEF4BD2D}</a:tableStyleId>
              </a:tblPr>
              <a:tblGrid>
                <a:gridCol w="3914325"/>
              </a:tblGrid>
              <a:tr h="1714325">
                <a:tc>
                  <a:txBody>
                    <a:bodyPr/>
                    <a:lstStyle/>
                    <a:p>
                      <a:pPr indent="-323850" lvl="0" marL="36000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Emisor a receptor: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</a:t>
                      </a:r>
                      <a:endParaRPr b="1" sz="15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Receptor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Emisor: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○"/>
                      </a:pP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SYN, ACK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PUERTO ABIERTO</a:t>
                      </a:r>
                      <a:endParaRPr b="1" sz="15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49" lvl="2" marL="89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■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Emisor a receptor: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○"/>
                      </a:pP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,ACK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PUERTO CERRADO.</a:t>
                      </a:r>
                      <a:endParaRPr b="1" sz="15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1" name="Google Shape;161;g24a35c34622_0_6"/>
          <p:cNvSpPr txBox="1"/>
          <p:nvPr/>
        </p:nvSpPr>
        <p:spPr>
          <a:xfrm>
            <a:off x="1815775" y="1782450"/>
            <a:ext cx="2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SYN Scan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" name="Google Shape;162;g24a35c34622_0_6"/>
          <p:cNvGraphicFramePr/>
          <p:nvPr/>
        </p:nvGraphicFramePr>
        <p:xfrm>
          <a:off x="1300625" y="441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{5A2B2F2E-68DB-4BDF-97D5-887CDEF4BD2D}</a:tableStyleId>
              </a:tblPr>
              <a:tblGrid>
                <a:gridCol w="3914325"/>
              </a:tblGrid>
              <a:tr h="1838300">
                <a:tc>
                  <a:txBody>
                    <a:bodyPr/>
                    <a:lstStyle/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Emisor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receptor: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</a:t>
                      </a:r>
                      <a:endParaRPr b="1" sz="15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Receptor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Emisor: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○"/>
                      </a:pP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SYN, ACK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PUERTO ABIERTO</a:t>
                      </a:r>
                      <a:endParaRPr b="1" sz="15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49" lvl="2" marL="89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■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Emisor a receptor: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ACK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49" lvl="2" marL="89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■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Emisor a receptor: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RST+ACK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○"/>
                      </a:pP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,ACK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PUERTO CERRADO.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3" name="Google Shape;163;g24a35c34622_0_6"/>
          <p:cNvSpPr txBox="1"/>
          <p:nvPr/>
        </p:nvSpPr>
        <p:spPr>
          <a:xfrm>
            <a:off x="1815763" y="4049375"/>
            <a:ext cx="2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TCP Scan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g24a35c34622_0_6"/>
          <p:cNvGraphicFramePr/>
          <p:nvPr/>
        </p:nvGraphicFramePr>
        <p:xfrm>
          <a:off x="6672275" y="21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{5A2B2F2E-68DB-4BDF-97D5-887CDEF4BD2D}</a:tableStyleId>
              </a:tblPr>
              <a:tblGrid>
                <a:gridCol w="3825725"/>
              </a:tblGrid>
              <a:tr h="1644550">
                <a:tc>
                  <a:txBody>
                    <a:bodyPr/>
                    <a:lstStyle/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Emisor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receptor: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ACK</a:t>
                      </a:r>
                      <a:endParaRPr b="1" sz="15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Receptor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Emisor: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○"/>
                      </a:pP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NADA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FF99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PUERTO FILTRADO</a:t>
                      </a:r>
                      <a:endParaRPr b="1" sz="15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○"/>
                      </a:pP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PUERTO NO FILTRADO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5" name="Google Shape;165;g24a35c34622_0_6"/>
          <p:cNvSpPr txBox="1"/>
          <p:nvPr/>
        </p:nvSpPr>
        <p:spPr>
          <a:xfrm>
            <a:off x="7345900" y="1850950"/>
            <a:ext cx="2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ACK </a:t>
            </a: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Scan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g24a35c34622_0_6"/>
          <p:cNvGraphicFramePr/>
          <p:nvPr/>
        </p:nvGraphicFramePr>
        <p:xfrm>
          <a:off x="5571425" y="448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{5A2B2F2E-68DB-4BDF-97D5-887CDEF4BD2D}</a:tableStyleId>
              </a:tblPr>
              <a:tblGrid>
                <a:gridCol w="6618975"/>
              </a:tblGrid>
              <a:tr h="1811000">
                <a:tc>
                  <a:txBody>
                    <a:bodyPr/>
                    <a:lstStyle/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Emisor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receptor: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Ninguno(NULL Scan) </a:t>
                      </a:r>
                      <a:r>
                        <a:rPr b="1"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Todos (XMAS Scan) </a:t>
                      </a:r>
                      <a:r>
                        <a:rPr b="1"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 (FIN Scan)</a:t>
                      </a:r>
                      <a:endParaRPr b="1" sz="15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Receptor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Emisor: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1" marL="719999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○"/>
                      </a:pP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Nada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PUERTO ABIERTO O FILTRADO</a:t>
                      </a:r>
                      <a:endParaRPr b="1" sz="15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1" marL="719999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○"/>
                      </a:pP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RST+ACK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PUERTO CERRADO. </a:t>
                      </a:r>
                      <a:endParaRPr b="1" sz="15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7" name="Google Shape;167;g24a35c34622_0_6"/>
          <p:cNvSpPr txBox="1"/>
          <p:nvPr/>
        </p:nvSpPr>
        <p:spPr>
          <a:xfrm>
            <a:off x="6984325" y="4008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NULL, FIN y XMAS Scan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5300d635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2 - Librerías/módulos utilizados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4" name="Google Shape;174;g2445300d635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g2445300d635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ip.address</a:t>
            </a:r>
            <a:r>
              <a:rPr lang="es-ES" sz="2200"/>
              <a:t>:</a:t>
            </a:r>
            <a:r>
              <a:rPr lang="es-ES" sz="1800"/>
              <a:t> </a:t>
            </a:r>
            <a:r>
              <a:rPr lang="es-ES" sz="2000"/>
              <a:t>la utilizamos para comprobar si la IP introducida por el usuario es correcta. 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scapy</a:t>
            </a:r>
            <a:r>
              <a:rPr lang="es-ES" sz="2200"/>
              <a:t>: </a:t>
            </a:r>
            <a:r>
              <a:rPr lang="es-ES" sz="2000"/>
              <a:t>biblioteca muy apropiada para manipular y generar paquetes de red. La utilizaremos en este script para generar los paquetes TCP oportunos. </a:t>
            </a:r>
            <a:endParaRPr sz="2000"/>
          </a:p>
          <a:p>
            <a:pPr indent="-228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s-ES" sz="2200"/>
              <a:t>all: </a:t>
            </a:r>
            <a:r>
              <a:rPr lang="es-ES" sz="2200"/>
              <a:t>contiene todas las clases más comunes de la librería. Las importamos con * para que sean utilizables sin prefijo. </a:t>
            </a:r>
            <a:endParaRPr sz="2200"/>
          </a:p>
          <a:p>
            <a:pPr indent="-228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logging:</a:t>
            </a:r>
            <a:r>
              <a:rPr lang="es-ES" sz="2200"/>
              <a:t> la usamos para que scapy sólo muestre mensajes de error. 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6" name="Google Shape;176;g2445300d635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ER2_UD2_Eskaneoak.py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45300d635_0_5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Reto 2 - División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3" name="Google Shape;183;g2445300d635_0_5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4" name="Google Shape;184;g2445300d635_0_50"/>
          <p:cNvSpPr txBox="1"/>
          <p:nvPr>
            <p:ph idx="1" type="body"/>
          </p:nvPr>
        </p:nvSpPr>
        <p:spPr>
          <a:xfrm>
            <a:off x="111350" y="2061150"/>
            <a:ext cx="117195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sp>
        <p:nvSpPr>
          <p:cNvPr id="185" name="Google Shape;185;g2445300d635_0_50"/>
          <p:cNvSpPr txBox="1"/>
          <p:nvPr>
            <p:ph idx="2" type="body"/>
          </p:nvPr>
        </p:nvSpPr>
        <p:spPr>
          <a:xfrm>
            <a:off x="81774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Escaneos TCP (30 PUNTOS) - </a:t>
            </a:r>
            <a:r>
              <a:rPr b="1" lang="es-ES">
                <a:solidFill>
                  <a:srgbClr val="38761D"/>
                </a:solidFill>
              </a:rPr>
              <a:t>EJECUTAR CON PRIVILEGIOS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g2445300d635_0_50"/>
          <p:cNvGraphicFramePr/>
          <p:nvPr/>
        </p:nvGraphicFramePr>
        <p:xfrm>
          <a:off x="884575" y="19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{7B2DEBF1-5C83-418B-90E9-006BF3E5E06F}</a:tableStyleId>
              </a:tblPr>
              <a:tblGrid>
                <a:gridCol w="664275"/>
                <a:gridCol w="2393150"/>
                <a:gridCol w="2348875"/>
                <a:gridCol w="3367475"/>
                <a:gridCol w="938400"/>
                <a:gridCol w="1166200"/>
              </a:tblGrid>
              <a:tr h="44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Hito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Resumen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 de partida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Solución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Puntos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Pistas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7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Realizar SYN (Half) Scan sobre IP 192.168.1.160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_UD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2_Eskaneoak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Estado de los puertos 21, 22 y 445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-9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77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Realizar ACK Scan sobre IP 192.168.1.3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ER2_UD2_Eskaneoak.py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Estado de los puertos 21, 22 y 445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vMerge="1"/>
              </a:tr>
              <a:tr h="68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Realizar FIN Scan sobre IP 192.168.1.4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ER2_UD2_Eskaneoak.py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Estado de los puertos 21, 22 y 445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58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Hacer todas las pruebas necesarias y responder al TEST.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IPs: 192.168.1.3, 192.168.1.4, 192.168.1.7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ER2_UD2_Eskaneoak.py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</a:t>
                      </a:r>
                      <a:r>
                        <a:rPr lang="es-ES" sz="1100"/>
                        <a:t>) Puertos con servicio en marcha y accesibles: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2) Puertos en los que no hay ningún servicio en marcha.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3) Puertos con servicio en marcha pero no accesibles.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g2445300d635_0_50"/>
          <p:cNvSpPr txBox="1"/>
          <p:nvPr/>
        </p:nvSpPr>
        <p:spPr>
          <a:xfrm>
            <a:off x="17219975" y="67918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5bc4eeb98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3 -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4" name="Google Shape;194;g245bc4eeb98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5" name="Google Shape;195;g245bc4eeb98_0_0"/>
          <p:cNvSpPr txBox="1"/>
          <p:nvPr>
            <p:ph idx="1" type="body"/>
          </p:nvPr>
        </p:nvSpPr>
        <p:spPr>
          <a:xfrm>
            <a:off x="622600" y="2204875"/>
            <a:ext cx="64962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Funcionamiento por defecto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¿Equipo activo? ICMP+ACK al puerto 80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1000 primeros puertos de </a:t>
            </a:r>
            <a:r>
              <a:rPr i="1" lang="es-ES" sz="1600">
                <a:latin typeface="Arial"/>
                <a:ea typeface="Arial"/>
                <a:cs typeface="Arial"/>
                <a:sym typeface="Arial"/>
              </a:rPr>
              <a:t>/usr/share/nmap/nmap-services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¿Privilegios de administrador?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Sí: SYN Scan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No: TCP Scan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Resultados a ficheros de salida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6" name="Google Shape;196;g245bc4eeb98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NMAP (I)</a:t>
            </a:r>
            <a:endParaRPr/>
          </a:p>
        </p:txBody>
      </p:sp>
      <p:sp>
        <p:nvSpPr>
          <p:cNvPr id="197" name="Google Shape;197;g245bc4eeb98_0_0"/>
          <p:cNvSpPr txBox="1"/>
          <p:nvPr/>
        </p:nvSpPr>
        <p:spPr>
          <a:xfrm>
            <a:off x="5904075" y="4432575"/>
            <a:ext cx="6165300" cy="114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 nombre_archivo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almacena la información en formato fácil para filtrar.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nombre_archivo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muestra la información casi como se muestra por pantalla.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 nombre_archivo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archivo con formato XML. Apropiado para navegador WEB.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crean tres ficheros, uno por cada uno de los anteriores formatos.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45bc4eeb98_0_0"/>
          <p:cNvSpPr/>
          <p:nvPr/>
        </p:nvSpPr>
        <p:spPr>
          <a:xfrm>
            <a:off x="4532475" y="4867150"/>
            <a:ext cx="13716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f956472eb_0_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3 -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5" name="Google Shape;205;g24f956472eb_0_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6" name="Google Shape;206;g24f956472eb_0_8"/>
          <p:cNvSpPr txBox="1"/>
          <p:nvPr>
            <p:ph idx="1" type="body"/>
          </p:nvPr>
        </p:nvSpPr>
        <p:spPr>
          <a:xfrm>
            <a:off x="622600" y="2204875"/>
            <a:ext cx="107877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Escaneos múltiples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Dirección de red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Varios puertos: 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-p 22-80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-p 21,22,23,53,80	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Vulnerabilidades: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Una vulnerabilidad en concreto.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Masivo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 --script-vulners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7" name="Google Shape;207;g24f956472eb_0_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NMAP (II)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5bc4eeb98_0_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3 - Librerías/módulos utilizados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4" name="Google Shape;214;g245bc4eeb98_0_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5" name="Google Shape;215;g245bc4eeb98_0_1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python-nmap</a:t>
            </a:r>
            <a:r>
              <a:rPr b="1" lang="es-ES" sz="2200"/>
              <a:t>: </a:t>
            </a:r>
            <a:r>
              <a:rPr lang="es-ES" sz="2000"/>
              <a:t>nos proporciona la opción de interactuar con la herramienta nmap. Gracias a ella, lanzaremos un escaneo y manejaremos los resultados de éste. 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ES" sz="2000"/>
              <a:t>re: </a:t>
            </a:r>
            <a:r>
              <a:rPr lang="es-ES" sz="2000"/>
              <a:t>la utilizaremos para comprobar que el dominio introducido por el usuario sigue un patrón correcto. 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ES" sz="2000"/>
              <a:t>socket</a:t>
            </a:r>
            <a:r>
              <a:rPr lang="es-ES" sz="2000"/>
              <a:t>: la usamos para comprobar si el dominio introducido existe. Y también para comprobar que la IP es correcta. </a:t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ES" sz="2000"/>
              <a:t>ipaddress</a:t>
            </a:r>
            <a:r>
              <a:rPr lang="es-ES" sz="2000"/>
              <a:t>: utilizada para comprobar si la dirección de red es correcta. 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6" name="Google Shape;216;g245bc4eeb98_0_1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800"/>
              <a:t>ER3_UD2_Nmap_Atakak.py / </a:t>
            </a:r>
            <a:r>
              <a:rPr lang="es-ES" sz="2800"/>
              <a:t>ER3_UD2_Nmap_Ahuleziak.py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5bc4eeb98_0_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Reto 3 - División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g245bc4eeb98_0_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4" name="Google Shape;224;g245bc4eeb98_0_21"/>
          <p:cNvSpPr txBox="1"/>
          <p:nvPr>
            <p:ph idx="1" type="body"/>
          </p:nvPr>
        </p:nvSpPr>
        <p:spPr>
          <a:xfrm>
            <a:off x="111350" y="2061150"/>
            <a:ext cx="117195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sp>
        <p:nvSpPr>
          <p:cNvPr id="225" name="Google Shape;225;g245bc4eeb98_0_21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NMAP (30 puntos)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g245bc4eeb98_0_21"/>
          <p:cNvGraphicFramePr/>
          <p:nvPr/>
        </p:nvGraphicFramePr>
        <p:xfrm>
          <a:off x="884575" y="2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{7B2DEBF1-5C83-418B-90E9-006BF3E5E06F}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Hito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Resumen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 de partida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Solución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Puntos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Obtener puertos abiertos de uno o varios equipos.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ER3_UD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Nmap_Atakak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_Bi.py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Primera IP con puerto 80 abierto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Obtener puertos cerrados de uno o varios equipos.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ER3_UD2_Nmap_Atakak_Bi.py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Puertos cerrados de la IP 192.168.1.200 de entre los siguientes: 20,21,22,53,80,443,502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2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Obtener las vulnerabilidades de uno ovarios puertos de uno o varios equipos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ER3_UD2_NMAP_Ahuleziak.py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Obtener código del CVE más grave asociado al  puerto 22 de la IP 192.168.1.200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-2</a:t>
                      </a:r>
                      <a:endParaRPr sz="1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-4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6493dcdd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4 -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3" name="Google Shape;233;g246493dcdd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4" name="Google Shape;234;g246493dcdd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NETBios: capa de software aplicada a interfaces de red.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Independencia con respecto a hardware de tarjetas de red.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Protocolo SMB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Compartir archivos entre equipos de red. Windows.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Implementación para GNU/Linux: Samba.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Cuidado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. Sesiones nulas activadas.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Descuido de la administración de la red (activarlas provisionalmente y olvidar desactivarlas). Poco habitual.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Sistemas muy antiguos con versiones de Samba previas a 4.0.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5" name="Google Shape;235;g246493dcdd5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Protocolo SMB, Samba. enum4linux (I)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031220693_1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4 -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2" name="Google Shape;242;g25031220693_1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3" name="Google Shape;243;g25031220693_1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Herramientas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nbtscan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 información relacionada con NetBios.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smbclient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 acceso a recursos compartidos en servidores SMB o Samba.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rpcclient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 también de Samba. Posibilidad de interactuar con el equipo destino.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enum4linux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Obtenemos la información de las tres anteriores, y MÁS.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4" name="Google Shape;244;g25031220693_1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Protocolo SMB, Samba. enum4linux (II)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68d379cd5_0_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4 - Librerías/módulos utilizados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1" name="Google Shape;251;g2468d379cd5_0_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2" name="Google Shape;252;g2468d379cd5_0_3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subproccess</a:t>
            </a:r>
            <a:r>
              <a:rPr b="1" lang="es-ES" sz="2200"/>
              <a:t>: </a:t>
            </a:r>
            <a:r>
              <a:rPr lang="es-ES" sz="2000"/>
              <a:t>la utilizamos en este script para ejecutar un comando. 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re</a:t>
            </a:r>
            <a:r>
              <a:rPr lang="es-ES" sz="2000"/>
              <a:t>: la utilizamos en este script para buscar un patrón con la información que nos interesa dentro de la salida producida por la ejecución de </a:t>
            </a:r>
            <a:r>
              <a:rPr i="1" lang="es-ES" sz="2000"/>
              <a:t>enum4linux</a:t>
            </a:r>
            <a:r>
              <a:rPr lang="es-ES" sz="2000"/>
              <a:t>. 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ipaddress</a:t>
            </a:r>
            <a:r>
              <a:rPr b="1" lang="es-ES" sz="2200"/>
              <a:t>: </a:t>
            </a:r>
            <a:r>
              <a:rPr lang="es-ES" sz="2000"/>
              <a:t>librería utilizada en este script para comprobar si una IP es correcta.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3" name="Google Shape;253;g2468d379cd5_0_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200"/>
              <a:t>ER4_UD2_enum4linux_Bat.py / ER4_UD2_</a:t>
            </a:r>
            <a:r>
              <a:rPr lang="es-ES" sz="2200"/>
              <a:t>enum4linux</a:t>
            </a:r>
            <a:r>
              <a:rPr lang="es-ES" sz="2200"/>
              <a:t>_Bi.py /</a:t>
            </a:r>
            <a:r>
              <a:rPr lang="es-ES" sz="2200"/>
              <a:t>ER4_UD2_enum4linux_Bi.py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613178d9_0_9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g24e613178d9_0_9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84" name="Google Shape;84;g24e613178d9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4e613178d9_0_9"/>
          <p:cNvSpPr txBox="1"/>
          <p:nvPr/>
        </p:nvSpPr>
        <p:spPr>
          <a:xfrm>
            <a:off x="0" y="1969625"/>
            <a:ext cx="11584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¡¡¡ATENCIÓN!!! </a:t>
            </a:r>
            <a:endParaRPr sz="6000">
              <a:solidFill>
                <a:srgbClr val="9537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Los scripts y técnicas referenciados en este documento pueden ser ilegales, por lo que no podrás utilizarlos fuera de un entorno de laboratorio.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68d379cd5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Reto 4 - División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0" name="Google Shape;260;g2468d379cd5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1" name="Google Shape;261;g2468d379cd5_0_11"/>
          <p:cNvSpPr txBox="1"/>
          <p:nvPr>
            <p:ph idx="1" type="body"/>
          </p:nvPr>
        </p:nvSpPr>
        <p:spPr>
          <a:xfrm>
            <a:off x="111350" y="2061150"/>
            <a:ext cx="117195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sp>
        <p:nvSpPr>
          <p:cNvPr id="262" name="Google Shape;262;g2468d379cd5_0_11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enum4linux (20 PUNTOS)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g2468d379cd5_0_11"/>
          <p:cNvGraphicFramePr/>
          <p:nvPr/>
        </p:nvGraphicFramePr>
        <p:xfrm>
          <a:off x="884575" y="2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{7B2DEBF1-5C83-418B-90E9-006BF3E5E06F}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Hito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Resumen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 de partida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Solución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Puntos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Pistas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Obtener información sobre política de contraseñas.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ER4_UD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enum4linux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_Bat.py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¿Cómo está la establecida la política de complejidad de las contraseñas en 192.168.1.200?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r>
                        <a:rPr lang="es-ES" sz="1800"/>
                        <a:t>1</a:t>
                      </a:r>
                      <a:br>
                        <a:rPr lang="es-ES" sz="1800" u="none" cap="none" strike="noStrike"/>
                      </a:br>
                      <a:r>
                        <a:rPr lang="es-ES" sz="1800" u="none" cap="none" strike="noStrike"/>
                        <a:t>-</a:t>
                      </a:r>
                      <a:r>
                        <a:rPr lang="es-ES" sz="1800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Obtener información del sistema.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ER4_UD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enum4linux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_Bi.py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¿Cuál es la versión de Samba en 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192.168.1.200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-1</a:t>
                      </a:r>
                      <a:endParaRPr sz="1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-2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2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Obtener listado de usuarios.</a:t>
                      </a:r>
                      <a:endParaRPr b="1" sz="2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ER4_UD2_enum4linux_Hiru.py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¿Cuál es el primer usuario que aparece en 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192.168.1.200</a:t>
                      </a:r>
                      <a:r>
                        <a:rPr lang="es-ES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ES" sz="3000">
                <a:latin typeface="Source Sans Pro"/>
                <a:ea typeface="Source Sans Pro"/>
                <a:cs typeface="Source Sans Pro"/>
                <a:sym typeface="Source Sans Pro"/>
              </a:rPr>
              <a:t>ÍNDICE</a:t>
            </a:r>
            <a:endParaRPr b="1" i="0" sz="3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95025" y="1628800"/>
            <a:ext cx="113721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b="0" i="0" lang="es-ES" sz="3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 b="0" i="0" sz="3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b="0" i="0" lang="es-ES" sz="3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Resumen</a:t>
            </a:r>
            <a:r>
              <a:rPr b="0" i="0" lang="es-ES" sz="3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retos</a:t>
            </a:r>
            <a:endParaRPr b="0" i="0" sz="3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AutoNum type="arabicPeriod"/>
            </a:pPr>
            <a:r>
              <a:rPr b="0" i="0" lang="es-ES" sz="3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Desglose retos</a:t>
            </a:r>
            <a:endParaRPr b="0" i="0" sz="3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○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 1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 2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○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 3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○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 4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647f22aa_0_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99" name="Google Shape;99;g240647f22aa_0_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0" name="Google Shape;100;g240647f22aa_0_2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-ES"/>
              <a:t>Barridos de red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PING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ARP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-ES"/>
              <a:t>Protocolos de capa de transporte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TCP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ES" sz="1600"/>
              <a:t>Tipos de escaneos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UDP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-ES"/>
              <a:t>NMAP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Escaneo de puertos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t/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Detección de vulnerabilidades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-ES"/>
              <a:t>Protocoles SMB (y Samba), NetBios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Herramienta enum4linux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1" name="Google Shape;101;g240647f22aa_0_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8d379cd5_0_2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Resumen retos</a:t>
            </a:r>
            <a:endParaRPr/>
          </a:p>
        </p:txBody>
      </p:sp>
      <p:sp>
        <p:nvSpPr>
          <p:cNvPr id="108" name="Google Shape;108;g2468d379cd5_0_20"/>
          <p:cNvSpPr txBox="1"/>
          <p:nvPr>
            <p:ph idx="12" type="sldNum"/>
          </p:nvPr>
        </p:nvSpPr>
        <p:spPr>
          <a:xfrm>
            <a:off x="8605717" y="6165301"/>
            <a:ext cx="245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g2468d379cd5_0_20"/>
          <p:cNvSpPr/>
          <p:nvPr/>
        </p:nvSpPr>
        <p:spPr>
          <a:xfrm>
            <a:off x="1932075" y="1681462"/>
            <a:ext cx="2969700" cy="1965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 1 - </a:t>
            </a:r>
            <a:r>
              <a:rPr b="1" lang="es-ES"/>
              <a:t>Barrido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>
                <a:solidFill>
                  <a:srgbClr val="0000FF"/>
                </a:solidFill>
              </a:rPr>
              <a:t>20</a:t>
            </a: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puntos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Dos hitos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468d379cd5_0_20"/>
          <p:cNvSpPr/>
          <p:nvPr/>
        </p:nvSpPr>
        <p:spPr>
          <a:xfrm>
            <a:off x="7815125" y="1538025"/>
            <a:ext cx="2613000" cy="1786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 2 - </a:t>
            </a:r>
            <a:r>
              <a:rPr b="1" lang="es-ES"/>
              <a:t>Escaneos TCP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s-ES">
                <a:solidFill>
                  <a:srgbClr val="0000FF"/>
                </a:solidFill>
              </a:rPr>
              <a:t>30 </a:t>
            </a: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puntos 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hitos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468d379cd5_0_20"/>
          <p:cNvSpPr/>
          <p:nvPr/>
        </p:nvSpPr>
        <p:spPr>
          <a:xfrm>
            <a:off x="7341047" y="4191654"/>
            <a:ext cx="2969700" cy="1737900"/>
          </a:xfrm>
          <a:prstGeom prst="cube">
            <a:avLst>
              <a:gd fmla="val 25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 </a:t>
            </a:r>
            <a:r>
              <a:rPr lang="es-ES"/>
              <a:t>4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s-ES" sz="1400" u="none" cap="none" strike="noStrike">
                <a:solidFill>
                  <a:srgbClr val="000000"/>
                </a:solidFill>
              </a:rPr>
              <a:t>enum4linux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>
                <a:solidFill>
                  <a:srgbClr val="0000FF"/>
                </a:solidFill>
              </a:rPr>
              <a:t>20 </a:t>
            </a: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puntos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3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468d379cd5_0_20"/>
          <p:cNvSpPr/>
          <p:nvPr/>
        </p:nvSpPr>
        <p:spPr>
          <a:xfrm>
            <a:off x="2110571" y="4384404"/>
            <a:ext cx="2791200" cy="1665300"/>
          </a:xfrm>
          <a:prstGeom prst="foldedCorner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 </a:t>
            </a:r>
            <a:r>
              <a:rPr lang="es-ES">
                <a:solidFill>
                  <a:schemeClr val="dk1"/>
                </a:solidFill>
              </a:rPr>
              <a:t>3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s-ES">
                <a:solidFill>
                  <a:schemeClr val="dk1"/>
                </a:solidFill>
              </a:rPr>
              <a:t>NMAP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30 puntos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</a:rPr>
              <a:t>3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468d379cd5_0_20"/>
          <p:cNvSpPr/>
          <p:nvPr/>
        </p:nvSpPr>
        <p:spPr>
          <a:xfrm>
            <a:off x="4901776" y="2990025"/>
            <a:ext cx="2351916" cy="1292328"/>
          </a:xfrm>
          <a:prstGeom prst="cloud">
            <a:avLst/>
          </a:prstGeom>
          <a:solidFill>
            <a:srgbClr val="76A5A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4 retos /1</a:t>
            </a:r>
            <a:r>
              <a:rPr lang="es-ES" sz="1500">
                <a:solidFill>
                  <a:srgbClr val="9900FF"/>
                </a:solidFill>
              </a:rPr>
              <a:t>2</a:t>
            </a:r>
            <a:endParaRPr sz="1500">
              <a:solidFill>
                <a:srgbClr val="99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 hitos.  </a:t>
            </a:r>
            <a:endParaRPr b="0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1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100 puntos</a:t>
            </a:r>
            <a:endParaRPr b="1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0647f22aa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1-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0" name="Google Shape;120;g240647f22aa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g240647f22aa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Técnicas muy sencillas.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s-ES" sz="2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s-ES" sz="2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Información importante en poco tiempo.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s-ES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Coger resultados con pinzas.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Barrido PING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Paquete PING a todos los equipos de la red.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¿Y si tráfico ICMP bloqueado?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Barrido ARP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Paquete ARP a todos los equipos de la red.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¿Y si tráfico ARP bloqueado? (menos probable)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Conclusión: combinar ambos barridos.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2" name="Google Shape;122;g240647f22aa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Barridos de 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45300d63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1 - Librerías/módulos utilizados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9" name="Google Shape;129;g2445300d63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g2445300d63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ipaddress: </a:t>
            </a:r>
            <a:r>
              <a:rPr lang="es-ES" sz="2000"/>
              <a:t>librería que usamos para validar y manejar direcciones de red.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os: </a:t>
            </a:r>
            <a:r>
              <a:rPr lang="es-ES" sz="2000"/>
              <a:t>librería utilizada para interactuar con el sistema operativo. Ejecución de comandos.</a:t>
            </a:r>
            <a:r>
              <a:rPr lang="es-ES" sz="2200"/>
              <a:t> 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getpass</a:t>
            </a:r>
            <a:r>
              <a:rPr lang="es-ES" sz="2200"/>
              <a:t>: </a:t>
            </a:r>
            <a:r>
              <a:rPr lang="es-ES" sz="2000"/>
              <a:t>la usamos para solicitar la contraseña al usuario cuando el barrido es ARP.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re</a:t>
            </a:r>
            <a:r>
              <a:rPr lang="es-ES" sz="2000"/>
              <a:t>: la utilizamos para comprobar si la dirección de red introducida por el usuario sigue un patrón correcto en formato CIDR. 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1" name="Google Shape;131;g2445300d635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ER1_UD2_Barrido.py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37018929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Reto 1 - División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8" name="Google Shape;138;g24337018929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g24337018929_0_0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Barrido (20 PUNTOS)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g24337018929_0_0"/>
          <p:cNvGraphicFramePr/>
          <p:nvPr/>
        </p:nvGraphicFramePr>
        <p:xfrm>
          <a:off x="777175" y="298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{7B2DEBF1-5C83-418B-90E9-006BF3E5E06F}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Hito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Resumen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 de partida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Solución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Puntos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Pistas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Realizar un barrido PING.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ER1_UD</a:t>
                      </a:r>
                      <a:r>
                        <a:rPr lang="es-ES"/>
                        <a:t>2</a:t>
                      </a:r>
                      <a:r>
                        <a:rPr lang="es-ES" sz="1400" u="none" cap="none" strike="noStrike"/>
                        <a:t>_</a:t>
                      </a:r>
                      <a:r>
                        <a:rPr lang="es-ES"/>
                        <a:t>Barrido</a:t>
                      </a:r>
                      <a:r>
                        <a:rPr lang="es-ES" sz="1400" u="none" cap="none" strike="noStrike"/>
                        <a:t>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2ª IP que aparece como activa. 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i="1" sz="16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-2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-2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-8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Realizar un barrido ARP.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ER1_UD2_Barrido.py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Respuesta TEST e IP nueva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Ejemplo:</a:t>
                      </a:r>
                      <a:r>
                        <a:rPr lang="es-ES"/>
                        <a:t> E;192.168.74.235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5300d635_0_4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2 -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7" name="Google Shape;147;g2445300d635_0_4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8" name="Google Shape;148;g2445300d635_0_4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Escaneos TCP (I)</a:t>
            </a:r>
            <a:endParaRPr/>
          </a:p>
        </p:txBody>
      </p:sp>
      <p:pic>
        <p:nvPicPr>
          <p:cNvPr id="149" name="Google Shape;149;g2445300d635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150" y="2687200"/>
            <a:ext cx="4429125" cy="3543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g2445300d635_0_42"/>
          <p:cNvSpPr txBox="1"/>
          <p:nvPr/>
        </p:nvSpPr>
        <p:spPr>
          <a:xfrm>
            <a:off x="1984375" y="1869650"/>
            <a:ext cx="80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THREE-WAY-HANDSHAKE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Establecimiento de la conexión			 				Cierre de la conexión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445300d635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175" y="2687200"/>
            <a:ext cx="4197675" cy="3543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