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0400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8" roundtripDataSignature="AMtx7mhnigXgoGLU98FYw85k5tssKuN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6EB8CE-ECAA-4176-B245-116AAEDFCEE0}">
  <a:tblStyle styleId="{886EB8CE-ECAA-4176-B245-116AAEDFCE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8" Type="http://customschemas.google.com/relationships/presentationmetadata" Target="meta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858d4397f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4858d439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4858d4397f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84f901af3_0_16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484f901af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484f901af3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84f901af3_0_17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484f901a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484f901af3_0_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647f22aa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40647f22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40647f22aa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84f901af3_0_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484f901a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484f901af3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84f901af3_0_19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484f901af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484f901af3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34b3967e2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e34b3967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e34b3967e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84f901af3_0_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484f901a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2484f901af3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45300d63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445300d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445300d6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4f901af3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484f901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484f901af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4f901af3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84f901a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484f901af3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4f901af3_0_20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84f901af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484f901af3_0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4f901af3_0_1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484f901af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484f901af3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c0d06bf81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c0d06b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4c0d06bf8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0d06bf81_0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0d06bf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c0d06bf81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1" name="Google Shape;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mmina.org/" TargetMode="External"/><Relationship Id="rId4" Type="http://schemas.openxmlformats.org/officeDocument/2006/relationships/hyperlink" Target="https://www.tightvnc.com/download.ph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ziberlab.tknika.eus:8400/participant" TargetMode="External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kastaroak.tknika.eus/my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194.30.54.90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Python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 etikorako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>
            <p:ph idx="4294967295" type="title"/>
          </p:nvPr>
        </p:nvSpPr>
        <p:spPr>
          <a:xfrm>
            <a:off x="2095500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Aurrez aurreko saioa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858d4397f_0_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3" name="Google Shape;163;g24858d4397f_0_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g24858d4397f_0_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Kali Makina (I)</a:t>
            </a:r>
            <a:endParaRPr/>
          </a:p>
        </p:txBody>
      </p:sp>
      <p:graphicFrame>
        <p:nvGraphicFramePr>
          <p:cNvPr id="165" name="Google Shape;165;g24858d4397f_0_9"/>
          <p:cNvGraphicFramePr/>
          <p:nvPr/>
        </p:nvGraphicFramePr>
        <p:xfrm>
          <a:off x="4693413" y="41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{886EB8CE-ECAA-4176-B245-116AAEDFCEE0}</a:tableStyleId>
              </a:tblPr>
              <a:tblGrid>
                <a:gridCol w="1589375"/>
                <a:gridCol w="1214150"/>
              </a:tblGrid>
              <a:tr h="1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/>
                        <a:t>P</a:t>
                      </a:r>
                      <a:r>
                        <a:rPr b="1" lang="es-ES" sz="1400" u="none" cap="none" strike="noStrike"/>
                        <a:t>artaide zk.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/>
                        <a:t>xx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</a:t>
                      </a:r>
                      <a:r>
                        <a:rPr lang="es-ES" sz="1100"/>
                        <a:t>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</a:t>
                      </a:r>
                      <a:r>
                        <a:rPr lang="es-ES" sz="1100"/>
                        <a:t>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110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…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…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/>
                        <a:t>22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g24858d4397f_0_9"/>
          <p:cNvSpPr txBox="1"/>
          <p:nvPr/>
        </p:nvSpPr>
        <p:spPr>
          <a:xfrm>
            <a:off x="1320850" y="3074550"/>
            <a:ext cx="9696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Parte-hartzaile bakoitzak Kali/Linux makina bateranzko sarbidea du</a:t>
            </a:r>
            <a:r>
              <a:rPr b="1" lang="es-E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; hori laborategi independente baten barruan dago.</a:t>
            </a:r>
            <a:endParaRPr b="1" i="0" sz="17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Helbidea </a:t>
            </a: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192.168.250.1XX:5972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4858d4397f_0_9"/>
          <p:cNvSpPr txBox="1"/>
          <p:nvPr/>
        </p:nvSpPr>
        <p:spPr>
          <a:xfrm>
            <a:off x="1489600" y="1658175"/>
            <a:ext cx="96966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Erabili VNC bezero bat konektatzeko. G</a:t>
            </a:r>
            <a:r>
              <a:rPr lang="es-ES" sz="1800">
                <a:solidFill>
                  <a:schemeClr val="dk1"/>
                </a:solidFill>
              </a:rPr>
              <a:t>uk gomendatuak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GNU/Linux-</a:t>
            </a:r>
            <a:r>
              <a:rPr lang="es-ES" sz="1800">
                <a:solidFill>
                  <a:schemeClr val="dk1"/>
                </a:solidFill>
              </a:rPr>
              <a:t>en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Remmina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Windows-en, </a:t>
            </a:r>
            <a:r>
              <a:rPr lang="es-ES" sz="1800" u="sng">
                <a:solidFill>
                  <a:schemeClr val="hlink"/>
                </a:solidFill>
                <a:hlinkClick r:id="rId4"/>
              </a:rPr>
              <a:t>TightVNC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f901af3_0_16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4" name="Google Shape;174;g2484f901af3_0_16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2484f901af3_0_16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Kali Makina (II)</a:t>
            </a:r>
            <a:endParaRPr/>
          </a:p>
        </p:txBody>
      </p:sp>
      <p:sp>
        <p:nvSpPr>
          <p:cNvPr id="176" name="Google Shape;176;g2484f901af3_0_160"/>
          <p:cNvSpPr txBox="1"/>
          <p:nvPr>
            <p:ph idx="1" type="body"/>
          </p:nvPr>
        </p:nvSpPr>
        <p:spPr>
          <a:xfrm>
            <a:off x="622600" y="1709125"/>
            <a:ext cx="109452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Kredentzialak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kali/kali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Egiaztatu Interneteranzko irteera.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ping 8.8.8.8</a:t>
            </a:r>
            <a:endParaRPr sz="1800"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Behar dituzun pakete guztiak instalatuta daude dagoeneko.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Begiratu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(◕‿−)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karaktere-segida script bakoitzean zer gehitu edo aldatu behar den jakiteko.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Baliteke script batzuetan puntu bat baino gehiago ukitu behar izatea.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7" name="Google Shape;177;g2484f901af3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1799" y="4936300"/>
            <a:ext cx="2589600" cy="859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g2484f901af3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400" y="4122898"/>
            <a:ext cx="477050" cy="4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84f901af3_0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600" y="1604625"/>
            <a:ext cx="3679960" cy="20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84f901af3_0_17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6" name="Google Shape;186;g2484f901af3_0_17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7" name="Google Shape;187;g2484f901af3_0_17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Kali Makina (III)</a:t>
            </a:r>
            <a:endParaRPr/>
          </a:p>
        </p:txBody>
      </p:sp>
      <p:sp>
        <p:nvSpPr>
          <p:cNvPr id="188" name="Google Shape;188;g2484f901af3_0_17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Scriptekin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lan egin.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Testu-editoreak: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nano, vim, mousepad...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IDLE garapen-ingurunea: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89" name="Google Shape;189;g2484f901af3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813" y="3571875"/>
            <a:ext cx="75533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0647f22aa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6" name="Google Shape;196;g240647f22aa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7" name="Google Shape;197;g240647f22aa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Erronkak, apunteak bezala, lau fasetan banatuta daude: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Ezagutza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(Footprinting)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Zenbaketa (Hatz-markak)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Ustiapena (Explotation)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Ustiapen osteko aldia (Post-Explotation)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 100 puntu dituzten hainbat erronkek osatzen dute.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8" name="Google Shape;198;g240647f22aa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84f901af3_0_3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g2484f901af3_0_39"/>
          <p:cNvSpPr txBox="1"/>
          <p:nvPr>
            <p:ph idx="12" type="sldNum"/>
          </p:nvPr>
        </p:nvSpPr>
        <p:spPr>
          <a:xfrm>
            <a:off x="77458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6" name="Google Shape;206;g2484f901af3_0_3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(II)</a:t>
            </a:r>
            <a:endParaRPr/>
          </a:p>
        </p:txBody>
      </p:sp>
      <p:sp>
        <p:nvSpPr>
          <p:cNvPr id="207" name="Google Shape;207;g2484f901af3_0_39"/>
          <p:cNvSpPr/>
          <p:nvPr/>
        </p:nvSpPr>
        <p:spPr>
          <a:xfrm>
            <a:off x="3171825" y="1995525"/>
            <a:ext cx="1219200" cy="1028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Reto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484f901af3_0_39"/>
          <p:cNvSpPr/>
          <p:nvPr/>
        </p:nvSpPr>
        <p:spPr>
          <a:xfrm>
            <a:off x="5734050" y="225982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484f901af3_0_39"/>
          <p:cNvSpPr/>
          <p:nvPr/>
        </p:nvSpPr>
        <p:spPr>
          <a:xfrm rot="899923">
            <a:off x="4183142" y="2858965"/>
            <a:ext cx="1710991" cy="21896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2484f901af3_0_39"/>
          <p:cNvCxnSpPr>
            <a:stCxn id="208" idx="3"/>
            <a:endCxn id="211" idx="1"/>
          </p:cNvCxnSpPr>
          <p:nvPr/>
        </p:nvCxnSpPr>
        <p:spPr>
          <a:xfrm flipH="1" rot="10800000">
            <a:off x="7296150" y="2473725"/>
            <a:ext cx="1238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2484f901af3_0_39"/>
          <p:cNvCxnSpPr>
            <a:stCxn id="208" idx="3"/>
            <a:endCxn id="213" idx="1"/>
          </p:cNvCxnSpPr>
          <p:nvPr/>
        </p:nvCxnSpPr>
        <p:spPr>
          <a:xfrm>
            <a:off x="7296150" y="2476125"/>
            <a:ext cx="12384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1576050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484f901af3_0_39"/>
          <p:cNvCxnSpPr>
            <a:stCxn id="208" idx="3"/>
            <a:endCxn id="214" idx="1"/>
          </p:cNvCxnSpPr>
          <p:nvPr/>
        </p:nvCxnSpPr>
        <p:spPr>
          <a:xfrm flipH="1" rot="10800000">
            <a:off x="7296150" y="1864125"/>
            <a:ext cx="12384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2484f901af3_0_39"/>
          <p:cNvSpPr txBox="1"/>
          <p:nvPr/>
        </p:nvSpPr>
        <p:spPr>
          <a:xfrm>
            <a:off x="8906125" y="1656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1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2185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484f901af3_0_39"/>
          <p:cNvSpPr txBox="1"/>
          <p:nvPr/>
        </p:nvSpPr>
        <p:spPr>
          <a:xfrm>
            <a:off x="8867775" y="2289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2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27217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84f901af3_0_39"/>
          <p:cNvSpPr txBox="1"/>
          <p:nvPr/>
        </p:nvSpPr>
        <p:spPr>
          <a:xfrm>
            <a:off x="8906125" y="2795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</a:t>
            </a: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484f901af3_0_39"/>
          <p:cNvSpPr/>
          <p:nvPr/>
        </p:nvSpPr>
        <p:spPr>
          <a:xfrm>
            <a:off x="3171825" y="3824325"/>
            <a:ext cx="1219200" cy="1028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Reto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484f901af3_0_39"/>
          <p:cNvSpPr/>
          <p:nvPr/>
        </p:nvSpPr>
        <p:spPr>
          <a:xfrm>
            <a:off x="5734050" y="408862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484f901af3_0_39"/>
          <p:cNvSpPr/>
          <p:nvPr/>
        </p:nvSpPr>
        <p:spPr>
          <a:xfrm>
            <a:off x="4391025" y="4229175"/>
            <a:ext cx="13431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g2484f901af3_0_39"/>
          <p:cNvCxnSpPr>
            <a:stCxn id="220" idx="3"/>
            <a:endCxn id="223" idx="1"/>
          </p:cNvCxnSpPr>
          <p:nvPr/>
        </p:nvCxnSpPr>
        <p:spPr>
          <a:xfrm flipH="1" rot="10800000">
            <a:off x="7296150" y="4302525"/>
            <a:ext cx="1238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g2484f901af3_0_39"/>
          <p:cNvCxnSpPr>
            <a:stCxn id="220" idx="3"/>
            <a:endCxn id="225" idx="1"/>
          </p:cNvCxnSpPr>
          <p:nvPr/>
        </p:nvCxnSpPr>
        <p:spPr>
          <a:xfrm>
            <a:off x="7296150" y="4304925"/>
            <a:ext cx="12384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6" name="Google Shape;226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336813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484f901af3_0_39"/>
          <p:cNvCxnSpPr>
            <a:stCxn id="220" idx="3"/>
          </p:cNvCxnSpPr>
          <p:nvPr/>
        </p:nvCxnSpPr>
        <p:spPr>
          <a:xfrm flipH="1" rot="10800000">
            <a:off x="7296150" y="3600525"/>
            <a:ext cx="12477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2484f901af3_0_39"/>
          <p:cNvSpPr txBox="1"/>
          <p:nvPr/>
        </p:nvSpPr>
        <p:spPr>
          <a:xfrm>
            <a:off x="8906125" y="3484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1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40145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484f901af3_0_39"/>
          <p:cNvSpPr txBox="1"/>
          <p:nvPr/>
        </p:nvSpPr>
        <p:spPr>
          <a:xfrm>
            <a:off x="8867775" y="4117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2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4543113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484f901af3_0_39"/>
          <p:cNvSpPr txBox="1"/>
          <p:nvPr/>
        </p:nvSpPr>
        <p:spPr>
          <a:xfrm>
            <a:off x="8906125" y="46242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</a:t>
            </a: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484f901af3_0_39"/>
          <p:cNvSpPr/>
          <p:nvPr/>
        </p:nvSpPr>
        <p:spPr>
          <a:xfrm>
            <a:off x="3171825" y="5424525"/>
            <a:ext cx="1219200" cy="1028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Reto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484f901af3_0_39"/>
          <p:cNvSpPr/>
          <p:nvPr/>
        </p:nvSpPr>
        <p:spPr>
          <a:xfrm>
            <a:off x="5734050" y="553642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484f901af3_0_39"/>
          <p:cNvSpPr/>
          <p:nvPr/>
        </p:nvSpPr>
        <p:spPr>
          <a:xfrm rot="-702840">
            <a:off x="4390513" y="5824047"/>
            <a:ext cx="1343174" cy="2242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2484f901af3_0_39"/>
          <p:cNvCxnSpPr>
            <a:stCxn id="232" idx="3"/>
            <a:endCxn id="235" idx="1"/>
          </p:cNvCxnSpPr>
          <p:nvPr/>
        </p:nvCxnSpPr>
        <p:spPr>
          <a:xfrm>
            <a:off x="7296150" y="5752725"/>
            <a:ext cx="12384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g2484f901af3_0_39"/>
          <p:cNvCxnSpPr>
            <a:stCxn id="232" idx="3"/>
            <a:endCxn id="237" idx="1"/>
          </p:cNvCxnSpPr>
          <p:nvPr/>
        </p:nvCxnSpPr>
        <p:spPr>
          <a:xfrm>
            <a:off x="7296150" y="5752725"/>
            <a:ext cx="12384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8" name="Google Shape;238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75" y="506778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g2484f901af3_0_39"/>
          <p:cNvCxnSpPr>
            <a:stCxn id="232" idx="3"/>
            <a:endCxn id="238" idx="1"/>
          </p:cNvCxnSpPr>
          <p:nvPr/>
        </p:nvCxnSpPr>
        <p:spPr>
          <a:xfrm flipH="1" rot="10800000">
            <a:off x="7296150" y="5355825"/>
            <a:ext cx="12288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g2484f901af3_0_39"/>
          <p:cNvSpPr txBox="1"/>
          <p:nvPr/>
        </p:nvSpPr>
        <p:spPr>
          <a:xfrm>
            <a:off x="8906125" y="5085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1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5614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484f901af3_0_39"/>
          <p:cNvSpPr txBox="1"/>
          <p:nvPr/>
        </p:nvSpPr>
        <p:spPr>
          <a:xfrm>
            <a:off x="8906125" y="57199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2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2484f901af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605227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484f901af3_0_39"/>
          <p:cNvSpPr txBox="1"/>
          <p:nvPr/>
        </p:nvSpPr>
        <p:spPr>
          <a:xfrm>
            <a:off x="8906125" y="6224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</a:t>
            </a: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484f901af3_0_39"/>
          <p:cNvSpPr txBox="1"/>
          <p:nvPr/>
        </p:nvSpPr>
        <p:spPr>
          <a:xfrm rot="-5400000">
            <a:off x="9300" y="3762975"/>
            <a:ext cx="4734000" cy="646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EA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Fase bakoitzean...</a:t>
            </a:r>
            <a:endParaRPr b="0" i="0" sz="1400" u="none" cap="none" strike="noStrik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484f901af3_0_39"/>
          <p:cNvSpPr/>
          <p:nvPr/>
        </p:nvSpPr>
        <p:spPr>
          <a:xfrm>
            <a:off x="5867525" y="293017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84f901af3_0_39"/>
          <p:cNvSpPr/>
          <p:nvPr/>
        </p:nvSpPr>
        <p:spPr>
          <a:xfrm>
            <a:off x="4276350" y="2365425"/>
            <a:ext cx="14430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484f901af3_0_39"/>
          <p:cNvSpPr/>
          <p:nvPr/>
        </p:nvSpPr>
        <p:spPr>
          <a:xfrm rot="899923">
            <a:off x="4207092" y="4737240"/>
            <a:ext cx="1710991" cy="21896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484f901af3_0_39"/>
          <p:cNvSpPr/>
          <p:nvPr/>
        </p:nvSpPr>
        <p:spPr>
          <a:xfrm>
            <a:off x="5867525" y="487717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484f901af3_0_39"/>
          <p:cNvSpPr/>
          <p:nvPr/>
        </p:nvSpPr>
        <p:spPr>
          <a:xfrm rot="352787">
            <a:off x="4368133" y="6184845"/>
            <a:ext cx="1364680" cy="2189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484f901af3_0_39"/>
          <p:cNvSpPr/>
          <p:nvPr/>
        </p:nvSpPr>
        <p:spPr>
          <a:xfrm>
            <a:off x="5681663" y="609292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84f901af3_0_19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6" name="Google Shape;256;g2484f901af3_0_19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7" name="Google Shape;257;g2484f901af3_0_199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https://192.168.250.240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Erabiltzaile-izena eta pasahitza: ER[zure_zenbakia]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9 zenbakidun parte-hartzailea bazara,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ER9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Aldatu pasahitza lehenengo aldiz sartzean.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bakoitzak aste bateko iraupena izango du: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Astelehenetik 9:30etik hurrengo asteleheneko 9:00 arte.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8" name="Google Shape;258;g2484f901af3_0_19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(III)</a:t>
            </a:r>
            <a:endParaRPr/>
          </a:p>
        </p:txBody>
      </p:sp>
      <p:pic>
        <p:nvPicPr>
          <p:cNvPr id="259" name="Google Shape;259;g2484f901af3_0_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1263" y="2984300"/>
            <a:ext cx="2676525" cy="225742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34b3967e2_1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6" name="Google Shape;266;g1e34b3967e2_1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7" name="Google Shape;267;g1e34b3967e2_1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(IV)</a:t>
            </a:r>
            <a:endParaRPr/>
          </a:p>
        </p:txBody>
      </p:sp>
      <p:pic>
        <p:nvPicPr>
          <p:cNvPr id="268" name="Google Shape;268;g1e34b3967e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475" y="1491193"/>
            <a:ext cx="3978914" cy="47798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g1e34b3967e2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4014" y="1491193"/>
            <a:ext cx="3122531" cy="47798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g1e34b3967e2_1_0"/>
          <p:cNvSpPr/>
          <p:nvPr/>
        </p:nvSpPr>
        <p:spPr>
          <a:xfrm>
            <a:off x="2491225" y="3088125"/>
            <a:ext cx="5092800" cy="11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 irekitzean, mugarriak eta </a:t>
            </a:r>
            <a:r>
              <a:rPr b="1" lang="es-ES" sz="1600"/>
              <a:t>pistak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84f901af3_0_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Ebaluazioa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7" name="Google Shape;277;g2484f901af3_0_2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g2484f901af3_0_23"/>
          <p:cNvSpPr txBox="1"/>
          <p:nvPr>
            <p:ph idx="1" type="body"/>
          </p:nvPr>
        </p:nvSpPr>
        <p:spPr>
          <a:xfrm>
            <a:off x="622600" y="1525988"/>
            <a:ext cx="109452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Mugarri bat ebazteak honakoa dakar: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Sartu soluzio zuzena aplikazioan.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Igo Moodlera zuk egindako scripta.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Igo pantaila-argazkia Moodlen, scriptaren exekuzioa eta pantailan erakutsitakoa dakarrena.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bakoitzean, puntuazioaren % 50 lortu behar duzu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gutxienez.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Pistak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Lehenengoak erdia baino gutxiago kentzen du.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■"/>
            </a:pPr>
            <a:r>
              <a:rPr b="1" lang="es-E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Bigarrena erabiliz, kenketa osoa % 50 baino handiagoa da.</a:t>
            </a:r>
            <a:endParaRPr b="1" sz="1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2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!!!    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Zenbait kasutan, pista batek soluzioa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ematen dio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erronkari, baina ia puntu guztiak kentzen ditu.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HELBURUA: </a:t>
            </a:r>
            <a:r>
              <a:rPr b="1" lang="es-ES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erritmo desberdinak egon daitezen laguntzea</a:t>
            </a:r>
            <a:endParaRPr b="1" sz="18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Lehen pistak pixka bat laguntzen du.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Gainerakoek asko laguntzen dute.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79" name="Google Shape;279;g2484f901af3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250" y="4044573"/>
            <a:ext cx="477050" cy="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AURKIBIDEA</a:t>
            </a:r>
            <a:endParaRPr b="1" i="0" sz="3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s-ES" sz="2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Ikastaroaren helburuak</a:t>
            </a:r>
            <a:endParaRPr b="0" i="0" sz="2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3975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s-ES" sz="2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Zergatik erabili </a:t>
            </a: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scriptak</a:t>
            </a:r>
            <a:r>
              <a:rPr b="0" i="0" lang="es-ES" sz="2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0" i="0" sz="2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3975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b="0" i="0" lang="es-ES" sz="2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Zergatik Python?</a:t>
            </a:r>
            <a:endParaRPr b="0" i="0" sz="2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3975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b="0" i="0" lang="es-ES" sz="2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Nola egingo dugu lan?</a:t>
            </a:r>
            <a:endParaRPr b="0" i="0" sz="2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romanLcParenR"/>
            </a:pP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Moodle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0" i="0" lang="es-E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kastaroaren formatua</a:t>
            </a:r>
            <a:endParaRPr b="0" i="0" sz="2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Azpiegituran konektatu VPN bidez 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b="0" i="0" lang="es-E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Kali/Linux </a:t>
            </a: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makina</a:t>
            </a:r>
            <a:endParaRPr b="0" i="0" sz="2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b="0" i="0" lang="es-ES" sz="2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rronkak</a:t>
            </a:r>
            <a:endParaRPr b="0" i="0" sz="2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romanL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Ebaluazioa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5300d63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Ikastaroaren helburuak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0" name="Google Shape;90;g2445300d63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g2445300d63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Hacking etikoaren  fase bakoitzean erabiltzen diren teknikak ulertzea.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Teknika horietarako Python-eko  liburutegi oso erabilgarriak ezagutu eta erabiltzea.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Ariketak benetako ingurune baten antzekoan egitea.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Ariketak ikasgelara eramateko modukoak.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4f901af3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Zergatik erabili scriptak?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8" name="Google Shape;98;g2484f901af3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g2484f901af3_0_0"/>
          <p:cNvSpPr/>
          <p:nvPr/>
        </p:nvSpPr>
        <p:spPr>
          <a:xfrm>
            <a:off x="4541797" y="1781175"/>
            <a:ext cx="3373479" cy="6572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Eraginkortasuna</a:t>
            </a:r>
          </a:p>
        </p:txBody>
      </p:sp>
      <p:sp>
        <p:nvSpPr>
          <p:cNvPr id="100" name="Google Shape;100;g2484f901af3_0_0"/>
          <p:cNvSpPr/>
          <p:nvPr/>
        </p:nvSpPr>
        <p:spPr>
          <a:xfrm>
            <a:off x="1074697" y="3429000"/>
            <a:ext cx="3933297" cy="6465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Arial"/>
              </a:rPr>
              <a:t>Malgutasuna</a:t>
            </a:r>
          </a:p>
        </p:txBody>
      </p:sp>
      <p:sp>
        <p:nvSpPr>
          <p:cNvPr id="101" name="Google Shape;101;g2484f901af3_0_0"/>
          <p:cNvSpPr/>
          <p:nvPr/>
        </p:nvSpPr>
        <p:spPr>
          <a:xfrm>
            <a:off x="5328784" y="4459750"/>
            <a:ext cx="5492653" cy="649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5818E"/>
                </a:solidFill>
                <a:latin typeface="Arial"/>
              </a:rPr>
              <a:t>Automatizazioa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4f901af3_0_1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Zergatik Python?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8" name="Google Shape;108;g2484f901af3_0_1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g2484f901af3_0_12"/>
          <p:cNvSpPr/>
          <p:nvPr/>
        </p:nvSpPr>
        <p:spPr>
          <a:xfrm>
            <a:off x="7164450" y="3363700"/>
            <a:ext cx="4453674" cy="4722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Sintaxi sinplea</a:t>
            </a:r>
          </a:p>
        </p:txBody>
      </p:sp>
      <p:sp>
        <p:nvSpPr>
          <p:cNvPr id="110" name="Google Shape;110;g2484f901af3_0_12"/>
          <p:cNvSpPr/>
          <p:nvPr/>
        </p:nvSpPr>
        <p:spPr>
          <a:xfrm>
            <a:off x="941350" y="1749525"/>
            <a:ext cx="5166813" cy="4662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Arial"/>
              </a:rPr>
              <a:t>Komunitate aktiboa</a:t>
            </a:r>
          </a:p>
        </p:txBody>
      </p:sp>
      <p:sp>
        <p:nvSpPr>
          <p:cNvPr id="111" name="Google Shape;111;g2484f901af3_0_12"/>
          <p:cNvSpPr/>
          <p:nvPr/>
        </p:nvSpPr>
        <p:spPr>
          <a:xfrm>
            <a:off x="4056951" y="2557300"/>
            <a:ext cx="7493231" cy="5760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5818E"/>
                </a:solidFill>
                <a:latin typeface="Arial"/>
              </a:rPr>
              <a:t>Liburutegi espezifikoak</a:t>
            </a:r>
          </a:p>
        </p:txBody>
      </p:sp>
      <p:sp>
        <p:nvSpPr>
          <p:cNvPr id="112" name="Google Shape;112;g2484f901af3_0_12"/>
          <p:cNvSpPr/>
          <p:nvPr/>
        </p:nvSpPr>
        <p:spPr>
          <a:xfrm>
            <a:off x="4306951" y="4169588"/>
            <a:ext cx="4069491" cy="424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00"/>
                </a:solidFill>
                <a:latin typeface="Arial"/>
              </a:rPr>
              <a:t>Eskalagarritasuna</a:t>
            </a:r>
          </a:p>
        </p:txBody>
      </p:sp>
      <p:sp>
        <p:nvSpPr>
          <p:cNvPr id="113" name="Google Shape;113;g2484f901af3_0_12"/>
          <p:cNvSpPr/>
          <p:nvPr/>
        </p:nvSpPr>
        <p:spPr>
          <a:xfrm>
            <a:off x="1077976" y="5114925"/>
            <a:ext cx="3605961" cy="424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8761D"/>
                </a:solidFill>
                <a:latin typeface="Arial"/>
              </a:rPr>
              <a:t>Eramangarritasuna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4f901af3_0_20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g2484f901af3_0_20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g2484f901af3_0_207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https://ikastaroak.tknika.eus/my/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Kredentzialak: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Erabiltzailea: NAN-a (hizkia minuskulaz)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Pasahitza: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17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Aurretiko erabiltzailea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ez baduzu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Py12345#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17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Lehen aldian aldatu beharko duzu!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Material guztia Moodle-ko ikastaroan egongo 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bakoitzaren edukia dagokion astean aktibatuko 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Entregatu soluzio-scripta + pantaila-argazkia.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2" name="Google Shape;122;g2484f901af3_0_20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Moodle</a:t>
            </a:r>
            <a:endParaRPr/>
          </a:p>
        </p:txBody>
      </p:sp>
      <p:pic>
        <p:nvPicPr>
          <p:cNvPr id="123" name="Google Shape;123;g2484f901af3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901" y="2204875"/>
            <a:ext cx="4476298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4f901af3_0_15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0" name="Google Shape;130;g2484f901af3_0_15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g2484f901af3_0_15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ikastaroaren formatua</a:t>
            </a:r>
            <a:endParaRPr/>
          </a:p>
        </p:txBody>
      </p:sp>
      <p:sp>
        <p:nvSpPr>
          <p:cNvPr id="132" name="Google Shape;132;g2484f901af3_0_151"/>
          <p:cNvSpPr txBox="1"/>
          <p:nvPr>
            <p:ph idx="1" type="body"/>
          </p:nvPr>
        </p:nvSpPr>
        <p:spPr>
          <a:xfrm>
            <a:off x="622600" y="2204875"/>
            <a:ext cx="109452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b="1"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orduko </a:t>
            </a: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saio presentziala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Lau fase: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Ezagutza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(Footprinting)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Zenbaketa (Hatz-markak)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Ustiapena (Explotation)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Ustiapen osteko aldia (Post-Explotation)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Fase bat asteko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Ekaineko astelehenero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, online saioa 09:30etik 14:30era (</a:t>
            </a:r>
            <a:r>
              <a:rPr b="1"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 ordu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Aurreko faseko ariketen soluzioen  entrega (ekainaren 5ean, ez).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Fasearen edukiaren azalpena.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Egin beharreko ariketen aurkezpena.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Irakaslea eskuragarri zalantzei, arazoei… erantzuteko.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Ostegunero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, 09:30etik 14:30era: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Irakaslea eskuragarri zalantzei, arazoei… erantzuteko.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Gainontzekoa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banakako lana ( </a:t>
            </a:r>
            <a:r>
              <a:rPr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astean </a:t>
            </a:r>
            <a:r>
              <a:rPr b="1"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 ordu gehiago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Orduak guztira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-ES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b="1" sz="17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Material guztia Moodle ikastaroan egongo 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bakoitzaren edukia dagokion astean aktibatuko 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Eman script-soluzioa + pantaila-argazkia.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3" name="Google Shape;133;g2484f901af3_0_151"/>
          <p:cNvPicPr preferRelativeResize="0"/>
          <p:nvPr/>
        </p:nvPicPr>
        <p:blipFill rotWithShape="1">
          <a:blip r:embed="rId3">
            <a:alphaModFix/>
          </a:blip>
          <a:srcRect b="19871" l="0" r="0" t="0"/>
          <a:stretch/>
        </p:blipFill>
        <p:spPr>
          <a:xfrm>
            <a:off x="8131975" y="1927723"/>
            <a:ext cx="3598951" cy="40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c0d06bf81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Nola egingo dugu lan?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4c0d06bf81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1" name="Google Shape;141;g24c0d06bf81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Azpiegituran konektatu VPN bidez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4c0d06bf81_0_0"/>
          <p:cNvSpPr txBox="1"/>
          <p:nvPr/>
        </p:nvSpPr>
        <p:spPr>
          <a:xfrm>
            <a:off x="1489600" y="2009775"/>
            <a:ext cx="96966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-ES" sz="1800">
                <a:solidFill>
                  <a:schemeClr val="dk1"/>
                </a:solidFill>
              </a:rPr>
              <a:t>Windows gailuak: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Joan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https://194.30.54.90</a:t>
            </a:r>
            <a:r>
              <a:rPr lang="es-ES" sz="1800">
                <a:solidFill>
                  <a:schemeClr val="dk1"/>
                </a:solidFill>
              </a:rPr>
              <a:t> helbidera.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Sartu paper batean eman dizkizugun kredentzialak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Deskargatu zeure sistemarako egokia den bertsioa.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Ireki GlobalProtect eta konexio berria konfiguratu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Hasi konexio bat kredentzial berdinekin.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Egiaztatu PING egin dezakezula IP 192.168.250.240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3" name="Google Shape;143;g24c0d06bf8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475" y="3381375"/>
            <a:ext cx="1619224" cy="1260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g24c0d06bf8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6072" y="5177997"/>
            <a:ext cx="2498044" cy="1260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g24c0d06bf8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6475" y="3613899"/>
            <a:ext cx="3151079" cy="14892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g24c0d06bf81_0_0"/>
          <p:cNvSpPr/>
          <p:nvPr/>
        </p:nvSpPr>
        <p:spPr>
          <a:xfrm rot="-1542865">
            <a:off x="7322231" y="4453213"/>
            <a:ext cx="1156756" cy="5760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c0d06bf81_0_6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c0d06bf81_0_6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4" name="Google Shape;154;g24c0d06bf81_0_6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Conexión a la infraestructura (II)</a:t>
            </a:r>
            <a:endParaRPr/>
          </a:p>
        </p:txBody>
      </p:sp>
      <p:sp>
        <p:nvSpPr>
          <p:cNvPr id="155" name="Google Shape;155;g24c0d06bf81_0_67"/>
          <p:cNvSpPr txBox="1"/>
          <p:nvPr/>
        </p:nvSpPr>
        <p:spPr>
          <a:xfrm>
            <a:off x="1489600" y="1866900"/>
            <a:ext cx="9696600" cy="5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-ES" sz="1800">
                <a:solidFill>
                  <a:schemeClr val="dk1"/>
                </a:solidFill>
              </a:rPr>
              <a:t>GNU/Linux gailuak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Exekutatu komando hau terminalean: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222222"/>
                </a:solidFill>
                <a:highlight>
                  <a:srgbClr val="B7B7B7"/>
                </a:highlight>
              </a:rPr>
              <a:t>sudo openconnect --protocol=gp --servercert pin-sha256:0pSDa/KEoOpVo1JOSsExzGvkvN2CCZ/WDoVYS4mCjxU= 194.30.54.90</a:t>
            </a:r>
            <a:endParaRPr sz="1100">
              <a:solidFill>
                <a:srgbClr val="222222"/>
              </a:solidFill>
              <a:highlight>
                <a:srgbClr val="B7B7B7"/>
              </a:highlight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Egiaztatu PING egin diezaiokezula 192.168.250.240 IPari.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6" name="Google Shape;156;g24c0d06bf81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00" y="2877600"/>
            <a:ext cx="6166953" cy="2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