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0400"/>
  <p:notesSz cx="6858000" cy="9144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8" roundtripDataSignature="AMtx7mh6C4o6c+tzgqk7/h0pnjzLzY5H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D3F22C-07AA-4E0F-874D-49D792667233}">
  <a:tblStyle styleId="{51D3F22C-07AA-4E0F-874D-49D7926672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8" Type="http://customschemas.google.com/relationships/presentationmetadata" Target="meta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7d714084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37d714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e37d71408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84f901af3_0_16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84f901af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484f901af3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84f901af3_0_17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84f901af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484f901af3_0_1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647f22aa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0647f22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40647f22aa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84f901af3_0_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84f901a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484f901af3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84f901af3_0_19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84f901af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484f901af3_0_1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34b3967e2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34b3967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e34b3967e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84f901af3_0_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84f901a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484f901af3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45300d63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45300d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445300d6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4f901af3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4f901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484f901af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4f901af3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84f901a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484f901af3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4f901af3_0_20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84f901af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484f901af3_0_2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4f901af3_0_15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84f901af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484f901af3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858d4397f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858d439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4858d4397f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37d714084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37d7140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e37d714084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51" name="Google Shape;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mmina.org/" TargetMode="External"/><Relationship Id="rId4" Type="http://schemas.openxmlformats.org/officeDocument/2006/relationships/hyperlink" Target="https://www.tightvnc.com/download.ph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ziberlab.tknika.eus:8400/participant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kastaroak.tknika.eus/my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194.30.54.90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751750" y="1487881"/>
            <a:ext cx="1044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Python </a:t>
            </a:r>
            <a:endParaRPr sz="5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para hacking ético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>
            <p:ph idx="4294967295" type="title"/>
          </p:nvPr>
        </p:nvSpPr>
        <p:spPr>
          <a:xfrm>
            <a:off x="2095500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Sesión presencial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37d714084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37d714084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4" name="Google Shape;164;g1e37d714084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Máquina Kali (I)</a:t>
            </a:r>
            <a:endParaRPr/>
          </a:p>
        </p:txBody>
      </p:sp>
      <p:graphicFrame>
        <p:nvGraphicFramePr>
          <p:cNvPr id="165" name="Google Shape;165;g1e37d714084_0_0"/>
          <p:cNvGraphicFramePr/>
          <p:nvPr/>
        </p:nvGraphicFramePr>
        <p:xfrm>
          <a:off x="4693413" y="41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{51D3F22C-07AA-4E0F-874D-49D792667233}</a:tableStyleId>
              </a:tblPr>
              <a:tblGrid>
                <a:gridCol w="1589375"/>
                <a:gridCol w="1214150"/>
              </a:tblGrid>
              <a:tr h="1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Nº participante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XXX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102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110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…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…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122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g1e37d714084_0_0"/>
          <p:cNvSpPr txBox="1"/>
          <p:nvPr/>
        </p:nvSpPr>
        <p:spPr>
          <a:xfrm>
            <a:off x="1320850" y="3074550"/>
            <a:ext cx="9696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Cada participante tiene acceso a una máquina Kali/Linux conectada en un laboratorio idéntico pero independiente al resto. </a:t>
            </a:r>
            <a:endParaRPr b="1" sz="17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192.168.250.1XX:5972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e37d714084_0_0"/>
          <p:cNvSpPr txBox="1"/>
          <p:nvPr/>
        </p:nvSpPr>
        <p:spPr>
          <a:xfrm>
            <a:off x="1489600" y="1658175"/>
            <a:ext cx="96966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-ES" sz="1800">
                <a:solidFill>
                  <a:schemeClr val="dk1"/>
                </a:solidFill>
              </a:rPr>
              <a:t>Utilizar un cliente VNC para conectarse. Recomendamos: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EN GNU/Linux,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Remmina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En Windows, </a:t>
            </a:r>
            <a:r>
              <a:rPr lang="es-ES" sz="1800" u="sng">
                <a:solidFill>
                  <a:schemeClr val="hlink"/>
                </a:solidFill>
                <a:hlinkClick r:id="rId4"/>
              </a:rPr>
              <a:t>TightVNC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f901af3_0_16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484f901af3_0_16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g2484f901af3_0_16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Máquina Kali (II)</a:t>
            </a:r>
            <a:endParaRPr/>
          </a:p>
        </p:txBody>
      </p:sp>
      <p:sp>
        <p:nvSpPr>
          <p:cNvPr id="176" name="Google Shape;176;g2484f901af3_0_160"/>
          <p:cNvSpPr txBox="1"/>
          <p:nvPr>
            <p:ph idx="1" type="body"/>
          </p:nvPr>
        </p:nvSpPr>
        <p:spPr>
          <a:xfrm>
            <a:off x="622600" y="1892200"/>
            <a:ext cx="10945200" cy="41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Credenciales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kali/kali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Comprobar acceso a Internet.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Todos los paquetes que vayas a necesitar ya están instalados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Busca la secuencia de caracteres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(◕‿−) para saber qué añadir o modificar en cada script.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Puede que en algún script tengas que tocar más de un punto.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g2484f901af3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799" y="4936300"/>
            <a:ext cx="2589600" cy="859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g2484f901af3_0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400" y="4199098"/>
            <a:ext cx="477050" cy="4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84f901af3_0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600" y="1604625"/>
            <a:ext cx="3679960" cy="20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84f901af3_0_17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484f901af3_0_17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7" name="Google Shape;187;g2484f901af3_0_17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Máquina Kali (III)</a:t>
            </a:r>
            <a:endParaRPr/>
          </a:p>
        </p:txBody>
      </p:sp>
      <p:sp>
        <p:nvSpPr>
          <p:cNvPr id="188" name="Google Shape;188;g2484f901af3_0_17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Trabajar con los scripts.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Editores de texto: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nano, vim, mousepad…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Entorno de desarrollo IDLE: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2484f901af3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813" y="3571875"/>
            <a:ext cx="75533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0647f22aa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40647f22aa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7" name="Google Shape;197;g240647f22aa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Los retos,como los apuntes, están divididos en cuatro fases: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Reconocimiento (Footprinting)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Enumeración (Fingerprinting)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Explotación (Explotation)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Post-explotación (Post-explotation)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Cada fase está compuesta por varios retos que suman 100 puntos.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40647f22aa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Retos (I)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84f901af3_0_3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484f901af3_0_39"/>
          <p:cNvSpPr txBox="1"/>
          <p:nvPr>
            <p:ph idx="12" type="sldNum"/>
          </p:nvPr>
        </p:nvSpPr>
        <p:spPr>
          <a:xfrm>
            <a:off x="77458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6" name="Google Shape;206;g2484f901af3_0_3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Retos (II)</a:t>
            </a:r>
            <a:endParaRPr/>
          </a:p>
        </p:txBody>
      </p:sp>
      <p:sp>
        <p:nvSpPr>
          <p:cNvPr id="207" name="Google Shape;207;g2484f901af3_0_39"/>
          <p:cNvSpPr/>
          <p:nvPr/>
        </p:nvSpPr>
        <p:spPr>
          <a:xfrm>
            <a:off x="3171825" y="1995525"/>
            <a:ext cx="1219200" cy="1028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Erronka</a:t>
            </a:r>
            <a:endParaRPr/>
          </a:p>
        </p:txBody>
      </p:sp>
      <p:sp>
        <p:nvSpPr>
          <p:cNvPr id="208" name="Google Shape;208;g2484f901af3_0_39"/>
          <p:cNvSpPr/>
          <p:nvPr/>
        </p:nvSpPr>
        <p:spPr>
          <a:xfrm>
            <a:off x="5734050" y="2259825"/>
            <a:ext cx="1562100" cy="4326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Hito 1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Mugarria </a:t>
            </a:r>
            <a:endParaRPr sz="1100"/>
          </a:p>
        </p:txBody>
      </p:sp>
      <p:sp>
        <p:nvSpPr>
          <p:cNvPr id="209" name="Google Shape;209;g2484f901af3_0_39"/>
          <p:cNvSpPr/>
          <p:nvPr/>
        </p:nvSpPr>
        <p:spPr>
          <a:xfrm>
            <a:off x="4391025" y="2400375"/>
            <a:ext cx="13431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g2484f901af3_0_39"/>
          <p:cNvCxnSpPr>
            <a:stCxn id="208" idx="3"/>
            <a:endCxn id="211" idx="1"/>
          </p:cNvCxnSpPr>
          <p:nvPr/>
        </p:nvCxnSpPr>
        <p:spPr>
          <a:xfrm flipH="1" rot="10800000">
            <a:off x="7296150" y="2473725"/>
            <a:ext cx="1238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g2484f901af3_0_39"/>
          <p:cNvCxnSpPr>
            <a:stCxn id="208" idx="3"/>
            <a:endCxn id="213" idx="1"/>
          </p:cNvCxnSpPr>
          <p:nvPr/>
        </p:nvCxnSpPr>
        <p:spPr>
          <a:xfrm>
            <a:off x="7296150" y="2476125"/>
            <a:ext cx="123840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4" name="Google Shape;214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1576050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2484f901af3_0_39"/>
          <p:cNvCxnSpPr>
            <a:stCxn id="208" idx="3"/>
            <a:endCxn id="214" idx="1"/>
          </p:cNvCxnSpPr>
          <p:nvPr/>
        </p:nvCxnSpPr>
        <p:spPr>
          <a:xfrm flipH="1" rot="10800000">
            <a:off x="7296150" y="1864125"/>
            <a:ext cx="12384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g2484f901af3_0_39"/>
          <p:cNvSpPr txBox="1"/>
          <p:nvPr/>
        </p:nvSpPr>
        <p:spPr>
          <a:xfrm>
            <a:off x="8906125" y="1656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Pista 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21857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484f901af3_0_39"/>
          <p:cNvSpPr txBox="1"/>
          <p:nvPr/>
        </p:nvSpPr>
        <p:spPr>
          <a:xfrm>
            <a:off x="8867775" y="2289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 Pista 2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272175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484f901af3_0_39"/>
          <p:cNvSpPr txBox="1"/>
          <p:nvPr/>
        </p:nvSpPr>
        <p:spPr>
          <a:xfrm>
            <a:off x="8906125" y="27954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Pista 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484f901af3_0_39"/>
          <p:cNvSpPr/>
          <p:nvPr/>
        </p:nvSpPr>
        <p:spPr>
          <a:xfrm>
            <a:off x="3171825" y="3824325"/>
            <a:ext cx="1219200" cy="1028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Erronka</a:t>
            </a:r>
            <a:endParaRPr/>
          </a:p>
        </p:txBody>
      </p:sp>
      <p:sp>
        <p:nvSpPr>
          <p:cNvPr id="220" name="Google Shape;220;g2484f901af3_0_39"/>
          <p:cNvSpPr/>
          <p:nvPr/>
        </p:nvSpPr>
        <p:spPr>
          <a:xfrm>
            <a:off x="5734050" y="4088625"/>
            <a:ext cx="1562100" cy="4326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Hito 2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Mugarria </a:t>
            </a:r>
            <a:endParaRPr sz="1100"/>
          </a:p>
        </p:txBody>
      </p:sp>
      <p:sp>
        <p:nvSpPr>
          <p:cNvPr id="221" name="Google Shape;221;g2484f901af3_0_39"/>
          <p:cNvSpPr/>
          <p:nvPr/>
        </p:nvSpPr>
        <p:spPr>
          <a:xfrm>
            <a:off x="4391025" y="4229175"/>
            <a:ext cx="13431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g2484f901af3_0_39"/>
          <p:cNvCxnSpPr>
            <a:stCxn id="220" idx="3"/>
            <a:endCxn id="223" idx="1"/>
          </p:cNvCxnSpPr>
          <p:nvPr/>
        </p:nvCxnSpPr>
        <p:spPr>
          <a:xfrm flipH="1" rot="10800000">
            <a:off x="7296150" y="4302525"/>
            <a:ext cx="1238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g2484f901af3_0_39"/>
          <p:cNvCxnSpPr>
            <a:stCxn id="220" idx="3"/>
            <a:endCxn id="225" idx="1"/>
          </p:cNvCxnSpPr>
          <p:nvPr/>
        </p:nvCxnSpPr>
        <p:spPr>
          <a:xfrm>
            <a:off x="7296150" y="4304925"/>
            <a:ext cx="12384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3368138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2484f901af3_0_39"/>
          <p:cNvCxnSpPr>
            <a:stCxn id="220" idx="3"/>
          </p:cNvCxnSpPr>
          <p:nvPr/>
        </p:nvCxnSpPr>
        <p:spPr>
          <a:xfrm flipH="1" rot="10800000">
            <a:off x="7296150" y="3600525"/>
            <a:ext cx="124770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g2484f901af3_0_39"/>
          <p:cNvSpPr txBox="1"/>
          <p:nvPr/>
        </p:nvSpPr>
        <p:spPr>
          <a:xfrm>
            <a:off x="8906125" y="34848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Pista 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0145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484f901af3_0_39"/>
          <p:cNvSpPr txBox="1"/>
          <p:nvPr/>
        </p:nvSpPr>
        <p:spPr>
          <a:xfrm>
            <a:off x="8867775" y="41178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 Pista 2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43113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484f901af3_0_39"/>
          <p:cNvSpPr txBox="1"/>
          <p:nvPr/>
        </p:nvSpPr>
        <p:spPr>
          <a:xfrm>
            <a:off x="8906125" y="46242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Pista 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484f901af3_0_39"/>
          <p:cNvSpPr/>
          <p:nvPr/>
        </p:nvSpPr>
        <p:spPr>
          <a:xfrm>
            <a:off x="3171825" y="5424525"/>
            <a:ext cx="1219200" cy="1028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Erronka</a:t>
            </a:r>
            <a:endParaRPr/>
          </a:p>
        </p:txBody>
      </p:sp>
      <p:sp>
        <p:nvSpPr>
          <p:cNvPr id="232" name="Google Shape;232;g2484f901af3_0_39"/>
          <p:cNvSpPr/>
          <p:nvPr/>
        </p:nvSpPr>
        <p:spPr>
          <a:xfrm>
            <a:off x="5734050" y="5688825"/>
            <a:ext cx="1562100" cy="4326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Hito 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Mugarria </a:t>
            </a:r>
            <a:endParaRPr sz="1100"/>
          </a:p>
        </p:txBody>
      </p:sp>
      <p:sp>
        <p:nvSpPr>
          <p:cNvPr id="233" name="Google Shape;233;g2484f901af3_0_39"/>
          <p:cNvSpPr/>
          <p:nvPr/>
        </p:nvSpPr>
        <p:spPr>
          <a:xfrm>
            <a:off x="4391025" y="5829375"/>
            <a:ext cx="13431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g2484f901af3_0_39"/>
          <p:cNvCxnSpPr>
            <a:stCxn id="232" idx="3"/>
            <a:endCxn id="235" idx="1"/>
          </p:cNvCxnSpPr>
          <p:nvPr/>
        </p:nvCxnSpPr>
        <p:spPr>
          <a:xfrm flipH="1" rot="10800000">
            <a:off x="7296150" y="5902725"/>
            <a:ext cx="1238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g2484f901af3_0_39"/>
          <p:cNvCxnSpPr>
            <a:stCxn id="232" idx="3"/>
            <a:endCxn id="237" idx="1"/>
          </p:cNvCxnSpPr>
          <p:nvPr/>
        </p:nvCxnSpPr>
        <p:spPr>
          <a:xfrm>
            <a:off x="7296150" y="5905125"/>
            <a:ext cx="12384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" name="Google Shape;238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75" y="5067788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g2484f901af3_0_39"/>
          <p:cNvCxnSpPr>
            <a:stCxn id="232" idx="3"/>
            <a:endCxn id="238" idx="1"/>
          </p:cNvCxnSpPr>
          <p:nvPr/>
        </p:nvCxnSpPr>
        <p:spPr>
          <a:xfrm flipH="1" rot="10800000">
            <a:off x="7296150" y="5355825"/>
            <a:ext cx="1228800" cy="5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g2484f901af3_0_39"/>
          <p:cNvSpPr txBox="1"/>
          <p:nvPr/>
        </p:nvSpPr>
        <p:spPr>
          <a:xfrm>
            <a:off x="8906125" y="5085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Pista 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56147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484f901af3_0_39"/>
          <p:cNvSpPr txBox="1"/>
          <p:nvPr/>
        </p:nvSpPr>
        <p:spPr>
          <a:xfrm>
            <a:off x="8906125" y="57199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 Pista 2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2484f901af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605227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484f901af3_0_39"/>
          <p:cNvSpPr txBox="1"/>
          <p:nvPr/>
        </p:nvSpPr>
        <p:spPr>
          <a:xfrm>
            <a:off x="8906125" y="62244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Pista 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484f901af3_0_39"/>
          <p:cNvSpPr txBox="1"/>
          <p:nvPr/>
        </p:nvSpPr>
        <p:spPr>
          <a:xfrm rot="-5400000">
            <a:off x="9300" y="3762975"/>
            <a:ext cx="4734000" cy="646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EA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cada fase...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84f901af3_0_19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484f901af3_0_19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1" name="Google Shape;251;g2484f901af3_0_199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https://192.168.250.240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Usuario y contraseña: ER[tu_número]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Si eres el participante número 9, 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Cambia la contraseña en el primer acceso.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Cada fase durará una semana: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Del lunes a las 9:30 al siguiente lunes a las 9:00.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484f901af3_0_19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Retos (III)</a:t>
            </a:r>
            <a:endParaRPr/>
          </a:p>
        </p:txBody>
      </p:sp>
      <p:pic>
        <p:nvPicPr>
          <p:cNvPr id="253" name="Google Shape;253;g2484f901af3_0_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263" y="2984300"/>
            <a:ext cx="2676525" cy="225742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34b3967e2_1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e34b3967e2_1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1" name="Google Shape;261;g1e34b3967e2_1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Retos (IV)</a:t>
            </a:r>
            <a:endParaRPr/>
          </a:p>
        </p:txBody>
      </p:sp>
      <p:pic>
        <p:nvPicPr>
          <p:cNvPr id="262" name="Google Shape;262;g1e34b3967e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75" y="1491193"/>
            <a:ext cx="3978914" cy="47798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3" name="Google Shape;263;g1e34b3967e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014" y="1491193"/>
            <a:ext cx="3122531" cy="47798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4" name="Google Shape;264;g1e34b3967e2_1_0"/>
          <p:cNvSpPr/>
          <p:nvPr/>
        </p:nvSpPr>
        <p:spPr>
          <a:xfrm>
            <a:off x="2491225" y="3088125"/>
            <a:ext cx="5092800" cy="11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/>
              <a:t>Al abrir el reto, hitos y pistas</a:t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84f901af3_0_2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Evaluación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484f901af3_0_2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2" name="Google Shape;272;g2484f901af3_0_23"/>
          <p:cNvSpPr txBox="1"/>
          <p:nvPr>
            <p:ph idx="1" type="body"/>
          </p:nvPr>
        </p:nvSpPr>
        <p:spPr>
          <a:xfrm>
            <a:off x="622600" y="1525988"/>
            <a:ext cx="10945200" cy="44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Solucionar un hito implica: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Introducir en la aplicación la solución correcta.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Subir al Moodle el script realizado por ti.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Subir al Moodle un pantallazo donde se muestre la ejecución del script y la impresión en pantalla.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 cada fase, hay que obtener al menos el 50% de la puntuación.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Las pistas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La primera resta menos de la mitad.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■"/>
            </a:pPr>
            <a:r>
              <a:rPr b="1" lang="es-E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Utilizando la segunda, la resta total es superior al 50%. </a:t>
            </a:r>
            <a:endParaRPr b="1" sz="1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ES" sz="2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!!! 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 algunos casos, una pista da la solución del reto, pero quita casi todos los puntos.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OBJETIVO: </a:t>
            </a:r>
            <a:r>
              <a:rPr b="1" lang="es-ES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ayudar a que pueda haber diferentes ritmos</a:t>
            </a:r>
            <a:endParaRPr b="1" sz="18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La primera pista ayuda un poco.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El resto ayuda bastante.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g2484f901af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50" y="4044573"/>
            <a:ext cx="477050" cy="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AURKIBIDEA</a:t>
            </a:r>
            <a:endParaRPr b="1" sz="3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195025" y="1628800"/>
            <a:ext cx="113721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9715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Propósitos del curso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39750" lvl="0" marL="9715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¿Por qué usar scripts?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39750" lvl="0" marL="9715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arabicParenR"/>
            </a:pP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¿Por qué Python?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39750" lvl="0" marL="9715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arabicParenR"/>
            </a:pP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Cómo vamos a trabajar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Moodle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Formato del curso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Conexión mediante VPN a la infraestructura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 Kali/Linux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Retos 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>
                <a:latin typeface="Source Sans Pro"/>
                <a:ea typeface="Source Sans Pro"/>
                <a:cs typeface="Source Sans Pro"/>
                <a:sym typeface="Source Sans Pro"/>
              </a:rPr>
              <a:t>Evaluación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5143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5300d63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Propósitos del curso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445300d63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g2445300d63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Comprensión de técnicas utilizadas en cada fase del hacking ético.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Conocer y utilizar librerías de Python muy útiles para dichas técnicas.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Puesta en práctica en entorno similar a uno real.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Ejercicios que puedan llevarse al aula.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4f901af3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¿Por qué usar scripts?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484f901af3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" name="Google Shape;99;g2484f901af3_0_0"/>
          <p:cNvSpPr/>
          <p:nvPr/>
        </p:nvSpPr>
        <p:spPr>
          <a:xfrm>
            <a:off x="4541797" y="1781175"/>
            <a:ext cx="3373479" cy="6572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Eficiencia</a:t>
            </a:r>
          </a:p>
        </p:txBody>
      </p:sp>
      <p:sp>
        <p:nvSpPr>
          <p:cNvPr id="100" name="Google Shape;100;g2484f901af3_0_0"/>
          <p:cNvSpPr/>
          <p:nvPr/>
        </p:nvSpPr>
        <p:spPr>
          <a:xfrm>
            <a:off x="1074697" y="3105713"/>
            <a:ext cx="3933291" cy="6465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FF"/>
                </a:solidFill>
                <a:latin typeface="Arial"/>
              </a:rPr>
              <a:t>Flexibilidad</a:t>
            </a:r>
          </a:p>
        </p:txBody>
      </p:sp>
      <p:sp>
        <p:nvSpPr>
          <p:cNvPr id="101" name="Google Shape;101;g2484f901af3_0_0"/>
          <p:cNvSpPr/>
          <p:nvPr/>
        </p:nvSpPr>
        <p:spPr>
          <a:xfrm>
            <a:off x="5639509" y="4481950"/>
            <a:ext cx="5492653" cy="649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5818E"/>
                </a:solidFill>
                <a:latin typeface="Arial"/>
              </a:rPr>
              <a:t>Automatización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4f901af3_0_1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¿Por qué Python?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484f901af3_0_1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g2484f901af3_0_12"/>
          <p:cNvSpPr/>
          <p:nvPr/>
        </p:nvSpPr>
        <p:spPr>
          <a:xfrm>
            <a:off x="7164450" y="3363700"/>
            <a:ext cx="4346551" cy="465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Sintaxis sencilla</a:t>
            </a:r>
          </a:p>
        </p:txBody>
      </p:sp>
      <p:sp>
        <p:nvSpPr>
          <p:cNvPr id="110" name="Google Shape;110;g2484f901af3_0_12"/>
          <p:cNvSpPr/>
          <p:nvPr/>
        </p:nvSpPr>
        <p:spPr>
          <a:xfrm>
            <a:off x="941350" y="1749525"/>
            <a:ext cx="5068922" cy="465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FF"/>
                </a:solidFill>
                <a:latin typeface="Arial"/>
              </a:rPr>
              <a:t>Comunidad activa</a:t>
            </a:r>
          </a:p>
        </p:txBody>
      </p:sp>
      <p:sp>
        <p:nvSpPr>
          <p:cNvPr id="111" name="Google Shape;111;g2484f901af3_0_12"/>
          <p:cNvSpPr/>
          <p:nvPr/>
        </p:nvSpPr>
        <p:spPr>
          <a:xfrm>
            <a:off x="4056951" y="2557300"/>
            <a:ext cx="7251274" cy="5760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5818E"/>
                </a:solidFill>
                <a:latin typeface="Arial"/>
              </a:rPr>
              <a:t>Bibliotecas específicas</a:t>
            </a:r>
          </a:p>
        </p:txBody>
      </p:sp>
      <p:sp>
        <p:nvSpPr>
          <p:cNvPr id="112" name="Google Shape;112;g2484f901af3_0_12"/>
          <p:cNvSpPr/>
          <p:nvPr/>
        </p:nvSpPr>
        <p:spPr>
          <a:xfrm>
            <a:off x="4306951" y="4169588"/>
            <a:ext cx="4033871" cy="424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00"/>
                </a:solidFill>
                <a:latin typeface="Arial"/>
              </a:rPr>
              <a:t>Escalabilidad</a:t>
            </a:r>
          </a:p>
        </p:txBody>
      </p:sp>
      <p:sp>
        <p:nvSpPr>
          <p:cNvPr id="113" name="Google Shape;113;g2484f901af3_0_12"/>
          <p:cNvSpPr/>
          <p:nvPr/>
        </p:nvSpPr>
        <p:spPr>
          <a:xfrm>
            <a:off x="1077976" y="5114925"/>
            <a:ext cx="3605961" cy="424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8761D"/>
                </a:solidFill>
                <a:latin typeface="Arial"/>
              </a:rPr>
              <a:t>Portabilidad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4f901af3_0_20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484f901af3_0_20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g2484f901af3_0_207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https://ikastaroak.tknika.eus/my/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Credenciales: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Usuario: DNI (letra en minúsculas)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Contraseña: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Si no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tienes usuario previo: Py12345#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Tendrás que cambiarla en el primer acceso.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Todo el material estará en el curso de Moodle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Se irá activando el contenido de cada fase en la semana que corresponda.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Entregar script-solución + pantallazo.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484f901af3_0_20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Moodle</a:t>
            </a:r>
            <a:endParaRPr/>
          </a:p>
        </p:txBody>
      </p:sp>
      <p:pic>
        <p:nvPicPr>
          <p:cNvPr id="123" name="Google Shape;123;g2484f901af3_0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901" y="2204875"/>
            <a:ext cx="4476298" cy="1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84f901af3_0_15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484f901af3_0_15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g2484f901af3_0_15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Formato del curso</a:t>
            </a:r>
            <a:endParaRPr/>
          </a:p>
        </p:txBody>
      </p:sp>
      <p:sp>
        <p:nvSpPr>
          <p:cNvPr id="132" name="Google Shape;132;g2484f901af3_0_151"/>
          <p:cNvSpPr txBox="1"/>
          <p:nvPr>
            <p:ph idx="1" type="body"/>
          </p:nvPr>
        </p:nvSpPr>
        <p:spPr>
          <a:xfrm>
            <a:off x="622600" y="2204875"/>
            <a:ext cx="10945200" cy="39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Sesión presencial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b="1"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 horas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Cuatro fases: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Reconocimiento (Footprinting)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Enumeración (Fingerprinting)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Explotación (Explotation)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Post-explotación (Post-explotation)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Una fase por semana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Todos los lunes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 de junio, sesión on-line de 9:30 a 14:30 (</a:t>
            </a:r>
            <a:r>
              <a:rPr b="1"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 horas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Entrega de los ejercicios solucionados de la fase anterior (el 5 de junio, no).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Explicación de contenido de la fase.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Presentación de los ejercicios a realizar.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Profesor disponible para dudas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Todos los jueves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, de 9:30 a 14:30: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Profesor disponible para dudas.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Resto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: trabajo individual (</a:t>
            </a:r>
            <a:r>
              <a:rPr b="1"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 horas</a:t>
            </a:r>
            <a:r>
              <a:rPr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más semanales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s-ES" sz="1400">
                <a:latin typeface="Arial"/>
                <a:ea typeface="Arial"/>
                <a:cs typeface="Arial"/>
                <a:sym typeface="Arial"/>
              </a:rPr>
              <a:t>Horas totales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s-ES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b="1" sz="17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Todo el material estará en el curso de Moodle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Se irá activando el contenido de cada fase en la semana que corresponda.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Entregar script-solución + pantallazo.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2484f901af3_0_151"/>
          <p:cNvPicPr preferRelativeResize="0"/>
          <p:nvPr/>
        </p:nvPicPr>
        <p:blipFill rotWithShape="1">
          <a:blip r:embed="rId3">
            <a:alphaModFix/>
          </a:blip>
          <a:srcRect b="19871" l="0" r="0" t="0"/>
          <a:stretch/>
        </p:blipFill>
        <p:spPr>
          <a:xfrm>
            <a:off x="8131975" y="1927723"/>
            <a:ext cx="3598951" cy="40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58d4397f_0_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4858d4397f_0_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1" name="Google Shape;141;g24858d4397f_0_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Conexión a la infraestructura</a:t>
            </a:r>
            <a:endParaRPr/>
          </a:p>
        </p:txBody>
      </p:sp>
      <p:sp>
        <p:nvSpPr>
          <p:cNvPr id="142" name="Google Shape;142;g24858d4397f_0_9"/>
          <p:cNvSpPr txBox="1"/>
          <p:nvPr/>
        </p:nvSpPr>
        <p:spPr>
          <a:xfrm>
            <a:off x="1489600" y="2009775"/>
            <a:ext cx="96966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-ES" sz="1800">
                <a:solidFill>
                  <a:schemeClr val="dk1"/>
                </a:solidFill>
              </a:rPr>
              <a:t>Equipos Windows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Accede a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https://194.30.54.90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Introduce las credenciales que te hemos entregado en un papel.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Descarga la versión adecuada para tu sistema.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Abre GlobalProtect u configura una conexión nueva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Inicia una conexión con las mismas credenciales.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Comprueba que puedes hacer PING a la IP 192.168.250.240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3" name="Google Shape;143;g24858d4397f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475" y="3381375"/>
            <a:ext cx="1890825" cy="14714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g24858d4397f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8922" y="4648372"/>
            <a:ext cx="2498044" cy="12600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g24858d4397f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9325" y="3084274"/>
            <a:ext cx="3151079" cy="1489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g24858d4397f_0_9"/>
          <p:cNvSpPr/>
          <p:nvPr/>
        </p:nvSpPr>
        <p:spPr>
          <a:xfrm rot="-1542865">
            <a:off x="7756806" y="4493963"/>
            <a:ext cx="1156756" cy="5760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37d714084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vamos a trabajar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37d714084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4" name="Google Shape;154;g1e37d714084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Conexión a la infraestructura (II)</a:t>
            </a:r>
            <a:endParaRPr/>
          </a:p>
        </p:txBody>
      </p:sp>
      <p:sp>
        <p:nvSpPr>
          <p:cNvPr id="155" name="Google Shape;155;g1e37d714084_0_11"/>
          <p:cNvSpPr txBox="1"/>
          <p:nvPr/>
        </p:nvSpPr>
        <p:spPr>
          <a:xfrm>
            <a:off x="1489600" y="1866900"/>
            <a:ext cx="9696600" cy="5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-ES" sz="1800">
                <a:solidFill>
                  <a:schemeClr val="dk1"/>
                </a:solidFill>
              </a:rPr>
              <a:t>Equipos GNU/Linux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Ejecuta en el terminal el siguiente comando: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222222"/>
                </a:solidFill>
                <a:highlight>
                  <a:srgbClr val="B7B7B7"/>
                </a:highlight>
              </a:rPr>
              <a:t>sudo openconnect --protocol=gp --servercert pin-sha256:0pSDa/KEoOpVo1JOSsExzGvkvN2CCZ/WDoVYS4mCjxU= 194.30.54.90</a:t>
            </a:r>
            <a:endParaRPr sz="1100">
              <a:solidFill>
                <a:srgbClr val="222222"/>
              </a:solidFill>
              <a:highlight>
                <a:srgbClr val="B7B7B7"/>
              </a:highlight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s-ES" sz="1800">
                <a:solidFill>
                  <a:schemeClr val="dk1"/>
                </a:solidFill>
              </a:rPr>
              <a:t>Comprueba que puedes hacer PING a la IP 192.168.250.123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6" name="Google Shape;156;g1e37d71408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700" y="2877600"/>
            <a:ext cx="6166953" cy="29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