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0413" cy="6858000"/>
  <p:notesSz cx="6858000" cy="9144000"/>
  <p:embeddedFontLst>
    <p:embeddedFont>
      <p:font typeface="Source Sans Pro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6C4o6c+tzgqk7/h0pnjzLzY5H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D3F22C-07AA-4E0F-874D-49D792667233}">
  <a:tblStyle styleId="{51D3F22C-07AA-4E0F-874D-49D7926672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0647f22a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40647f22a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240647f22aa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84f901af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484f901af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2484f901af3_0_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484f901af3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484f901af3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2484f901af3_0_1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e34b3967e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e34b3967e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1e34b3967e2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484f901af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484f901af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2484f901af3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45300d6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45300d6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445300d63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84f901a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84f901a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2484f901af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84f901af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84f901af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2484f901af3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84f901af3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84f901af3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2484f901af3_0_2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84f901af3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84f901af3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84f901af3_0_1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84f901af3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84f901af3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484f901af3_0_1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84f901af3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84f901af3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2484f901af3_0_1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tknika.eus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-Izenburua">
  <p:cSld name="0-Izenburua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sz="5000" b="1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cxnSp>
        <p:nvCxnSpPr>
          <p:cNvPr id="21" name="Google Shape;21;p5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5" descr="G:\Mi unidad\ana\Tknika\LOGOs TKNIKA\header_ppt_unevoc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Atala tituluarekin">
  <p:cSld name="2-Atala tituluareki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urce Sans Pro"/>
              <a:buNone/>
              <a:defRPr sz="4000" b="1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622598" y="2204864"/>
            <a:ext cx="7200800" cy="381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622598" y="1340768"/>
            <a:ext cx="10945215" cy="43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  <a:defRPr sz="3000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>
            <a:spLocks noGrp="1"/>
          </p:cNvSpPr>
          <p:nvPr>
            <p:ph type="pic" idx="3"/>
          </p:nvPr>
        </p:nvSpPr>
        <p:spPr>
          <a:xfrm>
            <a:off x="8039100" y="2205038"/>
            <a:ext cx="3529013" cy="3816350"/>
          </a:xfrm>
          <a:prstGeom prst="rect">
            <a:avLst/>
          </a:prstGeom>
          <a:noFill/>
          <a:ln>
            <a:noFill/>
          </a:ln>
        </p:spPr>
      </p:sp>
      <p:pic>
        <p:nvPicPr>
          <p:cNvPr id="33" name="Google Shape;33;p6" descr="G:\Mi unidad\ana\Tknika\LOGOs TKNIKA\header_pp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-Indizea">
  <p:cSld name="1-Indizea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78582" y="1124744"/>
            <a:ext cx="1116124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sz="3000" b="1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295006" y="1988840"/>
            <a:ext cx="3600400" cy="3528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925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925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925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925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7" descr="G:\Mi unidad\ana\Tknika\LOGOs TKNIKA\header_pp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Amaiera">
  <p:cSld name="3-Amaiera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sz="2400" b="1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47" name="Google Shape;4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>
            <a:spLocks noGrp="1"/>
          </p:cNvSpPr>
          <p:nvPr>
            <p:ph type="subTitle" idx="1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49" name="Google Shape;49;p8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8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sng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info@tknika.eus</a:t>
            </a:r>
            <a:endParaRPr sz="18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8" descr="G:\Mi unidad\ana\Tknika\LOGOs TKNIKA\header_ppt_unevoc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Atala">
  <p:cSld name="2-Atala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56" name="Google Shape;5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622598" y="1192033"/>
            <a:ext cx="7200800" cy="482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>
            <a:spLocks noGrp="1"/>
          </p:cNvSpPr>
          <p:nvPr>
            <p:ph type="pic" idx="2"/>
          </p:nvPr>
        </p:nvSpPr>
        <p:spPr>
          <a:xfrm>
            <a:off x="8039100" y="1192033"/>
            <a:ext cx="3529013" cy="4829355"/>
          </a:xfrm>
          <a:prstGeom prst="rect">
            <a:avLst/>
          </a:prstGeom>
          <a:noFill/>
          <a:ln>
            <a:noFill/>
          </a:ln>
        </p:spPr>
      </p:sp>
      <p:pic>
        <p:nvPicPr>
          <p:cNvPr id="59" name="Google Shape;59;p9" descr="G:\Mi unidad\ana\Tknika\LOGOs TKNIKA\header_pp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tala_v2">
  <p:cSld name="Atala_v2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sz="3000" b="1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63" name="Google Shape;63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22598" y="1628800"/>
            <a:ext cx="10944600" cy="43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3070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/>
          <p:nvPr/>
        </p:nvSpPr>
        <p:spPr>
          <a:xfrm>
            <a:off x="623206" y="6565359"/>
            <a:ext cx="15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0" descr="G:\Mi unidad\ana\Tknika\LOGOs TKNIKA\header_ppt_unevoc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ziberlab.tknika.eus:8400/participan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kastaroak.tknika.eus/my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/>
        </p:nvSpPr>
        <p:spPr>
          <a:xfrm>
            <a:off x="751750" y="1487881"/>
            <a:ext cx="104412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5200">
                <a:solidFill>
                  <a:schemeClr val="dk1"/>
                </a:solidFill>
              </a:rPr>
              <a:t>Python </a:t>
            </a:r>
            <a:endParaRPr sz="520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5200">
                <a:solidFill>
                  <a:schemeClr val="dk1"/>
                </a:solidFill>
              </a:rPr>
              <a:t>para hacking ético</a:t>
            </a:r>
            <a:endParaRPr sz="5000" b="1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1"/>
          <p:cNvSpPr txBox="1">
            <a:spLocks noGrp="1"/>
          </p:cNvSpPr>
          <p:nvPr>
            <p:ph type="sldNum" idx="12"/>
          </p:nvPr>
        </p:nvSpPr>
        <p:spPr>
          <a:xfrm>
            <a:off x="8739781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1</a:t>
            </a:fld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7391350" y="116632"/>
            <a:ext cx="1296000" cy="7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" descr="D:\Descargas\UNEVOC_Network_Logo_blue_e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"/>
          <p:cNvSpPr txBox="1">
            <a:spLocks noGrp="1"/>
          </p:cNvSpPr>
          <p:nvPr>
            <p:ph type="title" idx="4294967295"/>
          </p:nvPr>
        </p:nvSpPr>
        <p:spPr>
          <a:xfrm>
            <a:off x="2095500" y="4560625"/>
            <a:ext cx="8001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909"/>
              <a:buFont typeface="Source Sans Pro"/>
              <a:buNone/>
            </a:pPr>
            <a:r>
              <a:rPr lang="es-ES"/>
              <a:t>Sesión presencial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0647f22aa_0_11"/>
          <p:cNvSpPr txBox="1">
            <a:spLocks noGrp="1"/>
          </p:cNvSpPr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Cómo vamos a trabajar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240647f22aa_0_11"/>
          <p:cNvSpPr txBox="1">
            <a:spLocks noGrp="1"/>
          </p:cNvSpPr>
          <p:nvPr>
            <p:ph type="sldNum" idx="12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  <p:sp>
        <p:nvSpPr>
          <p:cNvPr id="197" name="Google Shape;197;g240647f22aa_0_11"/>
          <p:cNvSpPr txBox="1">
            <a:spLocks noGrp="1"/>
          </p:cNvSpPr>
          <p:nvPr>
            <p:ph type="body" idx="1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Los retos,como los apuntes, están divididos en cuatro fases: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Reconocimiento (Footprinting)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Enumeración (Fingerprinting)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Explotación (Explotation)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Post-explotación (Post-explotation)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Cada fase está compuesta por varios retos que suman 100 puntos.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240647f22aa_0_11"/>
          <p:cNvSpPr txBox="1">
            <a:spLocks noGrp="1"/>
          </p:cNvSpPr>
          <p:nvPr>
            <p:ph type="body" idx="2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Retos (I)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84f901af3_0_39"/>
          <p:cNvSpPr txBox="1">
            <a:spLocks noGrp="1"/>
          </p:cNvSpPr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Cómo vamos a trabajar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2484f901af3_0_39"/>
          <p:cNvSpPr txBox="1">
            <a:spLocks noGrp="1"/>
          </p:cNvSpPr>
          <p:nvPr>
            <p:ph type="sldNum" idx="12"/>
          </p:nvPr>
        </p:nvSpPr>
        <p:spPr>
          <a:xfrm>
            <a:off x="7745863" y="6165304"/>
            <a:ext cx="28443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  <p:sp>
        <p:nvSpPr>
          <p:cNvPr id="206" name="Google Shape;206;g2484f901af3_0_39"/>
          <p:cNvSpPr txBox="1">
            <a:spLocks noGrp="1"/>
          </p:cNvSpPr>
          <p:nvPr>
            <p:ph type="body" idx="2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Retos (II)</a:t>
            </a:r>
            <a:endParaRPr/>
          </a:p>
        </p:txBody>
      </p:sp>
      <p:sp>
        <p:nvSpPr>
          <p:cNvPr id="207" name="Google Shape;207;g2484f901af3_0_39"/>
          <p:cNvSpPr/>
          <p:nvPr/>
        </p:nvSpPr>
        <p:spPr>
          <a:xfrm>
            <a:off x="3171825" y="1995525"/>
            <a:ext cx="1219200" cy="10287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Reto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Erronka</a:t>
            </a:r>
            <a:endParaRPr/>
          </a:p>
        </p:txBody>
      </p:sp>
      <p:sp>
        <p:nvSpPr>
          <p:cNvPr id="208" name="Google Shape;208;g2484f901af3_0_39"/>
          <p:cNvSpPr/>
          <p:nvPr/>
        </p:nvSpPr>
        <p:spPr>
          <a:xfrm>
            <a:off x="5734050" y="2259825"/>
            <a:ext cx="1562100" cy="432600"/>
          </a:xfrm>
          <a:prstGeom prst="flowChartDecision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/>
              <a:t>Hito 1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/>
              <a:t>Mugarria </a:t>
            </a:r>
            <a:endParaRPr sz="1100"/>
          </a:p>
        </p:txBody>
      </p:sp>
      <p:sp>
        <p:nvSpPr>
          <p:cNvPr id="209" name="Google Shape;209;g2484f901af3_0_39"/>
          <p:cNvSpPr/>
          <p:nvPr/>
        </p:nvSpPr>
        <p:spPr>
          <a:xfrm>
            <a:off x="4391025" y="2400375"/>
            <a:ext cx="1343100" cy="21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0" name="Google Shape;210;g2484f901af3_0_39"/>
          <p:cNvCxnSpPr>
            <a:stCxn id="208" idx="3"/>
            <a:endCxn id="211" idx="1"/>
          </p:cNvCxnSpPr>
          <p:nvPr/>
        </p:nvCxnSpPr>
        <p:spPr>
          <a:xfrm rot="10800000" flipH="1">
            <a:off x="7296150" y="2473725"/>
            <a:ext cx="12384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g2484f901af3_0_39"/>
          <p:cNvCxnSpPr>
            <a:stCxn id="208" idx="3"/>
            <a:endCxn id="213" idx="1"/>
          </p:cNvCxnSpPr>
          <p:nvPr/>
        </p:nvCxnSpPr>
        <p:spPr>
          <a:xfrm>
            <a:off x="7296150" y="2476125"/>
            <a:ext cx="1238400" cy="53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4" name="Google Shape;214;g2484f901af3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400" y="1576050"/>
            <a:ext cx="576000" cy="57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g2484f901af3_0_39"/>
          <p:cNvCxnSpPr>
            <a:stCxn id="208" idx="3"/>
            <a:endCxn id="214" idx="1"/>
          </p:cNvCxnSpPr>
          <p:nvPr/>
        </p:nvCxnSpPr>
        <p:spPr>
          <a:xfrm rot="10800000" flipH="1">
            <a:off x="7296150" y="1864125"/>
            <a:ext cx="1238400" cy="6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g2484f901af3_0_39"/>
          <p:cNvSpPr txBox="1"/>
          <p:nvPr/>
        </p:nvSpPr>
        <p:spPr>
          <a:xfrm>
            <a:off x="8906125" y="1656075"/>
            <a:ext cx="82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latin typeface="Calibri"/>
                <a:ea typeface="Calibri"/>
                <a:cs typeface="Calibri"/>
                <a:sym typeface="Calibri"/>
              </a:rPr>
              <a:t>Pista 1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g2484f901af3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400" y="2185725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2484f901af3_0_39"/>
          <p:cNvSpPr txBox="1"/>
          <p:nvPr/>
        </p:nvSpPr>
        <p:spPr>
          <a:xfrm>
            <a:off x="8867775" y="2289075"/>
            <a:ext cx="82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latin typeface="Calibri"/>
                <a:ea typeface="Calibri"/>
                <a:cs typeface="Calibri"/>
                <a:sym typeface="Calibri"/>
              </a:rPr>
              <a:t> Pista 2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g2484f901af3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400" y="272175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2484f901af3_0_39"/>
          <p:cNvSpPr txBox="1"/>
          <p:nvPr/>
        </p:nvSpPr>
        <p:spPr>
          <a:xfrm>
            <a:off x="8906125" y="2795400"/>
            <a:ext cx="82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latin typeface="Calibri"/>
                <a:ea typeface="Calibri"/>
                <a:cs typeface="Calibri"/>
                <a:sym typeface="Calibri"/>
              </a:rPr>
              <a:t>Pista n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2484f901af3_0_39"/>
          <p:cNvSpPr/>
          <p:nvPr/>
        </p:nvSpPr>
        <p:spPr>
          <a:xfrm>
            <a:off x="3171825" y="3824325"/>
            <a:ext cx="1219200" cy="10287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Reto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Erronka</a:t>
            </a:r>
            <a:endParaRPr/>
          </a:p>
        </p:txBody>
      </p:sp>
      <p:sp>
        <p:nvSpPr>
          <p:cNvPr id="220" name="Google Shape;220;g2484f901af3_0_39"/>
          <p:cNvSpPr/>
          <p:nvPr/>
        </p:nvSpPr>
        <p:spPr>
          <a:xfrm>
            <a:off x="5734050" y="4088625"/>
            <a:ext cx="1562100" cy="432600"/>
          </a:xfrm>
          <a:prstGeom prst="flowChartDecision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/>
              <a:t>Hito 2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/>
              <a:t>Mugarria </a:t>
            </a:r>
            <a:endParaRPr sz="1100"/>
          </a:p>
        </p:txBody>
      </p:sp>
      <p:sp>
        <p:nvSpPr>
          <p:cNvPr id="221" name="Google Shape;221;g2484f901af3_0_39"/>
          <p:cNvSpPr/>
          <p:nvPr/>
        </p:nvSpPr>
        <p:spPr>
          <a:xfrm>
            <a:off x="4391025" y="4229175"/>
            <a:ext cx="1343100" cy="21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2" name="Google Shape;222;g2484f901af3_0_39"/>
          <p:cNvCxnSpPr>
            <a:stCxn id="220" idx="3"/>
            <a:endCxn id="223" idx="1"/>
          </p:cNvCxnSpPr>
          <p:nvPr/>
        </p:nvCxnSpPr>
        <p:spPr>
          <a:xfrm rot="10800000" flipH="1">
            <a:off x="7296150" y="4302525"/>
            <a:ext cx="12384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g2484f901af3_0_39"/>
          <p:cNvCxnSpPr>
            <a:stCxn id="220" idx="3"/>
            <a:endCxn id="225" idx="1"/>
          </p:cNvCxnSpPr>
          <p:nvPr/>
        </p:nvCxnSpPr>
        <p:spPr>
          <a:xfrm>
            <a:off x="7296150" y="4304925"/>
            <a:ext cx="1238400" cy="52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6" name="Google Shape;226;g2484f901af3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400" y="3368138"/>
            <a:ext cx="576000" cy="57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g2484f901af3_0_39"/>
          <p:cNvCxnSpPr>
            <a:stCxn id="220" idx="3"/>
          </p:cNvCxnSpPr>
          <p:nvPr/>
        </p:nvCxnSpPr>
        <p:spPr>
          <a:xfrm rot="10800000" flipH="1">
            <a:off x="7296150" y="3600525"/>
            <a:ext cx="1247700" cy="70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8" name="Google Shape;228;g2484f901af3_0_39"/>
          <p:cNvSpPr txBox="1"/>
          <p:nvPr/>
        </p:nvSpPr>
        <p:spPr>
          <a:xfrm>
            <a:off x="8906125" y="3484875"/>
            <a:ext cx="82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latin typeface="Calibri"/>
                <a:ea typeface="Calibri"/>
                <a:cs typeface="Calibri"/>
                <a:sym typeface="Calibri"/>
              </a:rPr>
              <a:t>Pista 1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g2484f901af3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400" y="4014525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2484f901af3_0_39"/>
          <p:cNvSpPr txBox="1"/>
          <p:nvPr/>
        </p:nvSpPr>
        <p:spPr>
          <a:xfrm>
            <a:off x="8867775" y="4117875"/>
            <a:ext cx="82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latin typeface="Calibri"/>
                <a:ea typeface="Calibri"/>
                <a:cs typeface="Calibri"/>
                <a:sym typeface="Calibri"/>
              </a:rPr>
              <a:t> Pista 2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g2484f901af3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400" y="4543113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2484f901af3_0_39"/>
          <p:cNvSpPr txBox="1"/>
          <p:nvPr/>
        </p:nvSpPr>
        <p:spPr>
          <a:xfrm>
            <a:off x="8906125" y="4624200"/>
            <a:ext cx="82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latin typeface="Calibri"/>
                <a:ea typeface="Calibri"/>
                <a:cs typeface="Calibri"/>
                <a:sym typeface="Calibri"/>
              </a:rPr>
              <a:t>Pista n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2484f901af3_0_39"/>
          <p:cNvSpPr/>
          <p:nvPr/>
        </p:nvSpPr>
        <p:spPr>
          <a:xfrm>
            <a:off x="3171825" y="5424525"/>
            <a:ext cx="1219200" cy="10287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Reto 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Erronka</a:t>
            </a:r>
            <a:endParaRPr/>
          </a:p>
        </p:txBody>
      </p:sp>
      <p:sp>
        <p:nvSpPr>
          <p:cNvPr id="232" name="Google Shape;232;g2484f901af3_0_39"/>
          <p:cNvSpPr/>
          <p:nvPr/>
        </p:nvSpPr>
        <p:spPr>
          <a:xfrm>
            <a:off x="5734050" y="5688825"/>
            <a:ext cx="1562100" cy="432600"/>
          </a:xfrm>
          <a:prstGeom prst="flowChartDecision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/>
              <a:t>Hito n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/>
              <a:t>Mugarria </a:t>
            </a:r>
            <a:endParaRPr sz="1100"/>
          </a:p>
        </p:txBody>
      </p:sp>
      <p:sp>
        <p:nvSpPr>
          <p:cNvPr id="233" name="Google Shape;233;g2484f901af3_0_39"/>
          <p:cNvSpPr/>
          <p:nvPr/>
        </p:nvSpPr>
        <p:spPr>
          <a:xfrm>
            <a:off x="4391025" y="5829375"/>
            <a:ext cx="1343100" cy="21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4" name="Google Shape;234;g2484f901af3_0_39"/>
          <p:cNvCxnSpPr>
            <a:stCxn id="232" idx="3"/>
            <a:endCxn id="235" idx="1"/>
          </p:cNvCxnSpPr>
          <p:nvPr/>
        </p:nvCxnSpPr>
        <p:spPr>
          <a:xfrm rot="10800000" flipH="1">
            <a:off x="7296150" y="5902725"/>
            <a:ext cx="12384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g2484f901af3_0_39"/>
          <p:cNvCxnSpPr>
            <a:stCxn id="232" idx="3"/>
            <a:endCxn id="237" idx="1"/>
          </p:cNvCxnSpPr>
          <p:nvPr/>
        </p:nvCxnSpPr>
        <p:spPr>
          <a:xfrm>
            <a:off x="7296150" y="5905125"/>
            <a:ext cx="1238400" cy="43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38" name="Google Shape;238;g2484f901af3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875" y="5067788"/>
            <a:ext cx="576000" cy="57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g2484f901af3_0_39"/>
          <p:cNvCxnSpPr>
            <a:stCxn id="232" idx="3"/>
            <a:endCxn id="238" idx="1"/>
          </p:cNvCxnSpPr>
          <p:nvPr/>
        </p:nvCxnSpPr>
        <p:spPr>
          <a:xfrm rot="10800000" flipH="1">
            <a:off x="7296150" y="5355825"/>
            <a:ext cx="1228800" cy="54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" name="Google Shape;240;g2484f901af3_0_39"/>
          <p:cNvSpPr txBox="1"/>
          <p:nvPr/>
        </p:nvSpPr>
        <p:spPr>
          <a:xfrm>
            <a:off x="8906125" y="5085075"/>
            <a:ext cx="82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latin typeface="Calibri"/>
                <a:ea typeface="Calibri"/>
                <a:cs typeface="Calibri"/>
                <a:sym typeface="Calibri"/>
              </a:rPr>
              <a:t>Pista 1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g2484f901af3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400" y="5614725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2484f901af3_0_39"/>
          <p:cNvSpPr txBox="1"/>
          <p:nvPr/>
        </p:nvSpPr>
        <p:spPr>
          <a:xfrm>
            <a:off x="8906125" y="5719900"/>
            <a:ext cx="82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latin typeface="Calibri"/>
                <a:ea typeface="Calibri"/>
                <a:cs typeface="Calibri"/>
                <a:sym typeface="Calibri"/>
              </a:rPr>
              <a:t> Pista 2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g2484f901af3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400" y="6052275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2484f901af3_0_39"/>
          <p:cNvSpPr txBox="1"/>
          <p:nvPr/>
        </p:nvSpPr>
        <p:spPr>
          <a:xfrm>
            <a:off x="8906125" y="6224400"/>
            <a:ext cx="82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latin typeface="Calibri"/>
                <a:ea typeface="Calibri"/>
                <a:cs typeface="Calibri"/>
                <a:sym typeface="Calibri"/>
              </a:rPr>
              <a:t>Pista n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2484f901af3_0_39"/>
          <p:cNvSpPr txBox="1"/>
          <p:nvPr/>
        </p:nvSpPr>
        <p:spPr>
          <a:xfrm rot="-5400000">
            <a:off x="9300" y="3762975"/>
            <a:ext cx="4734000" cy="6465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rgbClr val="EA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 cada fase...</a:t>
            </a:r>
            <a:endParaRPr>
              <a:solidFill>
                <a:srgbClr val="EA999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484f901af3_0_199"/>
          <p:cNvSpPr txBox="1">
            <a:spLocks noGrp="1"/>
          </p:cNvSpPr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Cómo vamos a trabajar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2484f901af3_0_199"/>
          <p:cNvSpPr txBox="1">
            <a:spLocks noGrp="1"/>
          </p:cNvSpPr>
          <p:nvPr>
            <p:ph type="sldNum" idx="12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  <p:sp>
        <p:nvSpPr>
          <p:cNvPr id="251" name="Google Shape;251;g2484f901af3_0_199"/>
          <p:cNvSpPr txBox="1">
            <a:spLocks noGrp="1"/>
          </p:cNvSpPr>
          <p:nvPr>
            <p:ph type="body" idx="1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s-E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https://192.168.250.240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Usuario y contraseña: ER[tu_número]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Si eres el participante número 9, </a:t>
            </a:r>
            <a:r>
              <a:rPr lang="es-ES" sz="1800" b="1">
                <a:latin typeface="Arial"/>
                <a:ea typeface="Arial"/>
                <a:cs typeface="Arial"/>
                <a:sym typeface="Arial"/>
              </a:rPr>
              <a:t>ER9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Cambia la contraseña en el primer acceso.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Cada fase durará una semana: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Del lunes a las 9:30 al siguiente lunes a las 9:00.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2484f901af3_0_199"/>
          <p:cNvSpPr txBox="1">
            <a:spLocks noGrp="1"/>
          </p:cNvSpPr>
          <p:nvPr>
            <p:ph type="body" idx="2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Retos (III)</a:t>
            </a:r>
            <a:endParaRPr/>
          </a:p>
        </p:txBody>
      </p:sp>
      <p:pic>
        <p:nvPicPr>
          <p:cNvPr id="253" name="Google Shape;253;g2484f901af3_0_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1263" y="2984300"/>
            <a:ext cx="2676525" cy="2257425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e34b3967e2_1_0"/>
          <p:cNvSpPr txBox="1">
            <a:spLocks noGrp="1"/>
          </p:cNvSpPr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Cómo vamos a trabajar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1e34b3967e2_1_0"/>
          <p:cNvSpPr txBox="1">
            <a:spLocks noGrp="1"/>
          </p:cNvSpPr>
          <p:nvPr>
            <p:ph type="sldNum" idx="12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  <p:sp>
        <p:nvSpPr>
          <p:cNvPr id="261" name="Google Shape;261;g1e34b3967e2_1_0"/>
          <p:cNvSpPr txBox="1">
            <a:spLocks noGrp="1"/>
          </p:cNvSpPr>
          <p:nvPr>
            <p:ph type="body" idx="2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Retos (IV)</a:t>
            </a:r>
            <a:endParaRPr/>
          </a:p>
        </p:txBody>
      </p:sp>
      <p:pic>
        <p:nvPicPr>
          <p:cNvPr id="262" name="Google Shape;262;g1e34b3967e2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475" y="1491193"/>
            <a:ext cx="3978914" cy="4779831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3" name="Google Shape;263;g1e34b3967e2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4014" y="1491193"/>
            <a:ext cx="3122531" cy="4779832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4" name="Google Shape;264;g1e34b3967e2_1_0"/>
          <p:cNvSpPr/>
          <p:nvPr/>
        </p:nvSpPr>
        <p:spPr>
          <a:xfrm>
            <a:off x="2491225" y="3088125"/>
            <a:ext cx="5092800" cy="119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/>
              <a:t>Al abrir el reto, hitos y pistas</a:t>
            </a:r>
            <a:endParaRPr sz="16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484f901af3_0_23"/>
          <p:cNvSpPr txBox="1">
            <a:spLocks noGrp="1"/>
          </p:cNvSpPr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Evaluación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2484f901af3_0_23"/>
          <p:cNvSpPr txBox="1">
            <a:spLocks noGrp="1"/>
          </p:cNvSpPr>
          <p:nvPr>
            <p:ph type="sldNum" idx="12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  <p:sp>
        <p:nvSpPr>
          <p:cNvPr id="272" name="Google Shape;272;g2484f901af3_0_23"/>
          <p:cNvSpPr txBox="1">
            <a:spLocks noGrp="1"/>
          </p:cNvSpPr>
          <p:nvPr>
            <p:ph type="body" idx="1"/>
          </p:nvPr>
        </p:nvSpPr>
        <p:spPr>
          <a:xfrm>
            <a:off x="622600" y="1525988"/>
            <a:ext cx="10945200" cy="449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Solucionar un hito implica: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Introducir en la aplicación la solución correcta.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Subir al Moodle el script realizado por ti.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Subir al Moodle un pantallazo donde se muestre la ejecución del script y la impresión en pantalla.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En cada fase, hay que obtener al menos el 50% de la puntuación.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Las pistas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■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La primera resta menos de la mitad.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■"/>
            </a:pPr>
            <a:r>
              <a:rPr lang="es-ES" sz="1800" b="1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Utilizando la segunda, la resta total es superior al 50%. </a:t>
            </a:r>
            <a:endParaRPr sz="1800" b="1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ES" sz="25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!!! </a:t>
            </a:r>
            <a:r>
              <a:rPr lang="es-ES" sz="1800" b="1">
                <a:latin typeface="Arial"/>
                <a:ea typeface="Arial"/>
                <a:cs typeface="Arial"/>
                <a:sym typeface="Arial"/>
              </a:rPr>
              <a:t>En algunos casos, una pista da la solución del reto, pero quita casi todos los puntos. </a:t>
            </a:r>
            <a:endParaRPr sz="1800" b="1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OBJETIVO: </a:t>
            </a:r>
            <a:r>
              <a:rPr lang="es-ES" sz="1800" b="1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ayudar a que pueda haber diferentes ritmos</a:t>
            </a:r>
            <a:endParaRPr sz="1800" b="1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La primera pista ayuda un poco.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El resto ayuda bastante.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3" name="Google Shape;273;g2484f901af3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250" y="4044573"/>
            <a:ext cx="477050" cy="4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  <p:sp>
        <p:nvSpPr>
          <p:cNvPr id="82" name="Google Shape;82;p2"/>
          <p:cNvSpPr txBox="1"/>
          <p:nvPr/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AURKIBIDEA</a:t>
            </a:r>
            <a:endParaRPr sz="3000" b="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195025" y="1628800"/>
            <a:ext cx="11372100" cy="43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71550" lvl="0" indent="-539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arenR"/>
            </a:pPr>
            <a:r>
              <a:rPr lang="es-ES" sz="2800" dirty="0">
                <a:latin typeface="Source Sans Pro"/>
                <a:ea typeface="Source Sans Pro"/>
                <a:cs typeface="Source Sans Pro"/>
                <a:sym typeface="Source Sans Pro"/>
              </a:rPr>
              <a:t>Propósitos del curso</a:t>
            </a:r>
            <a:endParaRPr sz="28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71550" lvl="0" indent="-539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arenR"/>
            </a:pPr>
            <a:r>
              <a:rPr lang="es-ES" sz="2800" dirty="0">
                <a:latin typeface="Source Sans Pro"/>
                <a:ea typeface="Source Sans Pro"/>
                <a:cs typeface="Source Sans Pro"/>
                <a:sym typeface="Source Sans Pro"/>
              </a:rPr>
              <a:t>¿Por qué usar scripts?</a:t>
            </a:r>
            <a:endParaRPr sz="28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71550" lvl="0" indent="-539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Sans Pro"/>
              <a:buAutoNum type="arabicParenR"/>
            </a:pPr>
            <a:r>
              <a:rPr lang="es-ES" sz="2800" dirty="0">
                <a:latin typeface="Source Sans Pro"/>
                <a:ea typeface="Source Sans Pro"/>
                <a:cs typeface="Source Sans Pro"/>
                <a:sym typeface="Source Sans Pro"/>
              </a:rPr>
              <a:t>¿Por qué Python?</a:t>
            </a:r>
            <a:endParaRPr sz="28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71550" lvl="0" indent="-539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Sans Pro"/>
              <a:buAutoNum type="arabicParenR"/>
            </a:pPr>
            <a:r>
              <a:rPr lang="es-ES" sz="2800" dirty="0">
                <a:latin typeface="Source Sans Pro"/>
                <a:ea typeface="Source Sans Pro"/>
                <a:cs typeface="Source Sans Pro"/>
                <a:sym typeface="Source Sans Pro"/>
              </a:rPr>
              <a:t>Cómo vamos a trabajar</a:t>
            </a:r>
            <a:endParaRPr sz="28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371600" lvl="2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Sans Pro"/>
              <a:buAutoNum type="romanLcParenR"/>
            </a:pPr>
            <a:r>
              <a:rPr lang="es-ES" sz="28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Moodle</a:t>
            </a:r>
            <a:endParaRPr sz="28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371600" lvl="2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Sans Pro"/>
              <a:buAutoNum type="romanLcParenR"/>
            </a:pPr>
            <a:r>
              <a:rPr lang="es-ES" sz="28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Formato del </a:t>
            </a:r>
            <a:r>
              <a:rPr lang="es-ES" sz="2800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curso</a:t>
            </a:r>
            <a:endParaRPr lang="es-ES" sz="28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371600" lvl="2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Sans Pro"/>
              <a:buAutoNum type="romanLcParenR"/>
            </a:pPr>
            <a:r>
              <a:rPr lang="es-ES" sz="2800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Máquina </a:t>
            </a:r>
            <a:r>
              <a:rPr lang="es-ES" sz="2800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Kali</a:t>
            </a:r>
            <a:r>
              <a:rPr lang="es-ES" sz="28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/Linux</a:t>
            </a:r>
            <a:endParaRPr sz="28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371600" lvl="2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Sans Pro"/>
              <a:buAutoNum type="romanLcParenR"/>
            </a:pPr>
            <a:r>
              <a:rPr lang="es-ES" sz="2800" dirty="0">
                <a:latin typeface="Source Sans Pro"/>
                <a:ea typeface="Source Sans Pro"/>
                <a:cs typeface="Source Sans Pro"/>
                <a:sym typeface="Source Sans Pro"/>
              </a:rPr>
              <a:t>Retos </a:t>
            </a:r>
            <a:endParaRPr sz="28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371600" lvl="2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Sans Pro"/>
              <a:buAutoNum type="romanLcParenR"/>
            </a:pPr>
            <a:r>
              <a:rPr lang="es-ES" sz="2800" dirty="0">
                <a:latin typeface="Source Sans Pro"/>
                <a:ea typeface="Source Sans Pro"/>
                <a:cs typeface="Source Sans Pro"/>
                <a:sym typeface="Source Sans Pro"/>
              </a:rPr>
              <a:t>Evaluación</a:t>
            </a:r>
            <a:endParaRPr sz="28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514350" lvl="0" indent="-34925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45300d635_0_0"/>
          <p:cNvSpPr txBox="1">
            <a:spLocks noGrp="1"/>
          </p:cNvSpPr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Propósitos del curso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2445300d635_0_0"/>
          <p:cNvSpPr txBox="1">
            <a:spLocks noGrp="1"/>
          </p:cNvSpPr>
          <p:nvPr>
            <p:ph type="sldNum" idx="12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  <p:sp>
        <p:nvSpPr>
          <p:cNvPr id="91" name="Google Shape;91;g2445300d635_0_0"/>
          <p:cNvSpPr txBox="1">
            <a:spLocks noGrp="1"/>
          </p:cNvSpPr>
          <p:nvPr>
            <p:ph type="body" idx="1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s-ES" sz="2000"/>
              <a:t>Comprensión de técnicas utilizadas en cada fase del hacking ético. </a:t>
            </a:r>
            <a:endParaRPr sz="20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s-ES" sz="2000"/>
              <a:t>Conocer y utilizar librerías de Python muy útiles para dichas técnicas. </a:t>
            </a:r>
            <a:endParaRPr sz="20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s-ES" sz="2000"/>
              <a:t>Puesta en práctica en entorno similar a uno real. </a:t>
            </a:r>
            <a:endParaRPr sz="20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s-ES" sz="2000"/>
              <a:t>Ejercicios que puedan llevarse al aula. 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84f901af3_0_0"/>
          <p:cNvSpPr txBox="1">
            <a:spLocks noGrp="1"/>
          </p:cNvSpPr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¿Por qué usar scripts?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2484f901af3_0_0"/>
          <p:cNvSpPr txBox="1">
            <a:spLocks noGrp="1"/>
          </p:cNvSpPr>
          <p:nvPr>
            <p:ph type="sldNum" idx="12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  <p:sp>
        <p:nvSpPr>
          <p:cNvPr id="99" name="Google Shape;99;g2484f901af3_0_0"/>
          <p:cNvSpPr/>
          <p:nvPr/>
        </p:nvSpPr>
        <p:spPr>
          <a:xfrm>
            <a:off x="4541797" y="1781175"/>
            <a:ext cx="3373479" cy="6572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latin typeface="Arial"/>
              </a:rPr>
              <a:t>Eficiencia</a:t>
            </a:r>
          </a:p>
        </p:txBody>
      </p:sp>
      <p:sp>
        <p:nvSpPr>
          <p:cNvPr id="100" name="Google Shape;100;g2484f901af3_0_0"/>
          <p:cNvSpPr/>
          <p:nvPr/>
        </p:nvSpPr>
        <p:spPr>
          <a:xfrm>
            <a:off x="1074697" y="3105713"/>
            <a:ext cx="3933291" cy="64656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900FF"/>
                </a:solidFill>
                <a:latin typeface="Arial"/>
              </a:rPr>
              <a:t>Flexibilidad</a:t>
            </a:r>
          </a:p>
        </p:txBody>
      </p:sp>
      <p:sp>
        <p:nvSpPr>
          <p:cNvPr id="101" name="Google Shape;101;g2484f901af3_0_0"/>
          <p:cNvSpPr/>
          <p:nvPr/>
        </p:nvSpPr>
        <p:spPr>
          <a:xfrm>
            <a:off x="5639509" y="4481950"/>
            <a:ext cx="5492653" cy="6492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45818E"/>
                </a:solidFill>
                <a:latin typeface="Arial"/>
              </a:rPr>
              <a:t>Automatización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84f901af3_0_12"/>
          <p:cNvSpPr txBox="1">
            <a:spLocks noGrp="1"/>
          </p:cNvSpPr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¿Por qué Python?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484f901af3_0_12"/>
          <p:cNvSpPr txBox="1">
            <a:spLocks noGrp="1"/>
          </p:cNvSpPr>
          <p:nvPr>
            <p:ph type="sldNum" idx="12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  <p:sp>
        <p:nvSpPr>
          <p:cNvPr id="109" name="Google Shape;109;g2484f901af3_0_12"/>
          <p:cNvSpPr/>
          <p:nvPr/>
        </p:nvSpPr>
        <p:spPr>
          <a:xfrm>
            <a:off x="7164450" y="3363700"/>
            <a:ext cx="4346551" cy="465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latin typeface="Arial"/>
              </a:rPr>
              <a:t>Sintaxis sencilla</a:t>
            </a:r>
          </a:p>
        </p:txBody>
      </p:sp>
      <p:sp>
        <p:nvSpPr>
          <p:cNvPr id="110" name="Google Shape;110;g2484f901af3_0_12"/>
          <p:cNvSpPr/>
          <p:nvPr/>
        </p:nvSpPr>
        <p:spPr>
          <a:xfrm>
            <a:off x="941350" y="1749525"/>
            <a:ext cx="5068922" cy="465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900FF"/>
                </a:solidFill>
                <a:latin typeface="Arial"/>
              </a:rPr>
              <a:t>Comunidad activa</a:t>
            </a:r>
          </a:p>
        </p:txBody>
      </p:sp>
      <p:sp>
        <p:nvSpPr>
          <p:cNvPr id="111" name="Google Shape;111;g2484f901af3_0_12"/>
          <p:cNvSpPr/>
          <p:nvPr/>
        </p:nvSpPr>
        <p:spPr>
          <a:xfrm>
            <a:off x="4056951" y="2557300"/>
            <a:ext cx="7251274" cy="5760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45818E"/>
                </a:solidFill>
                <a:latin typeface="Arial"/>
              </a:rPr>
              <a:t>Bibliotecas específicas</a:t>
            </a:r>
          </a:p>
        </p:txBody>
      </p:sp>
      <p:sp>
        <p:nvSpPr>
          <p:cNvPr id="112" name="Google Shape;112;g2484f901af3_0_12"/>
          <p:cNvSpPr/>
          <p:nvPr/>
        </p:nvSpPr>
        <p:spPr>
          <a:xfrm>
            <a:off x="4306951" y="4169588"/>
            <a:ext cx="4033871" cy="424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90000"/>
                </a:solidFill>
                <a:latin typeface="Arial"/>
              </a:rPr>
              <a:t>Escalabilidad</a:t>
            </a:r>
          </a:p>
        </p:txBody>
      </p:sp>
      <p:sp>
        <p:nvSpPr>
          <p:cNvPr id="113" name="Google Shape;113;g2484f901af3_0_12"/>
          <p:cNvSpPr/>
          <p:nvPr/>
        </p:nvSpPr>
        <p:spPr>
          <a:xfrm>
            <a:off x="1077976" y="5114925"/>
            <a:ext cx="3605961" cy="424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38761D"/>
                </a:solidFill>
                <a:latin typeface="Arial"/>
              </a:rPr>
              <a:t>Portabilidad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84f901af3_0_207"/>
          <p:cNvSpPr txBox="1">
            <a:spLocks noGrp="1"/>
          </p:cNvSpPr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Cómo vamos a trabajar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484f901af3_0_207"/>
          <p:cNvSpPr txBox="1">
            <a:spLocks noGrp="1"/>
          </p:cNvSpPr>
          <p:nvPr>
            <p:ph type="sldNum" idx="12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  <p:sp>
        <p:nvSpPr>
          <p:cNvPr id="121" name="Google Shape;121;g2484f901af3_0_207"/>
          <p:cNvSpPr txBox="1">
            <a:spLocks noGrp="1"/>
          </p:cNvSpPr>
          <p:nvPr>
            <p:ph type="body" idx="1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s-E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https://ikastaroak.tknika.eus/my/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Credenciales: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Usuario: DNI (letra en minúsculas)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Contraseña: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371600" lvl="2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-ES" sz="1800" b="1">
                <a:latin typeface="Arial"/>
                <a:ea typeface="Arial"/>
                <a:cs typeface="Arial"/>
                <a:sym typeface="Arial"/>
              </a:rPr>
              <a:t>Si no 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tienes usuario previo: Py12345#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371600" lvl="2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Tendrás que cambiarla en el primer acceso.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Todo el material estará en el curso de Moodle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Se irá activando el contenido de cada fase en la semana que corresponda.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Entregar script-solución + pantallazo.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2484f901af3_0_207"/>
          <p:cNvSpPr txBox="1">
            <a:spLocks noGrp="1"/>
          </p:cNvSpPr>
          <p:nvPr>
            <p:ph type="body" idx="2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Moodle</a:t>
            </a:r>
            <a:endParaRPr/>
          </a:p>
        </p:txBody>
      </p:sp>
      <p:pic>
        <p:nvPicPr>
          <p:cNvPr id="123" name="Google Shape;123;g2484f901af3_0_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3901" y="2204875"/>
            <a:ext cx="4476298" cy="18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84f901af3_0_151"/>
          <p:cNvSpPr txBox="1">
            <a:spLocks noGrp="1"/>
          </p:cNvSpPr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Cómo vamos a trabajar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2484f901af3_0_151"/>
          <p:cNvSpPr txBox="1">
            <a:spLocks noGrp="1"/>
          </p:cNvSpPr>
          <p:nvPr>
            <p:ph type="sldNum" idx="12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  <p:sp>
        <p:nvSpPr>
          <p:cNvPr id="131" name="Google Shape;131;g2484f901af3_0_151"/>
          <p:cNvSpPr txBox="1">
            <a:spLocks noGrp="1"/>
          </p:cNvSpPr>
          <p:nvPr>
            <p:ph type="body" idx="2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Formato del curso</a:t>
            </a:r>
            <a:endParaRPr/>
          </a:p>
        </p:txBody>
      </p:sp>
      <p:sp>
        <p:nvSpPr>
          <p:cNvPr id="132" name="Google Shape;132;g2484f901af3_0_151"/>
          <p:cNvSpPr txBox="1">
            <a:spLocks noGrp="1"/>
          </p:cNvSpPr>
          <p:nvPr>
            <p:ph type="body" idx="1"/>
          </p:nvPr>
        </p:nvSpPr>
        <p:spPr>
          <a:xfrm>
            <a:off x="622600" y="2204875"/>
            <a:ext cx="10945200" cy="396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❖"/>
            </a:pPr>
            <a:r>
              <a:rPr lang="es-ES" sz="1400" b="1">
                <a:latin typeface="Arial"/>
                <a:ea typeface="Arial"/>
                <a:cs typeface="Arial"/>
                <a:sym typeface="Arial"/>
              </a:rPr>
              <a:t>Sesión presencial </a:t>
            </a:r>
            <a:r>
              <a:rPr lang="es-ES" sz="1400">
                <a:latin typeface="Arial"/>
                <a:ea typeface="Arial"/>
                <a:cs typeface="Arial"/>
                <a:sym typeface="Arial"/>
              </a:rPr>
              <a:t>de </a:t>
            </a:r>
            <a:r>
              <a:rPr lang="es-ES" sz="1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 horas</a:t>
            </a:r>
            <a:r>
              <a:rPr lang="es-ES" sz="1400">
                <a:latin typeface="Arial"/>
                <a:ea typeface="Arial"/>
                <a:cs typeface="Arial"/>
                <a:sym typeface="Arial"/>
              </a:rPr>
              <a:t>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s-ES" sz="1400" b="1">
                <a:latin typeface="Arial"/>
                <a:ea typeface="Arial"/>
                <a:cs typeface="Arial"/>
                <a:sym typeface="Arial"/>
              </a:rPr>
              <a:t>Cuatro fases: 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Reconocimiento (Footprinting)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Enumeración (Fingerprinting)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Explotación (Explotation)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Post-explotación (Post-explotation)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Una fase por semana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s-ES" sz="1400" b="1">
                <a:latin typeface="Arial"/>
                <a:ea typeface="Arial"/>
                <a:cs typeface="Arial"/>
                <a:sym typeface="Arial"/>
              </a:rPr>
              <a:t>Todos los lunes</a:t>
            </a:r>
            <a:r>
              <a:rPr lang="es-ES" sz="1400">
                <a:latin typeface="Arial"/>
                <a:ea typeface="Arial"/>
                <a:cs typeface="Arial"/>
                <a:sym typeface="Arial"/>
              </a:rPr>
              <a:t> de junio, sesión on-line de 9:30 a 14:30 (</a:t>
            </a:r>
            <a:r>
              <a:rPr lang="es-ES" sz="1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5 horas</a:t>
            </a:r>
            <a:r>
              <a:rPr lang="es-ES" sz="1400"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Entrega de los ejercicios solucionados de la fase anterior (el 5 de junio, no).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Explicación de contenido de la fase.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Presentación de los ejercicios a realizar.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Profesor disponible para dudas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s-ES" sz="1400" b="1">
                <a:latin typeface="Arial"/>
                <a:ea typeface="Arial"/>
                <a:cs typeface="Arial"/>
                <a:sym typeface="Arial"/>
              </a:rPr>
              <a:t>Todos los jueves</a:t>
            </a:r>
            <a:r>
              <a:rPr lang="es-ES" sz="1400">
                <a:latin typeface="Arial"/>
                <a:ea typeface="Arial"/>
                <a:cs typeface="Arial"/>
                <a:sym typeface="Arial"/>
              </a:rPr>
              <a:t>, de 9:30 a 14:30: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Profesor disponible para dudas.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s-ES" sz="1400" b="1">
                <a:latin typeface="Arial"/>
                <a:ea typeface="Arial"/>
                <a:cs typeface="Arial"/>
                <a:sym typeface="Arial"/>
              </a:rPr>
              <a:t>Resto</a:t>
            </a:r>
            <a:r>
              <a:rPr lang="es-ES" sz="1400">
                <a:latin typeface="Arial"/>
                <a:ea typeface="Arial"/>
                <a:cs typeface="Arial"/>
                <a:sym typeface="Arial"/>
              </a:rPr>
              <a:t>: trabajo individual (</a:t>
            </a:r>
            <a:r>
              <a:rPr lang="es-ES" sz="1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6 horas</a:t>
            </a:r>
            <a:r>
              <a:rPr lang="es-E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más semanales</a:t>
            </a:r>
            <a:r>
              <a:rPr lang="es-ES" sz="1400"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s-ES" sz="1400" b="1">
                <a:latin typeface="Arial"/>
                <a:ea typeface="Arial"/>
                <a:cs typeface="Arial"/>
                <a:sym typeface="Arial"/>
              </a:rPr>
              <a:t>Horas totales</a:t>
            </a:r>
            <a:r>
              <a:rPr lang="es-ES" sz="14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-ES" sz="17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45</a:t>
            </a:r>
            <a:endParaRPr sz="17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Todo el material estará en el curso de Moodle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Se irá activando el contenido de cada fase en la semana que corresponda.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Entregar script-solución + pantallazo.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3" name="Google Shape;133;g2484f901af3_0_151"/>
          <p:cNvPicPr preferRelativeResize="0"/>
          <p:nvPr/>
        </p:nvPicPr>
        <p:blipFill rotWithShape="1">
          <a:blip r:embed="rId3">
            <a:alphaModFix/>
          </a:blip>
          <a:srcRect b="19871"/>
          <a:stretch/>
        </p:blipFill>
        <p:spPr>
          <a:xfrm>
            <a:off x="8131975" y="1927723"/>
            <a:ext cx="3598951" cy="408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84f901af3_0_160"/>
          <p:cNvSpPr txBox="1">
            <a:spLocks noGrp="1"/>
          </p:cNvSpPr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Cómo vamos a trabajar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484f901af3_0_160"/>
          <p:cNvSpPr txBox="1">
            <a:spLocks noGrp="1"/>
          </p:cNvSpPr>
          <p:nvPr>
            <p:ph type="sldNum" idx="12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  <p:sp>
        <p:nvSpPr>
          <p:cNvPr id="175" name="Google Shape;175;g2484f901af3_0_160"/>
          <p:cNvSpPr txBox="1">
            <a:spLocks noGrp="1"/>
          </p:cNvSpPr>
          <p:nvPr>
            <p:ph type="body" idx="2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Máquina Kali (II)</a:t>
            </a:r>
            <a:endParaRPr/>
          </a:p>
        </p:txBody>
      </p:sp>
      <p:sp>
        <p:nvSpPr>
          <p:cNvPr id="176" name="Google Shape;176;g2484f901af3_0_160"/>
          <p:cNvSpPr txBox="1">
            <a:spLocks noGrp="1"/>
          </p:cNvSpPr>
          <p:nvPr>
            <p:ph type="body" idx="1"/>
          </p:nvPr>
        </p:nvSpPr>
        <p:spPr>
          <a:xfrm>
            <a:off x="622600" y="1892200"/>
            <a:ext cx="10945200" cy="4128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s-ES" sz="1800" b="1">
                <a:latin typeface="Arial"/>
                <a:ea typeface="Arial"/>
                <a:cs typeface="Arial"/>
                <a:sym typeface="Arial"/>
              </a:rPr>
              <a:t>Credenciales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: kali/kali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Comprobar acceso a Internet.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Todos los paquetes que vayas a necesitar ya están instalados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Busca la secuencia de caracteres (◕‿−) para saber qué añadir o modificar en cada script.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Puede que en algún script tengas que tocar más de un punto.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7" name="Google Shape;177;g2484f901af3_0_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1799" y="4936300"/>
            <a:ext cx="2589600" cy="8595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8" name="Google Shape;178;g2484f901af3_0_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9400" y="4199098"/>
            <a:ext cx="477050" cy="4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2484f901af3_0_1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4600" y="1604625"/>
            <a:ext cx="3679960" cy="20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84f901af3_0_171"/>
          <p:cNvSpPr txBox="1">
            <a:spLocks noGrp="1"/>
          </p:cNvSpPr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Cómo vamos a trabajar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2484f901af3_0_171"/>
          <p:cNvSpPr txBox="1">
            <a:spLocks noGrp="1"/>
          </p:cNvSpPr>
          <p:nvPr>
            <p:ph type="sldNum" idx="12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  <p:sp>
        <p:nvSpPr>
          <p:cNvPr id="187" name="Google Shape;187;g2484f901af3_0_171"/>
          <p:cNvSpPr txBox="1">
            <a:spLocks noGrp="1"/>
          </p:cNvSpPr>
          <p:nvPr>
            <p:ph type="body" idx="2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Máquina Kali (III)</a:t>
            </a:r>
            <a:endParaRPr/>
          </a:p>
        </p:txBody>
      </p:sp>
      <p:sp>
        <p:nvSpPr>
          <p:cNvPr id="188" name="Google Shape;188;g2484f901af3_0_171"/>
          <p:cNvSpPr txBox="1">
            <a:spLocks noGrp="1"/>
          </p:cNvSpPr>
          <p:nvPr>
            <p:ph type="body" idx="1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lang="es-ES" sz="1800" b="1">
                <a:latin typeface="Arial"/>
                <a:ea typeface="Arial"/>
                <a:cs typeface="Arial"/>
                <a:sym typeface="Arial"/>
              </a:rPr>
              <a:t>Trabajar con los scripts. </a:t>
            </a:r>
            <a:endParaRPr sz="1800" b="1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s-ES" sz="1800" b="1">
                <a:latin typeface="Arial"/>
                <a:ea typeface="Arial"/>
                <a:cs typeface="Arial"/>
                <a:sym typeface="Arial"/>
              </a:rPr>
              <a:t>Editores de texto: 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nano, vim, mousepad…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s-ES" sz="1800" b="1">
                <a:latin typeface="Arial"/>
                <a:ea typeface="Arial"/>
                <a:cs typeface="Arial"/>
                <a:sym typeface="Arial"/>
              </a:rPr>
              <a:t>Entorno de desarrollo IDLE: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9" name="Google Shape;189;g2484f901af3_0_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813" y="3571875"/>
            <a:ext cx="755332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709</Words>
  <Application>Microsoft Office PowerPoint</Application>
  <PresentationFormat>Personalizado</PresentationFormat>
  <Paragraphs>254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Courier New</vt:lpstr>
      <vt:lpstr>Source Sans Pro</vt:lpstr>
      <vt:lpstr>Noto Sans</vt:lpstr>
      <vt:lpstr>Calibri</vt:lpstr>
      <vt:lpstr>Tema de Office</vt:lpstr>
      <vt:lpstr>Sesión presencial</vt:lpstr>
      <vt:lpstr>Presentación de PowerPoint</vt:lpstr>
      <vt:lpstr> Propósitos del curso </vt:lpstr>
      <vt:lpstr> ¿Por qué usar scripts? </vt:lpstr>
      <vt:lpstr> ¿Por qué Python? </vt:lpstr>
      <vt:lpstr> Cómo vamos a trabajar </vt:lpstr>
      <vt:lpstr> Cómo vamos a trabajar </vt:lpstr>
      <vt:lpstr> Cómo vamos a trabajar </vt:lpstr>
      <vt:lpstr> Cómo vamos a trabajar </vt:lpstr>
      <vt:lpstr> Cómo vamos a trabajar </vt:lpstr>
      <vt:lpstr> Cómo vamos a trabajar </vt:lpstr>
      <vt:lpstr> Cómo vamos a trabajar </vt:lpstr>
      <vt:lpstr> Cómo vamos a trabajar </vt:lpstr>
      <vt:lpstr> Evaluación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presencial</dc:title>
  <cp:lastModifiedBy>DPTO.INF</cp:lastModifiedBy>
  <cp:revision>1</cp:revision>
  <dcterms:modified xsi:type="dcterms:W3CDTF">2023-07-03T08:38:30Z</dcterms:modified>
</cp:coreProperties>
</file>