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8" roundtripDataSignature="AMtx7mhedXFS8Aa61tZ2pRmARTj3SNAX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bfbaedad0_0_5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dbfbaedad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dbfbaedad0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bfbaedad0_0_6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bfbaeda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dbfbaedad0_0_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bfbaedad0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bfbaed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dbfbaedad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bfbaedad0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bfbaeda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dbfbaedad0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bfbaedad0_0_1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dbfbaeda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2dbfbaedad0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bfbaedad0_0_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bfbaeda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dbfbaedad0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bfbaedad0_0_2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bfbae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dbfbaedad0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bfbaedad0_0_3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bfbaeda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dbfbaedad0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bfbaedad0_0_4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dbfbaedad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2dbfbaedad0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bfbaedad0_0_4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bfbaedad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dbfbaedad0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1" sz="5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6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6"/>
          <p:cNvGrpSpPr/>
          <p:nvPr/>
        </p:nvGrpSpPr>
        <p:grpSpPr>
          <a:xfrm>
            <a:off x="203781" y="44624"/>
            <a:ext cx="10787969" cy="868588"/>
            <a:chOff x="203781" y="44624"/>
            <a:chExt cx="10787969" cy="868588"/>
          </a:xfrm>
        </p:grpSpPr>
        <p:pic>
          <p:nvPicPr>
            <p:cNvPr id="24" name="Google Shape;24;p6"/>
            <p:cNvPicPr preferRelativeResize="0"/>
            <p:nvPr/>
          </p:nvPicPr>
          <p:blipFill rotWithShape="1">
            <a:blip r:embed="rId3">
              <a:alphaModFix/>
            </a:blip>
            <a:srcRect b="0" l="0" r="20055" t="0"/>
            <a:stretch/>
          </p:blipFill>
          <p:spPr>
            <a:xfrm>
              <a:off x="203781" y="44624"/>
              <a:ext cx="9419817" cy="868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41109" y="117740"/>
              <a:ext cx="950641" cy="7189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 b="0" l="14308" r="14145" t="0"/>
          <a:stretch/>
        </p:blipFill>
        <p:spPr>
          <a:xfrm>
            <a:off x="2134766" y="60100"/>
            <a:ext cx="7920880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609521" y="1066630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622598" y="1642694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0" l="14308" r="14145" t="0"/>
          <a:stretch/>
        </p:blipFill>
        <p:spPr>
          <a:xfrm>
            <a:off x="2134766" y="60100"/>
            <a:ext cx="7920880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51" name="Google Shape;51;p9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9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9"/>
          <p:cNvGrpSpPr/>
          <p:nvPr/>
        </p:nvGrpSpPr>
        <p:grpSpPr>
          <a:xfrm>
            <a:off x="203781" y="44624"/>
            <a:ext cx="10787969" cy="868588"/>
            <a:chOff x="203781" y="44624"/>
            <a:chExt cx="10787969" cy="868588"/>
          </a:xfrm>
        </p:grpSpPr>
        <p:pic>
          <p:nvPicPr>
            <p:cNvPr id="54" name="Google Shape;54;p9"/>
            <p:cNvPicPr preferRelativeResize="0"/>
            <p:nvPr/>
          </p:nvPicPr>
          <p:blipFill rotWithShape="1">
            <a:blip r:embed="rId4">
              <a:alphaModFix/>
            </a:blip>
            <a:srcRect b="0" l="0" r="20055" t="0"/>
            <a:stretch/>
          </p:blipFill>
          <p:spPr>
            <a:xfrm>
              <a:off x="203781" y="44624"/>
              <a:ext cx="9419817" cy="868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41109" y="117740"/>
              <a:ext cx="950641" cy="7189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id="63" name="Google Shape;63;p10"/>
          <p:cNvPicPr preferRelativeResize="0"/>
          <p:nvPr/>
        </p:nvPicPr>
        <p:blipFill rotWithShape="1">
          <a:blip r:embed="rId3">
            <a:alphaModFix/>
          </a:blip>
          <a:srcRect b="0" l="14308" r="14145" t="0"/>
          <a:stretch/>
        </p:blipFill>
        <p:spPr>
          <a:xfrm>
            <a:off x="2134766" y="60100"/>
            <a:ext cx="7920880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info@tknika.eu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780950" y="2132856"/>
            <a:ext cx="10441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5000">
                <a:solidFill>
                  <a:schemeClr val="dk1"/>
                </a:solidFill>
              </a:rPr>
              <a:t>KONTZIENTZIAZIO KANPAINAK</a:t>
            </a:r>
            <a:endParaRPr b="1" sz="5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5000">
                <a:solidFill>
                  <a:schemeClr val="dk1"/>
                </a:solidFill>
              </a:rPr>
              <a:t>phishing-vishing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874626" y="4973106"/>
            <a:ext cx="104411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>
                <a:solidFill>
                  <a:schemeClr val="dk1"/>
                </a:solidFill>
              </a:rPr>
              <a:t>Garikoitz Etxeberria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bfbaedad0_0_56"/>
          <p:cNvSpPr txBox="1"/>
          <p:nvPr/>
        </p:nvSpPr>
        <p:spPr>
          <a:xfrm>
            <a:off x="244225" y="2321706"/>
            <a:ext cx="1044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5000">
                <a:solidFill>
                  <a:schemeClr val="dk1"/>
                </a:solidFill>
              </a:rPr>
              <a:t>			EBALUAZIOA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41" name="Google Shape;141;g2dbfbaedad0_0_56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bfbaedad0_0_62"/>
          <p:cNvSpPr txBox="1"/>
          <p:nvPr>
            <p:ph type="title"/>
          </p:nvPr>
        </p:nvSpPr>
        <p:spPr>
          <a:xfrm>
            <a:off x="478582" y="1124744"/>
            <a:ext cx="111612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EBALUAZIOA</a:t>
            </a:r>
            <a:endParaRPr/>
          </a:p>
        </p:txBody>
      </p:sp>
      <p:sp>
        <p:nvSpPr>
          <p:cNvPr id="148" name="Google Shape;148;g2dbfbaedad0_0_6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9" name="Google Shape;149;g2dbfbaedad0_0_62"/>
          <p:cNvSpPr txBox="1"/>
          <p:nvPr>
            <p:ph idx="1" type="body"/>
          </p:nvPr>
        </p:nvSpPr>
        <p:spPr>
          <a:xfrm>
            <a:off x="935202" y="1988850"/>
            <a:ext cx="9700500" cy="352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ES" sz="2600"/>
              <a:t>Asistentzia</a:t>
            </a:r>
            <a:endParaRPr sz="2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ES" sz="2600"/>
              <a:t>Ikastaroko praktikak jorratu</a:t>
            </a:r>
            <a:endParaRPr sz="2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ES" sz="2600"/>
              <a:t>Bukaeran informe bat entregatu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COLABORADORES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4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4"/>
          <p:cNvSpPr txBox="1"/>
          <p:nvPr/>
        </p:nvSpPr>
        <p:spPr>
          <a:xfrm>
            <a:off x="635542" y="2852936"/>
            <a:ext cx="10932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 txBox="1"/>
          <p:nvPr>
            <p:ph idx="12" type="sldNum"/>
          </p:nvPr>
        </p:nvSpPr>
        <p:spPr>
          <a:xfrm>
            <a:off x="8736463" y="6237312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3041338" y="1628799"/>
            <a:ext cx="6120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ESKERRIK ASKO  </a:t>
            </a:r>
            <a:r>
              <a:rPr b="1" i="0" lang="es-ES" sz="2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GRACIAS  </a:t>
            </a:r>
            <a:r>
              <a:rPr b="1" i="0" lang="es-E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bfbaedad0_0_0"/>
          <p:cNvSpPr txBox="1"/>
          <p:nvPr>
            <p:ph type="title"/>
          </p:nvPr>
        </p:nvSpPr>
        <p:spPr>
          <a:xfrm>
            <a:off x="478582" y="1124744"/>
            <a:ext cx="111612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ES"/>
              <a:t>AURKIBIDEA</a:t>
            </a:r>
            <a:endParaRPr/>
          </a:p>
        </p:txBody>
      </p:sp>
      <p:sp>
        <p:nvSpPr>
          <p:cNvPr id="78" name="Google Shape;78;g2dbfbaedad0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9" name="Google Shape;79;g2dbfbaedad0_0_0"/>
          <p:cNvSpPr txBox="1"/>
          <p:nvPr>
            <p:ph idx="1" type="body"/>
          </p:nvPr>
        </p:nvSpPr>
        <p:spPr>
          <a:xfrm>
            <a:off x="1273152" y="1988850"/>
            <a:ext cx="9471900" cy="352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AutoNum type="arabicPeriod"/>
            </a:pPr>
            <a:r>
              <a:rPr lang="es-ES" sz="2600"/>
              <a:t>Sarrera</a:t>
            </a:r>
            <a:endParaRPr sz="2600"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AutoNum type="arabicPeriod"/>
            </a:pPr>
            <a:r>
              <a:rPr lang="es-ES" sz="2600"/>
              <a:t>Edukiak + egutegia</a:t>
            </a:r>
            <a:endParaRPr sz="2600"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AutoNum type="arabicPeriod"/>
            </a:pPr>
            <a:r>
              <a:rPr lang="es-ES" sz="2600"/>
              <a:t>Helburuak</a:t>
            </a:r>
            <a:endParaRPr sz="2600"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s-ES" sz="2600"/>
              <a:t>Ebaluazioa</a:t>
            </a:r>
            <a:endParaRPr sz="2600"/>
          </a:p>
          <a:p>
            <a:pPr indent="-3492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bfbaedad0_0_7"/>
          <p:cNvSpPr txBox="1"/>
          <p:nvPr>
            <p:ph type="title"/>
          </p:nvPr>
        </p:nvSpPr>
        <p:spPr>
          <a:xfrm>
            <a:off x="478582" y="1124744"/>
            <a:ext cx="111612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SARRERA</a:t>
            </a:r>
            <a:endParaRPr/>
          </a:p>
        </p:txBody>
      </p:sp>
      <p:sp>
        <p:nvSpPr>
          <p:cNvPr id="86" name="Google Shape;86;g2dbfbaedad0_0_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7" name="Google Shape;87;g2dbfbaedad0_0_7"/>
          <p:cNvSpPr txBox="1"/>
          <p:nvPr>
            <p:ph idx="1" type="body"/>
          </p:nvPr>
        </p:nvSpPr>
        <p:spPr>
          <a:xfrm>
            <a:off x="935202" y="1988850"/>
            <a:ext cx="9700500" cy="352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813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ES" sz="2600"/>
              <a:t>Ikastaro honetan </a:t>
            </a:r>
            <a:r>
              <a:rPr b="1" lang="es-ES" sz="2600"/>
              <a:t>PHISHING</a:t>
            </a:r>
            <a:r>
              <a:rPr lang="es-ES" sz="2600"/>
              <a:t>-ak eta </a:t>
            </a:r>
            <a:r>
              <a:rPr b="1" lang="es-ES" sz="2600"/>
              <a:t>VISHING</a:t>
            </a:r>
            <a:r>
              <a:rPr lang="es-ES" sz="2600"/>
              <a:t>-ak, suposatzen duten mehatxuaren inguruko lanketa egin nahi da.</a:t>
            </a:r>
            <a:endParaRPr sz="2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 sz="2600"/>
          </a:p>
          <a:p>
            <a:pPr indent="-3813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ES" sz="2600"/>
              <a:t>Eraso horietatik nola babestu ikasteko, egitura ezberdinetan burutu beharreko </a:t>
            </a:r>
            <a:r>
              <a:rPr b="1" lang="es-ES" sz="2600"/>
              <a:t>KONTZIENTZIAZIO </a:t>
            </a:r>
            <a:r>
              <a:rPr lang="es-ES" sz="2600"/>
              <a:t>lana burutzeko ideiak landu nahi dira.</a:t>
            </a:r>
            <a:endParaRPr sz="2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 sz="2600"/>
          </a:p>
          <a:p>
            <a:pPr indent="-3813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ES" sz="2600"/>
              <a:t>Ikastaroa </a:t>
            </a:r>
            <a:r>
              <a:rPr b="1" lang="es-ES" sz="2600"/>
              <a:t>praktikoa </a:t>
            </a:r>
            <a:r>
              <a:rPr lang="es-ES" sz="2600"/>
              <a:t>eta parte-hartzailea izango da.</a:t>
            </a:r>
            <a:endParaRPr sz="4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bfbaedad0_0_14"/>
          <p:cNvSpPr txBox="1"/>
          <p:nvPr/>
        </p:nvSpPr>
        <p:spPr>
          <a:xfrm>
            <a:off x="780950" y="2132856"/>
            <a:ext cx="10441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5000">
                <a:solidFill>
                  <a:schemeClr val="dk1"/>
                </a:solidFill>
              </a:rPr>
              <a:t>EDUKIAK</a:t>
            </a:r>
            <a:endParaRPr b="1" sz="5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300">
                <a:solidFill>
                  <a:schemeClr val="dk1"/>
                </a:solidFill>
              </a:rPr>
              <a:t>EGUTEGIA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94" name="Google Shape;94;g2dbfbaedad0_0_14"/>
          <p:cNvSpPr txBox="1"/>
          <p:nvPr/>
        </p:nvSpPr>
        <p:spPr>
          <a:xfrm>
            <a:off x="875401" y="4287306"/>
            <a:ext cx="104412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chemeClr val="dk1"/>
                </a:solidFill>
              </a:rPr>
              <a:t>Ekainak 12-14-17 </a:t>
            </a:r>
            <a:r>
              <a:rPr lang="es-ES" sz="2000">
                <a:solidFill>
                  <a:schemeClr val="dk1"/>
                </a:solidFill>
              </a:rPr>
              <a:t>4 ordu saio bakoitza + txosten baten entrega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dk1"/>
                </a:solidFill>
              </a:rPr>
              <a:t>Saio presentzialak 9:30tatik 13:30tara </a:t>
            </a:r>
            <a:r>
              <a:rPr b="1" lang="es-ES" sz="2000">
                <a:solidFill>
                  <a:schemeClr val="dk1"/>
                </a:solidFill>
              </a:rPr>
              <a:t>Tknikan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5" name="Google Shape;95;g2dbfbaedad0_0_14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bfbaedad0_0_21"/>
          <p:cNvSpPr txBox="1"/>
          <p:nvPr>
            <p:ph type="title"/>
          </p:nvPr>
        </p:nvSpPr>
        <p:spPr>
          <a:xfrm>
            <a:off x="514607" y="1322094"/>
            <a:ext cx="111612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s-ES"/>
              <a:t>1.saioa:</a:t>
            </a:r>
            <a:r>
              <a:rPr lang="es-ES" sz="2600"/>
              <a:t>Phishing eta vishing-ari buruzko sarrera 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s-ES" sz="2600"/>
              <a:t>Ekainak 12 (4 ordu)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dbfbaedad0_0_2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Google Shape;103;g2dbfbaedad0_0_21"/>
          <p:cNvSpPr txBox="1"/>
          <p:nvPr>
            <p:ph idx="1" type="body"/>
          </p:nvPr>
        </p:nvSpPr>
        <p:spPr>
          <a:xfrm>
            <a:off x="935202" y="1988850"/>
            <a:ext cx="9700500" cy="352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ES" sz="2100"/>
              <a:t>Phishing eta vishing definizioa, adibideak</a:t>
            </a:r>
            <a:endParaRPr sz="2100"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ES" sz="2100"/>
              <a:t>Phishing- eta vishing-aren eragina erakundeetan eta pertsonengan</a:t>
            </a:r>
            <a:endParaRPr sz="2100"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ES" sz="2100"/>
              <a:t>Metodologia:</a:t>
            </a:r>
            <a:endParaRPr sz="2100"/>
          </a:p>
          <a:p>
            <a:pPr indent="0" lvl="0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s-ES" sz="2100"/>
              <a:t>Praktikoa</a:t>
            </a:r>
            <a:r>
              <a:rPr lang="es-ES" sz="2100"/>
              <a:t>:</a:t>
            </a:r>
            <a:endParaRPr sz="2100"/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s-ES" sz="2100"/>
              <a:t>OSINT ikerketa. </a:t>
            </a:r>
            <a:endParaRPr sz="2100"/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○"/>
            </a:pPr>
            <a:r>
              <a:rPr lang="es-ES" sz="2100"/>
              <a:t>Perfil faltsuen sorrera, email tenporalak, irudi faltsuak…</a:t>
            </a:r>
            <a:endParaRPr sz="21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F323D"/>
              </a:buClr>
              <a:buSzPts val="2200"/>
              <a:buFont typeface="Arial"/>
              <a:buChar char="○"/>
            </a:pPr>
            <a:r>
              <a:rPr lang="es-ES" sz="2100"/>
              <a:t>Webguneetan topatu daiteken informazioa. </a:t>
            </a:r>
            <a:r>
              <a:rPr b="1" lang="es-ES" sz="2100"/>
              <a:t>Dorks</a:t>
            </a:r>
            <a:endParaRPr b="1" sz="21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2100"/>
              <a:t>Ingenieritza soziala</a:t>
            </a:r>
            <a:r>
              <a:rPr b="1" lang="es-ES" sz="2000"/>
              <a:t>:FOCA, MALTEGO,THEHARVESTER…</a:t>
            </a:r>
            <a:endParaRPr sz="21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F323D"/>
              </a:buClr>
              <a:buSzPts val="2200"/>
              <a:buFont typeface="Arial"/>
              <a:buChar char="○"/>
            </a:pPr>
            <a:r>
              <a:rPr lang="es-ES" sz="2100"/>
              <a:t>Metadatuak: </a:t>
            </a:r>
            <a:r>
              <a:rPr b="1" lang="es-ES" sz="2100"/>
              <a:t>Exiftools</a:t>
            </a:r>
            <a:endParaRPr b="1"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bfbaedad0_0_28"/>
          <p:cNvSpPr txBox="1"/>
          <p:nvPr>
            <p:ph type="title"/>
          </p:nvPr>
        </p:nvSpPr>
        <p:spPr>
          <a:xfrm>
            <a:off x="478582" y="1124744"/>
            <a:ext cx="111612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s-ES"/>
              <a:t>2. saioa: </a:t>
            </a:r>
            <a:r>
              <a:rPr lang="es-ES" sz="2600"/>
              <a:t>Phishing-vishing teknikak </a:t>
            </a:r>
            <a:endParaRPr sz="2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Ekainak 14 (4 ordu)</a:t>
            </a:r>
            <a:endParaRPr/>
          </a:p>
        </p:txBody>
      </p:sp>
      <p:sp>
        <p:nvSpPr>
          <p:cNvPr id="110" name="Google Shape;110;g2dbfbaedad0_0_2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1" name="Google Shape;111;g2dbfbaedad0_0_28"/>
          <p:cNvSpPr txBox="1"/>
          <p:nvPr>
            <p:ph idx="1" type="body"/>
          </p:nvPr>
        </p:nvSpPr>
        <p:spPr>
          <a:xfrm>
            <a:off x="935202" y="1988850"/>
            <a:ext cx="9700500" cy="352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Nola identifikatzen dira biktimak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Nola sortzen dira mezu elektronikoak, webgune faltsuak…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Phishing eta vishing taktika ohikoenak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-ES" sz="2400"/>
              <a:t>Praktikoa</a:t>
            </a:r>
            <a:r>
              <a:rPr lang="es-ES" sz="2400"/>
              <a:t>:</a:t>
            </a:r>
            <a:endParaRPr b="1" sz="2500">
              <a:solidFill>
                <a:srgbClr val="2F323D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s-ES" sz="2400"/>
              <a:t>Webguneen suplantazioa. </a:t>
            </a:r>
            <a:r>
              <a:rPr b="1" lang="es-ES" sz="2400"/>
              <a:t>Domeinuak…</a:t>
            </a:r>
            <a:endParaRPr b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b="1" lang="es-ES" sz="2400"/>
              <a:t>Email </a:t>
            </a:r>
            <a:r>
              <a:rPr lang="es-ES" sz="2400"/>
              <a:t>txantiloiak.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b="1" lang="es-ES" sz="2400"/>
              <a:t>Gophish </a:t>
            </a:r>
            <a:r>
              <a:rPr lang="es-ES" sz="2400"/>
              <a:t>konfigurazioa. Kanpainaren diseinua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bfbaedad0_0_35"/>
          <p:cNvSpPr txBox="1"/>
          <p:nvPr>
            <p:ph type="title"/>
          </p:nvPr>
        </p:nvSpPr>
        <p:spPr>
          <a:xfrm>
            <a:off x="514607" y="1364794"/>
            <a:ext cx="111612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3.saioa:Vishing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Babesa + Inzidentzien kudeaketa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Ekainak 17 </a:t>
            </a:r>
            <a:r>
              <a:rPr lang="es-ES" sz="2800"/>
              <a:t>(4 ordu)</a:t>
            </a:r>
            <a:endParaRPr/>
          </a:p>
        </p:txBody>
      </p:sp>
      <p:sp>
        <p:nvSpPr>
          <p:cNvPr id="118" name="Google Shape;118;g2dbfbaedad0_0_3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9" name="Google Shape;119;g2dbfbaedad0_0_35"/>
          <p:cNvSpPr txBox="1"/>
          <p:nvPr>
            <p:ph idx="1" type="body"/>
          </p:nvPr>
        </p:nvSpPr>
        <p:spPr>
          <a:xfrm>
            <a:off x="935202" y="2432900"/>
            <a:ext cx="9700500" cy="352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 sz="1800"/>
              <a:t>1.ATALA:PRAKTIKOA.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b="1" lang="es-ES" sz="1800"/>
              <a:t>Vishing adibidea (2 ordu)</a:t>
            </a:r>
            <a:endParaRPr b="1"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ES" sz="1800"/>
              <a:t>2.ATALA:Nola babestu phishing eta vishing-etik (1 ordu)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/>
              <a:t>Phishing eta vishing-aren biktima ez izateko jardunbide egokiak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/>
              <a:t>Nola identifikatu mezu elektronikoak eta phishing eta vishing webguneak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/>
              <a:t>Zer egin mezu elektroniko bat jasotzen bada edo phishing edo vishing webgune bat bisitatzen bada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/>
              <a:t>Phishing eta vishing-etik babesteko tresnak eta baliabideak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bfbaedad0_0_42"/>
          <p:cNvSpPr txBox="1"/>
          <p:nvPr/>
        </p:nvSpPr>
        <p:spPr>
          <a:xfrm>
            <a:off x="244225" y="2321706"/>
            <a:ext cx="1044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5000">
                <a:solidFill>
                  <a:schemeClr val="dk1"/>
                </a:solidFill>
              </a:rPr>
              <a:t>			HELBURUAK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26" name="Google Shape;126;g2dbfbaedad0_0_42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bfbaedad0_0_49"/>
          <p:cNvSpPr txBox="1"/>
          <p:nvPr>
            <p:ph type="title"/>
          </p:nvPr>
        </p:nvSpPr>
        <p:spPr>
          <a:xfrm>
            <a:off x="478582" y="1124744"/>
            <a:ext cx="111612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HELBURUAK</a:t>
            </a:r>
            <a:endParaRPr/>
          </a:p>
        </p:txBody>
      </p:sp>
      <p:sp>
        <p:nvSpPr>
          <p:cNvPr id="133" name="Google Shape;133;g2dbfbaedad0_0_4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4" name="Google Shape;134;g2dbfbaedad0_0_49"/>
          <p:cNvSpPr txBox="1"/>
          <p:nvPr>
            <p:ph idx="1" type="body"/>
          </p:nvPr>
        </p:nvSpPr>
        <p:spPr>
          <a:xfrm>
            <a:off x="935202" y="1988850"/>
            <a:ext cx="9700500" cy="352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ES" sz="2600"/>
              <a:t>Irakasleagoa prestatu.</a:t>
            </a:r>
            <a:endParaRPr sz="2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ES" sz="2600"/>
              <a:t>Ikastetxeetan gaiari buruzko lanketa bultzatu.</a:t>
            </a:r>
            <a:endParaRPr sz="2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ES" sz="2600"/>
              <a:t>Ikasgeletan ikasitakoa landu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2019-06-11T21:19:49Z</dcterms:created>
  <dc:creator>Álvaro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1A715F24-4386-4A66-A90D-ED1F03EE57CA</vt:lpwstr>
  </property>
  <property fmtid="{D5CDD505-2E9C-101B-9397-08002B2CF9AE}" pid="3" name="ArticulatePath">
    <vt:lpwstr>0-plantilla_powerpoint_16x9</vt:lpwstr>
  </property>
</Properties>
</file>