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04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0" roundtripDataSignature="AMtx7mjichb6vypWgTl1nKwuxH/Q18BM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d71ea3cab_1_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d71ea3ca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dd71ea3cab_1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d71ea3cab_1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d71ea3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dd71ea3cab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d71ea3cab_1_10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dd71ea3ca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dd71ea3cab_1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71ea3cab_1_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71ea3ca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d71ea3cab_1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d71ea3cab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d71ea3c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dd71ea3cab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d71ea3cab_1_1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d71ea3ca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d71ea3cab_1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49c933560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49c9335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e49c93356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d71ea3cab_1_1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d71ea3ca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dd71ea3cab_1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d71ea3ca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dd71ea3cab_1_8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49c933560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e49c9335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2e49c933560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23078fa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c23078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dc23078fa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49c933560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49c9335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e49c93356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23078fa6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dc23078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dc23078fa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4382ebe75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4382ebe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e4382ebe75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d71ea3cab_1_14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d71ea3cab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dd71ea3cab_1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71ea3cab_1_7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d71ea3ca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dd71ea3cab_1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382ebe7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e4382eb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e4382ebe7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d71ea3cab_1_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d71ea3ca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dd71ea3cab_1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49c93356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49c933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49c93356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6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3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09521" y="1066630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22598" y="1642694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9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54" name="Google Shape;54;p9"/>
            <p:cNvPicPr preferRelativeResize="0"/>
            <p:nvPr/>
          </p:nvPicPr>
          <p:blipFill rotWithShape="1">
            <a:blip r:embed="rId4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71ea3cab_1_224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g2dd71ea3cab_1_224"/>
          <p:cNvSpPr txBox="1"/>
          <p:nvPr>
            <p:ph idx="1" type="subTitle"/>
          </p:nvPr>
        </p:nvSpPr>
        <p:spPr>
          <a:xfrm>
            <a:off x="1619820" y="476352"/>
            <a:ext cx="889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dd71ea3cab_1_224"/>
          <p:cNvSpPr txBox="1"/>
          <p:nvPr>
            <p:ph idx="2" type="body"/>
          </p:nvPr>
        </p:nvSpPr>
        <p:spPr>
          <a:xfrm>
            <a:off x="793211" y="476352"/>
            <a:ext cx="88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g2dd71ea3cab_1_224" title="Subtítulo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2dd71ea3cab_1_224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500"/>
              <a:buFont typeface="Calibri"/>
              <a:buAutoNum type="arabicPeriod"/>
              <a:defRPr b="0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A3C9"/>
              </a:buClr>
              <a:buSzPts val="1300"/>
              <a:buFont typeface="Arial"/>
              <a:buChar char="•"/>
              <a:defRPr b="0" i="0" sz="1200" u="none" cap="none" strike="noStrike">
                <a:solidFill>
                  <a:srgbClr val="8FC0D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1.jpg"/><Relationship Id="rId5" Type="http://schemas.openxmlformats.org/officeDocument/2006/relationships/image" Target="../media/image25.jpg"/><Relationship Id="rId6" Type="http://schemas.openxmlformats.org/officeDocument/2006/relationships/image" Target="../media/image33.jpg"/><Relationship Id="rId7" Type="http://schemas.openxmlformats.org/officeDocument/2006/relationships/image" Target="../media/image30.jpg"/><Relationship Id="rId8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osafe-awareness.com/phishing-demo/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cXp3GW0_sKYxoOBc0MRIIo89efOoTTUt/view?usp=sharing" TargetMode="External"/><Relationship Id="rId4" Type="http://schemas.openxmlformats.org/officeDocument/2006/relationships/hyperlink" Target="https://drive.google.com/file/d/1RrrkHilsVKiqu2bJVUZtuY2MCa5GrPR_/view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nfo@tknika.e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10.png"/><Relationship Id="rId5" Type="http://schemas.openxmlformats.org/officeDocument/2006/relationships/image" Target="../media/image40.pn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780950" y="2132856"/>
            <a:ext cx="104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KONTZIENTZIAZIO</a:t>
            </a:r>
            <a:endParaRPr b="1"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KANPAÑA</a:t>
            </a:r>
            <a:endParaRPr b="1"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d71ea3cab_1_55"/>
          <p:cNvSpPr/>
          <p:nvPr/>
        </p:nvSpPr>
        <p:spPr>
          <a:xfrm>
            <a:off x="411475" y="1148025"/>
            <a:ext cx="31155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dd71ea3cab_1_55"/>
          <p:cNvSpPr txBox="1"/>
          <p:nvPr>
            <p:ph type="ctrTitle"/>
          </p:nvPr>
        </p:nvSpPr>
        <p:spPr>
          <a:xfrm>
            <a:off x="673825" y="1923000"/>
            <a:ext cx="9804900" cy="301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/>
              <a:t>Telefono-dei</a:t>
            </a:r>
            <a:r>
              <a:rPr b="0" lang="es-ES" sz="2600"/>
              <a:t> bidez eginiko </a:t>
            </a:r>
            <a:r>
              <a:rPr lang="es-ES" sz="2600"/>
              <a:t>phishing </a:t>
            </a:r>
            <a:r>
              <a:rPr b="0" lang="es-ES" sz="2600"/>
              <a:t>eraso mota bat dira. 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ES" sz="2600"/>
              <a:t>Ziberdelitugileek pertsonak deitzen dituzte eta enpresa edo erakunde baten ordezkariak direla esanez. Erabiltzaileari bere informazio pertsonala emateko edo esteka batean klik egiteko eska diezaiokete.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174" name="Google Shape;174;g2dd71ea3cab_1_5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2dd71ea3cab_1_55"/>
          <p:cNvSpPr txBox="1"/>
          <p:nvPr/>
        </p:nvSpPr>
        <p:spPr>
          <a:xfrm>
            <a:off x="811000" y="1192950"/>
            <a:ext cx="781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VISHING: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d71ea3cab_1_38"/>
          <p:cNvSpPr/>
          <p:nvPr/>
        </p:nvSpPr>
        <p:spPr>
          <a:xfrm>
            <a:off x="411475" y="1224225"/>
            <a:ext cx="83250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dd71ea3cab_1_38"/>
          <p:cNvSpPr txBox="1"/>
          <p:nvPr>
            <p:ph type="ctrTitle"/>
          </p:nvPr>
        </p:nvSpPr>
        <p:spPr>
          <a:xfrm>
            <a:off x="860725" y="2087025"/>
            <a:ext cx="8065500" cy="301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600"/>
              <a:t>Smishing</a:t>
            </a:r>
            <a:r>
              <a:rPr lang="es-ES" sz="2400"/>
              <a:t>:</a:t>
            </a:r>
            <a:r>
              <a:rPr b="0" lang="es-ES" sz="2400"/>
              <a:t> </a:t>
            </a:r>
            <a:endParaRPr b="0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/>
              <a:t>SMS </a:t>
            </a:r>
            <a:r>
              <a:rPr b="0" lang="es-ES" sz="2400"/>
              <a:t>Testu-mezuen bidez egin ohi da. Ziberdelitugileek legezko enpresa edo erakunde batetik datozela diruditen mezu iruzurtiak bidaltzen dituzte. Testu-mezuak </a:t>
            </a:r>
            <a:r>
              <a:rPr lang="es-ES" sz="2400"/>
              <a:t>esteka </a:t>
            </a:r>
            <a:r>
              <a:rPr b="0" lang="es-ES" sz="2400"/>
              <a:t>bat izan dezake, eta bertan klik egiten denean, erabiltzailea webgune faltsu batera eramaten du.</a:t>
            </a:r>
            <a:endParaRPr b="0"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400"/>
          </a:p>
        </p:txBody>
      </p:sp>
      <p:sp>
        <p:nvSpPr>
          <p:cNvPr id="183" name="Google Shape;183;g2dd71ea3cab_1_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4" name="Google Shape;184;g2dd71ea3cab_1_38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BESTE ERASO MOTA BATZUK: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descr="Interfaz de usuario gráfica, Texto, Aplicación, Chat o mensaje de texto&#10;&#10;Descripción generada automáticamente" id="185" name="Google Shape;185;g2dd71ea3cab_1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376" y="1244425"/>
            <a:ext cx="2076000" cy="40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d71ea3cab_1_104"/>
          <p:cNvSpPr txBox="1"/>
          <p:nvPr/>
        </p:nvSpPr>
        <p:spPr>
          <a:xfrm>
            <a:off x="780950" y="2132856"/>
            <a:ext cx="10441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</a:rPr>
              <a:t>2.ARRISKUAK 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</a:rPr>
              <a:t>ERAKUNDEETAN ETA PERTSONENGAN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92" name="Google Shape;192;g2dd71ea3cab_1_104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d71ea3cab_1_62"/>
          <p:cNvSpPr/>
          <p:nvPr/>
        </p:nvSpPr>
        <p:spPr>
          <a:xfrm>
            <a:off x="411475" y="1224225"/>
            <a:ext cx="675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dd71ea3cab_1_62"/>
          <p:cNvSpPr txBox="1"/>
          <p:nvPr>
            <p:ph type="ctrTitle"/>
          </p:nvPr>
        </p:nvSpPr>
        <p:spPr>
          <a:xfrm>
            <a:off x="860725" y="2087025"/>
            <a:ext cx="9804900" cy="301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s-ES" sz="2100"/>
              <a:t>Datuen lapurreta</a:t>
            </a:r>
            <a:endParaRPr b="0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s-ES" sz="2100"/>
              <a:t>Finantza-iruzurra</a:t>
            </a:r>
            <a:endParaRPr b="0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s-ES" sz="2100"/>
              <a:t>Identitatea ordezkapenak</a:t>
            </a:r>
            <a:endParaRPr b="0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s-ES" sz="2100"/>
              <a:t>Malware-instalazioa</a:t>
            </a:r>
            <a:endParaRPr b="0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s-ES" sz="2100"/>
              <a:t>Pertsonen eta enpresen ospeari eragindako kalteak</a:t>
            </a:r>
            <a:endParaRPr b="0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200" name="Google Shape;200;g2dd71ea3cab_1_6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1" name="Google Shape;201;g2dd71ea3cab_1_62"/>
          <p:cNvSpPr txBox="1"/>
          <p:nvPr/>
        </p:nvSpPr>
        <p:spPr>
          <a:xfrm>
            <a:off x="811000" y="1192950"/>
            <a:ext cx="781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Phishing-aren mehatxuak</a:t>
            </a:r>
            <a:r>
              <a:rPr b="1" lang="es-ES" sz="3200">
                <a:solidFill>
                  <a:schemeClr val="dk1"/>
                </a:solidFill>
              </a:rPr>
              <a:t>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202" name="Google Shape;202;g2dd71ea3cab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052" y="1192938"/>
            <a:ext cx="4493342" cy="355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d71ea3cab_1_0"/>
          <p:cNvSpPr/>
          <p:nvPr/>
        </p:nvSpPr>
        <p:spPr>
          <a:xfrm>
            <a:off x="417925" y="2460450"/>
            <a:ext cx="3252600" cy="11319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dd71ea3cab_1_0"/>
          <p:cNvSpPr txBox="1"/>
          <p:nvPr/>
        </p:nvSpPr>
        <p:spPr>
          <a:xfrm>
            <a:off x="298075" y="2552300"/>
            <a:ext cx="35031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BALIZKO MEHATXUAK: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dd71ea3cab_1_0"/>
          <p:cNvSpPr/>
          <p:nvPr/>
        </p:nvSpPr>
        <p:spPr>
          <a:xfrm rot="10800000">
            <a:off x="4542800" y="986175"/>
            <a:ext cx="5941200" cy="567600"/>
          </a:xfrm>
          <a:prstGeom prst="homePlate">
            <a:avLst>
              <a:gd fmla="val 50000" name="adj"/>
            </a:avLst>
          </a:prstGeom>
          <a:solidFill>
            <a:srgbClr val="0172A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alibri"/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dd71ea3cab_1_0"/>
          <p:cNvSpPr/>
          <p:nvPr/>
        </p:nvSpPr>
        <p:spPr>
          <a:xfrm>
            <a:off x="4282045" y="986050"/>
            <a:ext cx="521464" cy="56769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-6999" r="-6999" t="0"/>
            </a:stretch>
          </a:blip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dd71ea3cab_1_0"/>
          <p:cNvSpPr txBox="1"/>
          <p:nvPr/>
        </p:nvSpPr>
        <p:spPr>
          <a:xfrm>
            <a:off x="5872275" y="876725"/>
            <a:ext cx="4581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 kiddies</a:t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dd71ea3cab_1_0"/>
          <p:cNvSpPr/>
          <p:nvPr/>
        </p:nvSpPr>
        <p:spPr>
          <a:xfrm rot="10800000">
            <a:off x="4539475" y="1723375"/>
            <a:ext cx="5941200" cy="567600"/>
          </a:xfrm>
          <a:prstGeom prst="homePlate">
            <a:avLst>
              <a:gd fmla="val 50000" name="adj"/>
            </a:avLst>
          </a:prstGeom>
          <a:solidFill>
            <a:srgbClr val="0172A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dd71ea3cab_1_0"/>
          <p:cNvSpPr/>
          <p:nvPr/>
        </p:nvSpPr>
        <p:spPr>
          <a:xfrm rot="10800000">
            <a:off x="4539475" y="2498250"/>
            <a:ext cx="5941200" cy="567600"/>
          </a:xfrm>
          <a:prstGeom prst="homePlate">
            <a:avLst>
              <a:gd fmla="val 50000" name="adj"/>
            </a:avLst>
          </a:prstGeom>
          <a:solidFill>
            <a:srgbClr val="0172A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dd71ea3cab_1_0"/>
          <p:cNvSpPr/>
          <p:nvPr/>
        </p:nvSpPr>
        <p:spPr>
          <a:xfrm>
            <a:off x="4282045" y="1723252"/>
            <a:ext cx="521464" cy="56769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-32998" r="-32998" t="0"/>
            </a:stretch>
          </a:blip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dd71ea3cab_1_0"/>
          <p:cNvSpPr txBox="1"/>
          <p:nvPr/>
        </p:nvSpPr>
        <p:spPr>
          <a:xfrm>
            <a:off x="5415025" y="1681775"/>
            <a:ext cx="4353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Hacktibistak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dd71ea3cab_1_0"/>
          <p:cNvSpPr txBox="1"/>
          <p:nvPr/>
        </p:nvSpPr>
        <p:spPr>
          <a:xfrm>
            <a:off x="5415025" y="2504100"/>
            <a:ext cx="4353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Antolakunde kriminalak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dd71ea3cab_1_0"/>
          <p:cNvSpPr/>
          <p:nvPr/>
        </p:nvSpPr>
        <p:spPr>
          <a:xfrm rot="10800000">
            <a:off x="4544875" y="3221525"/>
            <a:ext cx="5941200" cy="567600"/>
          </a:xfrm>
          <a:prstGeom prst="homePlate">
            <a:avLst>
              <a:gd fmla="val 50000" name="adj"/>
            </a:avLst>
          </a:prstGeom>
          <a:solidFill>
            <a:srgbClr val="0172A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dd71ea3cab_1_0"/>
          <p:cNvSpPr txBox="1"/>
          <p:nvPr/>
        </p:nvSpPr>
        <p:spPr>
          <a:xfrm>
            <a:off x="5496625" y="3179925"/>
            <a:ext cx="4353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APT</a:t>
            </a: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(Advanced Persistent Threats)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dd71ea3cab_1_0"/>
          <p:cNvSpPr/>
          <p:nvPr/>
        </p:nvSpPr>
        <p:spPr>
          <a:xfrm rot="10800000">
            <a:off x="4539475" y="3967588"/>
            <a:ext cx="5941200" cy="567600"/>
          </a:xfrm>
          <a:prstGeom prst="homePlate">
            <a:avLst>
              <a:gd fmla="val 50000" name="adj"/>
            </a:avLst>
          </a:prstGeom>
          <a:solidFill>
            <a:srgbClr val="0172A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dd71ea3cab_1_0"/>
          <p:cNvSpPr txBox="1"/>
          <p:nvPr/>
        </p:nvSpPr>
        <p:spPr>
          <a:xfrm>
            <a:off x="5567425" y="3925988"/>
            <a:ext cx="4353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Insiders-ak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dd71ea3cab_1_0"/>
          <p:cNvSpPr/>
          <p:nvPr/>
        </p:nvSpPr>
        <p:spPr>
          <a:xfrm rot="10800000">
            <a:off x="4544875" y="4689875"/>
            <a:ext cx="5941200" cy="567600"/>
          </a:xfrm>
          <a:prstGeom prst="homePlate">
            <a:avLst>
              <a:gd fmla="val 50000" name="adj"/>
            </a:avLst>
          </a:prstGeom>
          <a:solidFill>
            <a:srgbClr val="0172A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dd71ea3cab_1_0"/>
          <p:cNvSpPr txBox="1"/>
          <p:nvPr/>
        </p:nvSpPr>
        <p:spPr>
          <a:xfrm>
            <a:off x="5496625" y="4648275"/>
            <a:ext cx="4353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Lehiakideak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dd71ea3cab_1_0"/>
          <p:cNvSpPr/>
          <p:nvPr/>
        </p:nvSpPr>
        <p:spPr>
          <a:xfrm>
            <a:off x="4282045" y="2460455"/>
            <a:ext cx="521464" cy="56769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-38999" r="-38999" t="0"/>
            </a:stretch>
          </a:blip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dd71ea3cab_1_0"/>
          <p:cNvSpPr/>
          <p:nvPr/>
        </p:nvSpPr>
        <p:spPr>
          <a:xfrm>
            <a:off x="4282045" y="3197657"/>
            <a:ext cx="521464" cy="56769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-38999" r="-38999" t="0"/>
            </a:stretch>
          </a:blip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dd71ea3cab_1_0"/>
          <p:cNvSpPr/>
          <p:nvPr/>
        </p:nvSpPr>
        <p:spPr>
          <a:xfrm>
            <a:off x="4282045" y="3934860"/>
            <a:ext cx="521464" cy="56769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-50000" r="-50000" t="0"/>
            </a:stretch>
          </a:blip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dd71ea3cab_1_0"/>
          <p:cNvSpPr/>
          <p:nvPr/>
        </p:nvSpPr>
        <p:spPr>
          <a:xfrm>
            <a:off x="4282045" y="4672062"/>
            <a:ext cx="521464" cy="56769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-16998" r="-16998" t="0"/>
            </a:stretch>
          </a:blip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d71ea3cab_1_131"/>
          <p:cNvSpPr/>
          <p:nvPr/>
        </p:nvSpPr>
        <p:spPr>
          <a:xfrm>
            <a:off x="411475" y="979425"/>
            <a:ext cx="7729500" cy="8040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dd71ea3cab_1_131"/>
          <p:cNvSpPr txBox="1"/>
          <p:nvPr/>
        </p:nvSpPr>
        <p:spPr>
          <a:xfrm>
            <a:off x="257075" y="1859750"/>
            <a:ext cx="72654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28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chemeClr val="dk1"/>
                </a:solidFill>
              </a:rPr>
              <a:t>Phishing </a:t>
            </a:r>
            <a:r>
              <a:rPr lang="es-ES" sz="2500">
                <a:solidFill>
                  <a:schemeClr val="dk1"/>
                </a:solidFill>
              </a:rPr>
              <a:t>bidezko sarrera: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285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Eraso koordinatua.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Etengailuak azpiestazioetan ireki.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Webguneari eta bezeroari arreta emateko telefonoari zerbitzua ukatu.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Disko gogorrak ezabatu.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225.000 bezero zerbitzurik gabe orduetan.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35" name="Google Shape;235;g2dd71ea3cab_1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976" y="1686050"/>
            <a:ext cx="3562600" cy="3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dd71ea3cab_1_131"/>
          <p:cNvSpPr txBox="1"/>
          <p:nvPr/>
        </p:nvSpPr>
        <p:spPr>
          <a:xfrm>
            <a:off x="875575" y="936350"/>
            <a:ext cx="72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700">
                <a:solidFill>
                  <a:schemeClr val="dk1"/>
                </a:solidFill>
              </a:rPr>
              <a:t>Zibererasoa Ukrainako Sare Elektrikoari       	                 (2015)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49c933560_0_7"/>
          <p:cNvSpPr/>
          <p:nvPr/>
        </p:nvSpPr>
        <p:spPr>
          <a:xfrm>
            <a:off x="411475" y="1055625"/>
            <a:ext cx="8325000" cy="9234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e49c933560_0_7"/>
          <p:cNvSpPr txBox="1"/>
          <p:nvPr/>
        </p:nvSpPr>
        <p:spPr>
          <a:xfrm>
            <a:off x="746925" y="2045700"/>
            <a:ext cx="68754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28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chemeClr val="dk1"/>
                </a:solidFill>
              </a:rPr>
              <a:t>USB </a:t>
            </a:r>
            <a:r>
              <a:rPr lang="es-ES" sz="2500">
                <a:solidFill>
                  <a:schemeClr val="dk1"/>
                </a:solidFill>
              </a:rPr>
              <a:t>bidezko sarrera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285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Sarean malware baten hedapena.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1000 ekipo kutsatu.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Zentrifugadorak kontrolatu.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Hilabete bat baino gehiago ekinean.</a:t>
            </a:r>
            <a:endParaRPr sz="2500">
              <a:solidFill>
                <a:schemeClr val="dk1"/>
              </a:solidFill>
            </a:endParaRPr>
          </a:p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solidFill>
                  <a:schemeClr val="dk1"/>
                </a:solidFill>
              </a:rPr>
              <a:t>EEUU eta Israel susmopean.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44" name="Google Shape;244;g2e49c933560_0_7"/>
          <p:cNvSpPr txBox="1"/>
          <p:nvPr/>
        </p:nvSpPr>
        <p:spPr>
          <a:xfrm>
            <a:off x="875575" y="1088750"/>
            <a:ext cx="72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700">
                <a:solidFill>
                  <a:schemeClr val="dk1"/>
                </a:solidFill>
              </a:rPr>
              <a:t>Iran planta nuklearrak gelditu (2010)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700">
                <a:solidFill>
                  <a:schemeClr val="dk1"/>
                </a:solidFill>
              </a:rPr>
              <a:t>Stuxnet 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245" name="Google Shape;245;g2e49c93356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325" y="2202450"/>
            <a:ext cx="3817726" cy="21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2dd71ea3cab_1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59139">
            <a:off x="652412" y="2260226"/>
            <a:ext cx="4155624" cy="233753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dd71ea3cab_1_110"/>
          <p:cNvSpPr/>
          <p:nvPr/>
        </p:nvSpPr>
        <p:spPr>
          <a:xfrm>
            <a:off x="411475" y="1148025"/>
            <a:ext cx="83250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dd71ea3cab_1_110"/>
          <p:cNvSpPr txBox="1"/>
          <p:nvPr/>
        </p:nvSpPr>
        <p:spPr>
          <a:xfrm>
            <a:off x="702675" y="1148775"/>
            <a:ext cx="67251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CEO iruzurra: </a:t>
            </a:r>
            <a:r>
              <a:rPr b="1" lang="es-ES" sz="3200">
                <a:solidFill>
                  <a:schemeClr val="dk1"/>
                </a:solidFill>
              </a:rPr>
              <a:t>Spoofing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254" name="Google Shape;254;g2dd71ea3cab_1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75" y="1979175"/>
            <a:ext cx="6725201" cy="26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d71ea3cab_1_88"/>
          <p:cNvSpPr txBox="1"/>
          <p:nvPr>
            <p:ph type="title"/>
          </p:nvPr>
        </p:nvSpPr>
        <p:spPr>
          <a:xfrm>
            <a:off x="881750" y="2103500"/>
            <a:ext cx="559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/>
              <a:t>Salbu gaude?</a:t>
            </a:r>
            <a:endParaRPr/>
          </a:p>
        </p:txBody>
      </p:sp>
      <p:sp>
        <p:nvSpPr>
          <p:cNvPr id="260" name="Google Shape;260;g2dd71ea3cab_1_8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1" name="Google Shape;261;g2dd71ea3cab_1_88"/>
          <p:cNvSpPr txBox="1"/>
          <p:nvPr>
            <p:ph idx="1" type="body"/>
          </p:nvPr>
        </p:nvSpPr>
        <p:spPr>
          <a:xfrm>
            <a:off x="740175" y="3040824"/>
            <a:ext cx="72009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800" u="sng">
                <a:solidFill>
                  <a:schemeClr val="hlink"/>
                </a:solidFill>
                <a:hlinkClick r:id="rId3"/>
              </a:rPr>
              <a:t>https://sosafe-awareness.com/phishing-demo/</a:t>
            </a:r>
            <a:endParaRPr sz="1800"/>
          </a:p>
        </p:txBody>
      </p:sp>
      <p:sp>
        <p:nvSpPr>
          <p:cNvPr id="262" name="Google Shape;262;g2dd71ea3cab_1_88"/>
          <p:cNvSpPr/>
          <p:nvPr>
            <p:ph idx="3" type="pic"/>
          </p:nvPr>
        </p:nvSpPr>
        <p:spPr>
          <a:xfrm>
            <a:off x="8039100" y="2297398"/>
            <a:ext cx="3528900" cy="38163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3" name="Google Shape;263;g2dd71ea3cab_1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775" y="1611595"/>
            <a:ext cx="3528899" cy="2995491"/>
          </a:xfrm>
          <a:prstGeom prst="rect">
            <a:avLst/>
          </a:prstGeom>
          <a:noFill/>
          <a:ln>
            <a:noFill/>
          </a:ln>
          <a:effectLst>
            <a:outerShdw blurRad="557213" rotWithShape="0" algn="bl" dir="10800000" dist="457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49c933560_0_15"/>
          <p:cNvSpPr txBox="1"/>
          <p:nvPr/>
        </p:nvSpPr>
        <p:spPr>
          <a:xfrm>
            <a:off x="780950" y="2132856"/>
            <a:ext cx="10441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</a:rPr>
              <a:t>3</a:t>
            </a:r>
            <a:r>
              <a:rPr b="1" lang="es-ES" sz="4800">
                <a:solidFill>
                  <a:schemeClr val="dk1"/>
                </a:solidFill>
              </a:rPr>
              <a:t>.KONTZIENTZIAZIOA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270" name="Google Shape;270;g2e49c933560_0_15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23078fa6_0_0"/>
          <p:cNvSpPr/>
          <p:nvPr/>
        </p:nvSpPr>
        <p:spPr>
          <a:xfrm>
            <a:off x="4095200" y="1224225"/>
            <a:ext cx="46413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dc23078fa6_0_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AURKIBIDEA</a:t>
            </a:r>
            <a:endParaRPr/>
          </a:p>
        </p:txBody>
      </p:sp>
      <p:sp>
        <p:nvSpPr>
          <p:cNvPr id="85" name="Google Shape;85;g2dc23078fa6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6" name="Google Shape;86;g2dc23078fa6_0_0"/>
          <p:cNvSpPr txBox="1"/>
          <p:nvPr>
            <p:ph idx="1" type="body"/>
          </p:nvPr>
        </p:nvSpPr>
        <p:spPr>
          <a:xfrm>
            <a:off x="955100" y="1988750"/>
            <a:ext cx="92532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Sarrera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Phishing-vishing.Zer dira?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Phishing- eta vishing-aren arriskuak erakundeetan eta pertsonengan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Kontzientziazioa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49c933560_0_21"/>
          <p:cNvSpPr/>
          <p:nvPr/>
        </p:nvSpPr>
        <p:spPr>
          <a:xfrm>
            <a:off x="411475" y="1224225"/>
            <a:ext cx="83250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e49c933560_0_21"/>
          <p:cNvSpPr/>
          <p:nvPr/>
        </p:nvSpPr>
        <p:spPr>
          <a:xfrm>
            <a:off x="3255775" y="3566150"/>
            <a:ext cx="8325000" cy="15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e49c933560_0_21"/>
          <p:cNvSpPr txBox="1"/>
          <p:nvPr>
            <p:ph type="ctrTitle"/>
          </p:nvPr>
        </p:nvSpPr>
        <p:spPr>
          <a:xfrm>
            <a:off x="674425" y="2298688"/>
            <a:ext cx="9804900" cy="156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Bezeroa</a:t>
            </a:r>
            <a:r>
              <a:rPr b="0" lang="es-ES" sz="2800"/>
              <a:t>/erakundearekin </a:t>
            </a:r>
            <a:r>
              <a:rPr lang="es-ES" sz="2800"/>
              <a:t>adostasuna</a:t>
            </a:r>
            <a:r>
              <a:rPr b="0" lang="es-ES" sz="2800"/>
              <a:t>.</a:t>
            </a:r>
            <a:endParaRPr b="0" sz="2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Ikerketa: jarduera </a:t>
            </a:r>
            <a:r>
              <a:rPr lang="es-ES" sz="2800" u="sng">
                <a:solidFill>
                  <a:schemeClr val="hlink"/>
                </a:solidFill>
                <a:hlinkClick r:id="rId3"/>
              </a:rPr>
              <a:t>praktikoa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00"/>
          </a:p>
        </p:txBody>
      </p:sp>
      <p:sp>
        <p:nvSpPr>
          <p:cNvPr id="279" name="Google Shape;279;g2e49c933560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0" name="Google Shape;280;g2e49c933560_0_21"/>
          <p:cNvSpPr txBox="1"/>
          <p:nvPr/>
        </p:nvSpPr>
        <p:spPr>
          <a:xfrm>
            <a:off x="850775" y="1322175"/>
            <a:ext cx="626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KONTZIENTZIAZIO KANPAÑAK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81" name="Google Shape;281;g2e49c933560_0_21"/>
          <p:cNvSpPr txBox="1"/>
          <p:nvPr/>
        </p:nvSpPr>
        <p:spPr>
          <a:xfrm>
            <a:off x="3468200" y="3615950"/>
            <a:ext cx="92682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-ES" sz="2800">
                <a:solidFill>
                  <a:schemeClr val="dk1"/>
                </a:solidFill>
              </a:rPr>
              <a:t>Muga </a:t>
            </a:r>
            <a:r>
              <a:rPr b="1" lang="es-ES" sz="2800">
                <a:solidFill>
                  <a:schemeClr val="dk1"/>
                </a:solidFill>
              </a:rPr>
              <a:t>legalak</a:t>
            </a:r>
            <a:r>
              <a:rPr lang="es-E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s-ES" sz="2800">
                <a:solidFill>
                  <a:schemeClr val="dk1"/>
                </a:solidFill>
              </a:rPr>
              <a:t>Datuen babesa-</a:t>
            </a:r>
            <a:r>
              <a:rPr b="1" lang="es-ES" sz="2800">
                <a:solidFill>
                  <a:schemeClr val="dk1"/>
                </a:solidFill>
              </a:rPr>
              <a:t>Konfidentzialtasuna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ES" sz="2800" u="sng">
                <a:solidFill>
                  <a:schemeClr val="hlink"/>
                </a:solidFill>
                <a:hlinkClick r:id="rId4"/>
              </a:rPr>
              <a:t>NDA </a:t>
            </a:r>
            <a:r>
              <a:rPr lang="es-ES" sz="2800">
                <a:solidFill>
                  <a:schemeClr val="dk1"/>
                </a:solidFill>
              </a:rPr>
              <a:t>baten sinadura.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514582" y="29969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ES"/>
              <a:t>ESKERRIK ASKO</a:t>
            </a:r>
            <a:endParaRPr/>
          </a:p>
        </p:txBody>
      </p:sp>
      <p:sp>
        <p:nvSpPr>
          <p:cNvPr id="287" name="Google Shape;287;p2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4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23078fa6_0_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0.SARRERA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93" name="Google Shape;93;g2dc23078fa6_0_7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382ebe75_0_7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e4382ebe7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25" y="1059050"/>
            <a:ext cx="36766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e4382ebe7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100" y="4028650"/>
            <a:ext cx="37242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e4382ebe75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4054" y="2297300"/>
            <a:ext cx="17145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e4382ebe75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7129" y="1059050"/>
            <a:ext cx="2501621" cy="179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e4382ebe75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700" y="168148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e4382ebe75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36379" y="296704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e4382ebe75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063" y="296703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e4382ebe75_0_7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</p:spPr>
        <p:txBody>
          <a:bodyPr anchorCtr="0" anchor="ctr" bIns="30475" lIns="60950" spcFirstLastPara="1" rIns="60950" wrap="square" tIns="304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e4382ebe75_0_7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</p:spPr>
        <p:txBody>
          <a:bodyPr anchorCtr="0" anchor="t" bIns="30475" lIns="60950" spcFirstLastPara="1" rIns="60950" wrap="square" tIns="304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d71ea3cab_1_141"/>
          <p:cNvSpPr/>
          <p:nvPr/>
        </p:nvSpPr>
        <p:spPr>
          <a:xfrm>
            <a:off x="412500" y="2134500"/>
            <a:ext cx="4937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pción generada automáticamente con confianza baja" id="115" name="Google Shape;115;g2dd71ea3cab_1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8918" y="2128642"/>
            <a:ext cx="1854307" cy="1871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&#10;&#10;Descripción generada automáticamente con confianza baja" id="116" name="Google Shape;116;g2dd71ea3cab_1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518" y="1190575"/>
            <a:ext cx="615108" cy="620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17" name="Google Shape;117;g2dd71ea3cab_1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4025" y="1784615"/>
            <a:ext cx="1127150" cy="753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&#10;&#10;Descripción generada automáticamente con confianza baja" id="118" name="Google Shape;118;g2dd71ea3cab_1_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4550" y="1838394"/>
            <a:ext cx="693568" cy="700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g2dd71ea3cab_1_141"/>
          <p:cNvGrpSpPr/>
          <p:nvPr/>
        </p:nvGrpSpPr>
        <p:grpSpPr>
          <a:xfrm>
            <a:off x="9374182" y="3361807"/>
            <a:ext cx="826731" cy="834481"/>
            <a:chOff x="8733921" y="3599207"/>
            <a:chExt cx="1107180" cy="1107180"/>
          </a:xfrm>
        </p:grpSpPr>
        <p:pic>
          <p:nvPicPr>
            <p:cNvPr id="120" name="Google Shape;120;g2dd71ea3cab_1_1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98335" y="3826430"/>
              <a:ext cx="778351" cy="49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orma&#10;&#10;Descripción generada automáticamente con confianza baja" id="121" name="Google Shape;121;g2dd71ea3cab_1_14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33921" y="3599207"/>
              <a:ext cx="1107180" cy="11071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g2dd71ea3cab_1_141"/>
          <p:cNvSpPr txBox="1"/>
          <p:nvPr/>
        </p:nvSpPr>
        <p:spPr>
          <a:xfrm>
            <a:off x="6570199" y="4495373"/>
            <a:ext cx="5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 b="1" sz="1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pción generada automáticamente con confianza baja" id="123" name="Google Shape;123;g2dd71ea3cab_1_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26778" y="4438859"/>
            <a:ext cx="697247" cy="70379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dd71ea3cab_1_141"/>
          <p:cNvSpPr txBox="1"/>
          <p:nvPr/>
        </p:nvSpPr>
        <p:spPr>
          <a:xfrm>
            <a:off x="5674550" y="3625970"/>
            <a:ext cx="59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4G</a:t>
            </a:r>
            <a:endParaRPr b="1" sz="1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dd71ea3cab_1_141"/>
          <p:cNvSpPr txBox="1"/>
          <p:nvPr/>
        </p:nvSpPr>
        <p:spPr>
          <a:xfrm>
            <a:off x="739200" y="2128650"/>
            <a:ext cx="4284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dk1"/>
                </a:solidFill>
              </a:rPr>
              <a:t>EZAGUNAK DIREN ARRISKU BEKTORE BATZUK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d71ea3cab_1_70"/>
          <p:cNvSpPr txBox="1"/>
          <p:nvPr/>
        </p:nvSpPr>
        <p:spPr>
          <a:xfrm>
            <a:off x="811000" y="1192950"/>
            <a:ext cx="7817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</a:rPr>
              <a:t>GAUR EGUNGO EGOERA: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32" name="Google Shape;132;g2dd71ea3cab_1_70"/>
          <p:cNvSpPr/>
          <p:nvPr/>
        </p:nvSpPr>
        <p:spPr>
          <a:xfrm>
            <a:off x="2637348" y="2596445"/>
            <a:ext cx="52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Lora"/>
              <a:buNone/>
            </a:pPr>
            <a:r>
              <a:t/>
            </a:r>
            <a:endParaRPr b="0" sz="2500" cap="none">
              <a:solidFill>
                <a:srgbClr val="3C3C3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g2dd71ea3cab_1_70"/>
          <p:cNvSpPr/>
          <p:nvPr/>
        </p:nvSpPr>
        <p:spPr>
          <a:xfrm>
            <a:off x="2579481" y="2440305"/>
            <a:ext cx="5290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Lora"/>
              <a:buNone/>
            </a:pPr>
            <a:r>
              <a:t/>
            </a:r>
            <a:endParaRPr b="0" sz="2500" cap="none">
              <a:solidFill>
                <a:srgbClr val="3C3C3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4" name="Google Shape;134;g2dd71ea3cab_1_70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 rot="-477982">
            <a:off x="1014481" y="2635603"/>
            <a:ext cx="3660042" cy="1266541"/>
          </a:xfrm>
          <a:prstGeom prst="rect">
            <a:avLst/>
          </a:prstGeom>
          <a:noFill/>
          <a:ln cap="flat" cmpd="sng" w="9525">
            <a:solidFill>
              <a:srgbClr val="4DA3C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g2dd71ea3cab_1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2283">
            <a:off x="1721968" y="4001199"/>
            <a:ext cx="2828048" cy="821046"/>
          </a:xfrm>
          <a:prstGeom prst="rect">
            <a:avLst/>
          </a:prstGeom>
          <a:noFill/>
          <a:ln cap="flat" cmpd="sng" w="9525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g2dd71ea3cab_1_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84703">
            <a:off x="1021946" y="2006720"/>
            <a:ext cx="3226445" cy="666799"/>
          </a:xfrm>
          <a:prstGeom prst="rect">
            <a:avLst/>
          </a:prstGeom>
          <a:noFill/>
          <a:ln cap="flat" cmpd="sng" w="9525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g2dd71ea3cab_1_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42064">
            <a:off x="4940775" y="1851736"/>
            <a:ext cx="3403614" cy="1489418"/>
          </a:xfrm>
          <a:prstGeom prst="rect">
            <a:avLst/>
          </a:prstGeom>
          <a:noFill/>
          <a:ln cap="flat" cmpd="sng" w="9525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g2dd71ea3cab_1_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03209">
            <a:off x="5161217" y="3561225"/>
            <a:ext cx="3729338" cy="1053943"/>
          </a:xfrm>
          <a:prstGeom prst="rect">
            <a:avLst/>
          </a:prstGeom>
          <a:noFill/>
          <a:ln cap="flat" cmpd="sng" w="9525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39" name="Google Shape;139;g2dd71ea3cab_1_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46216">
            <a:off x="4898386" y="5022986"/>
            <a:ext cx="4630399" cy="505383"/>
          </a:xfrm>
          <a:prstGeom prst="rect">
            <a:avLst/>
          </a:prstGeom>
          <a:noFill/>
          <a:ln cap="flat" cmpd="sng" w="9525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40" name="Google Shape;140;g2dd71ea3cab_1_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279427">
            <a:off x="1072821" y="4866854"/>
            <a:ext cx="3543359" cy="849376"/>
          </a:xfrm>
          <a:prstGeom prst="rect">
            <a:avLst/>
          </a:prstGeom>
          <a:noFill/>
          <a:ln cap="flat" cmpd="sng" w="9525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g2dd71ea3cab_1_70"/>
          <p:cNvSpPr/>
          <p:nvPr/>
        </p:nvSpPr>
        <p:spPr>
          <a:xfrm rot="-283326">
            <a:off x="7717596" y="5210490"/>
            <a:ext cx="962066" cy="241438"/>
          </a:xfrm>
          <a:prstGeom prst="ellipse">
            <a:avLst/>
          </a:prstGeom>
          <a:noFill/>
          <a:ln cap="flat" cmpd="sng" w="38100">
            <a:solidFill>
              <a:srgbClr val="0472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4382ebe75_0_0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1.ZER DIRA PHISHING-VISHING?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48" name="Google Shape;148;g2e4382ebe75_0_0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71ea3cab_1_47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dd71ea3cab_1_47"/>
          <p:cNvSpPr txBox="1"/>
          <p:nvPr>
            <p:ph type="ctrTitle"/>
          </p:nvPr>
        </p:nvSpPr>
        <p:spPr>
          <a:xfrm>
            <a:off x="850775" y="1868350"/>
            <a:ext cx="9804900" cy="301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800"/>
              <a:t>Phishing</a:t>
            </a:r>
            <a:r>
              <a:rPr b="0" lang="es-ES" sz="2800"/>
              <a:t>-a zibereraso mota bat da, ingeniaritza sozialeko teknikak erabiliz, pertsonak engainatu eta informazio konfidentziala lortzeko. </a:t>
            </a:r>
            <a:endParaRPr b="0"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00"/>
          </a:p>
        </p:txBody>
      </p:sp>
      <p:sp>
        <p:nvSpPr>
          <p:cNvPr id="156" name="Google Shape;156;g2dd71ea3cab_1_4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g2dd71ea3cab_1_47"/>
          <p:cNvSpPr txBox="1"/>
          <p:nvPr/>
        </p:nvSpPr>
        <p:spPr>
          <a:xfrm>
            <a:off x="850775" y="1322175"/>
            <a:ext cx="626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PHISHING:Zer da?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49c933560_0_0"/>
          <p:cNvSpPr/>
          <p:nvPr/>
        </p:nvSpPr>
        <p:spPr>
          <a:xfrm>
            <a:off x="411475" y="1224225"/>
            <a:ext cx="56844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e49c933560_0_0"/>
          <p:cNvSpPr txBox="1"/>
          <p:nvPr>
            <p:ph type="ctrTitle"/>
          </p:nvPr>
        </p:nvSpPr>
        <p:spPr>
          <a:xfrm>
            <a:off x="850775" y="2240625"/>
            <a:ext cx="9804900" cy="301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600"/>
              <a:t>Email </a:t>
            </a:r>
            <a:r>
              <a:rPr b="0" lang="es-ES" sz="2600"/>
              <a:t>mezu bidez egin ohi da eta normalean, esteka edo eskaera bat izaten dute, erabiltzaileak bere informazio pertsonala sartzeko.</a:t>
            </a:r>
            <a:endParaRPr b="0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s-ES" sz="2600"/>
              <a:t>Informazioa, dirua edo nortasuna lapurtzeko erabil dezakete, baita gailuetan malwarea instalatzeko ere.</a:t>
            </a:r>
            <a:endParaRPr b="0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600"/>
          </a:p>
        </p:txBody>
      </p:sp>
      <p:sp>
        <p:nvSpPr>
          <p:cNvPr id="165" name="Google Shape;165;g2e49c933560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6" name="Google Shape;166;g2e49c933560_0_0"/>
          <p:cNvSpPr txBox="1"/>
          <p:nvPr/>
        </p:nvSpPr>
        <p:spPr>
          <a:xfrm>
            <a:off x="850775" y="1322175"/>
            <a:ext cx="626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</a:rPr>
              <a:t>PHISHING:Nola?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